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00" d="100"/>
          <a:sy n="100" d="100"/>
        </p:scale>
        <p:origin x="96" y="64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11/28/2024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11/28/2024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11/28/2024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11/28/2024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11/28/2024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11/28/2024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11/28/2024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11/28/2024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Title Page</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Only 67% facility being utilized. Lots of room for growth with adding the right team members.</a:t>
            </a:r>
          </a:p>
          <a:p>
            <a:r>
              <a:rPr lang="en-US" dirty="0"/>
              <a:t>Lots of opportunity to improve on selling regular scheduled maintenance by including a menu display in service</a:t>
            </a:r>
          </a:p>
          <a:p>
            <a:r>
              <a:rPr lang="en-US" dirty="0"/>
              <a:t>Include a digital MPI for each clint while the vehicle is in the shop to show over all condition.</a:t>
            </a:r>
          </a:p>
          <a:p>
            <a:r>
              <a:rPr lang="en-US" dirty="0"/>
              <a:t>Currently hiring a retention company to focus on retail customers. </a:t>
            </a:r>
          </a:p>
          <a:p>
            <a:endParaRPr lang="en-US" dirty="0"/>
          </a:p>
          <a:p>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There have been a lot of independent repair facilities opening in our area. </a:t>
            </a:r>
          </a:p>
          <a:p>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Review current fleet contracts to see if we can make changes to maximize gross.</a:t>
            </a:r>
          </a:p>
          <a:p>
            <a:r>
              <a:rPr lang="en-US" dirty="0"/>
              <a:t>Move to a paperless system within our DMS so we can accurately track lost sales. </a:t>
            </a:r>
          </a:p>
          <a:p>
            <a:r>
              <a:rPr lang="en-US" dirty="0"/>
              <a:t>Ensure that all customers receive a digital MPI while vehicle is in the shop so there is time to complete recommended repairs. </a:t>
            </a:r>
          </a:p>
          <a:p>
            <a:r>
              <a:rPr lang="en-US" dirty="0"/>
              <a:t>Increase daily RO count to increase facility utilization.</a:t>
            </a:r>
          </a:p>
          <a:p>
            <a:r>
              <a:rPr lang="en-US" dirty="0"/>
              <a:t>Change advisor pay plans to make bonus tied to CSI scores. </a:t>
            </a:r>
          </a:p>
          <a:p>
            <a:r>
              <a:rPr lang="en-US" dirty="0"/>
              <a:t>Change advisor pay plans to tie bonus to dollars/RO</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Work on efficiencies for customers to book service apts. Currently with website provider to allow service booking from computer or mobile. </a:t>
            </a:r>
          </a:p>
          <a:p>
            <a:r>
              <a:rPr lang="en-US" dirty="0"/>
              <a:t>Working with DMS to go to a paperless system to increase efficiencies. </a:t>
            </a:r>
          </a:p>
          <a:p>
            <a:r>
              <a:rPr lang="en-US" dirty="0"/>
              <a:t>Working with techs and advisors to send a digital MPI to all customers while vehicle is here. </a:t>
            </a:r>
          </a:p>
          <a:p>
            <a:r>
              <a:rPr lang="en-US" dirty="0"/>
              <a:t>Working with tower operator and appt coordinator to pre-load recommendations on RO’s. </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Service and parts managers only allowed to discount parts and </a:t>
            </a:r>
            <a:r>
              <a:rPr lang="en-US" dirty="0" err="1"/>
              <a:t>labour</a:t>
            </a:r>
            <a:r>
              <a:rPr lang="en-US" dirty="0"/>
              <a:t>. </a:t>
            </a:r>
          </a:p>
          <a:p>
            <a:r>
              <a:rPr lang="en-US" dirty="0"/>
              <a:t>Reviewing contract terms to see what improvements we can make.</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7805681"/>
              </p:ext>
            </p:extLst>
          </p:nvPr>
        </p:nvGraphicFramePr>
        <p:xfrm>
          <a:off x="677334" y="1818624"/>
          <a:ext cx="9132492" cy="4595108"/>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Go paperless with DMS</a:t>
                      </a:r>
                    </a:p>
                  </a:txBody>
                  <a:tcPr/>
                </a:tc>
                <a:tc>
                  <a:txBody>
                    <a:bodyPr/>
                    <a:lstStyle/>
                    <a:p>
                      <a:r>
                        <a:rPr lang="en-US" dirty="0"/>
                        <a:t>Fixed Ops Manager</a:t>
                      </a:r>
                    </a:p>
                  </a:txBody>
                  <a:tcPr/>
                </a:tc>
                <a:tc>
                  <a:txBody>
                    <a:bodyPr/>
                    <a:lstStyle/>
                    <a:p>
                      <a:r>
                        <a:rPr lang="en-US" dirty="0"/>
                        <a:t>February 1 2025</a:t>
                      </a:r>
                    </a:p>
                  </a:txBody>
                  <a:tcPr/>
                </a:tc>
                <a:extLst>
                  <a:ext uri="{0D108BD9-81ED-4DB2-BD59-A6C34878D82A}">
                    <a16:rowId xmlns:a16="http://schemas.microsoft.com/office/drawing/2014/main" val="2400365483"/>
                  </a:ext>
                </a:extLst>
              </a:tr>
              <a:tr h="565004">
                <a:tc>
                  <a:txBody>
                    <a:bodyPr/>
                    <a:lstStyle/>
                    <a:p>
                      <a:r>
                        <a:rPr lang="en-US" dirty="0"/>
                        <a:t>Review current contracts</a:t>
                      </a:r>
                    </a:p>
                  </a:txBody>
                  <a:tcPr/>
                </a:tc>
                <a:tc>
                  <a:txBody>
                    <a:bodyPr/>
                    <a:lstStyle/>
                    <a:p>
                      <a:r>
                        <a:rPr lang="en-US" dirty="0"/>
                        <a:t>Asst. Service manager</a:t>
                      </a:r>
                    </a:p>
                  </a:txBody>
                  <a:tcPr/>
                </a:tc>
                <a:tc>
                  <a:txBody>
                    <a:bodyPr/>
                    <a:lstStyle/>
                    <a:p>
                      <a:r>
                        <a:rPr lang="en-US" dirty="0"/>
                        <a:t>December 31 2024</a:t>
                      </a:r>
                    </a:p>
                  </a:txBody>
                  <a:tcPr/>
                </a:tc>
                <a:extLst>
                  <a:ext uri="{0D108BD9-81ED-4DB2-BD59-A6C34878D82A}">
                    <a16:rowId xmlns:a16="http://schemas.microsoft.com/office/drawing/2014/main" val="107845787"/>
                  </a:ext>
                </a:extLst>
              </a:tr>
              <a:tr h="565004">
                <a:tc>
                  <a:txBody>
                    <a:bodyPr/>
                    <a:lstStyle/>
                    <a:p>
                      <a:r>
                        <a:rPr lang="en-US" dirty="0"/>
                        <a:t>Adjust advisor pay plans</a:t>
                      </a:r>
                    </a:p>
                  </a:txBody>
                  <a:tcPr/>
                </a:tc>
                <a:tc>
                  <a:txBody>
                    <a:bodyPr/>
                    <a:lstStyle/>
                    <a:p>
                      <a:r>
                        <a:rPr lang="en-US" dirty="0"/>
                        <a:t>Fixed Ops Manager</a:t>
                      </a:r>
                    </a:p>
                  </a:txBody>
                  <a:tcPr/>
                </a:tc>
                <a:tc>
                  <a:txBody>
                    <a:bodyPr/>
                    <a:lstStyle/>
                    <a:p>
                      <a:r>
                        <a:rPr lang="en-US" dirty="0"/>
                        <a:t>November 30</a:t>
                      </a:r>
                      <a:r>
                        <a:rPr lang="en-US" baseline="30000" dirty="0"/>
                        <a:t>th</a:t>
                      </a:r>
                      <a:r>
                        <a:rPr lang="en-US" dirty="0"/>
                        <a:t> 2024</a:t>
                      </a:r>
                    </a:p>
                  </a:txBody>
                  <a:tcPr/>
                </a:tc>
                <a:extLst>
                  <a:ext uri="{0D108BD9-81ED-4DB2-BD59-A6C34878D82A}">
                    <a16:rowId xmlns:a16="http://schemas.microsoft.com/office/drawing/2014/main" val="1530126605"/>
                  </a:ext>
                </a:extLst>
              </a:tr>
              <a:tr h="565004">
                <a:tc>
                  <a:txBody>
                    <a:bodyPr/>
                    <a:lstStyle/>
                    <a:p>
                      <a:r>
                        <a:rPr lang="en-US" dirty="0"/>
                        <a:t>Get to 100% digital MPI</a:t>
                      </a:r>
                    </a:p>
                  </a:txBody>
                  <a:tcPr/>
                </a:tc>
                <a:tc>
                  <a:txBody>
                    <a:bodyPr/>
                    <a:lstStyle/>
                    <a:p>
                      <a:r>
                        <a:rPr lang="en-US" dirty="0"/>
                        <a:t>GM/Fixed Ops Manager</a:t>
                      </a:r>
                    </a:p>
                  </a:txBody>
                  <a:tcPr/>
                </a:tc>
                <a:tc>
                  <a:txBody>
                    <a:bodyPr/>
                    <a:lstStyle/>
                    <a:p>
                      <a:r>
                        <a:rPr lang="en-US" dirty="0"/>
                        <a:t>February 1 2025</a:t>
                      </a:r>
                    </a:p>
                  </a:txBody>
                  <a:tcPr/>
                </a:tc>
                <a:extLst>
                  <a:ext uri="{0D108BD9-81ED-4DB2-BD59-A6C34878D82A}">
                    <a16:rowId xmlns:a16="http://schemas.microsoft.com/office/drawing/2014/main" val="1950345431"/>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960891333"/>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Overall, we have a very productive service dept. We have a had a lot of employee change over which has caused some back logs, but we have hired the right staff to move forward. Having the right people in place will increase CSI and gross profit. </a:t>
            </a:r>
          </a:p>
          <a:p>
            <a:r>
              <a:rPr lang="en-US" dirty="0"/>
              <a:t>We need maximize every hour in the shop as right now our ELR is quote low ($118 vs $149 door rate). The major factor as to why this is, is because our largest clients have special rates. We need to tweak in areas we can. </a:t>
            </a:r>
          </a:p>
          <a:p>
            <a:r>
              <a:rPr lang="en-US" dirty="0"/>
              <a:t>Looking forward to what 2025 has to offer now that we have the right people in place. </a:t>
            </a:r>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dirty="0">
                <a:solidFill>
                  <a:schemeClr val="tx1"/>
                </a:solidFill>
                <a:latin typeface="Calibri" panose="020F0502020204030204" pitchFamily="34" charset="0"/>
              </a:rPr>
              <a:t>Currently, we are using a company called “Wellington” to manage our current database. They send out reminders and we communicate with them via their portal. </a:t>
            </a:r>
            <a:endParaRPr lang="en-US" sz="1800" b="0" i="0" u="none" strike="noStrike" baseline="0" dirty="0">
              <a:solidFill>
                <a:schemeClr val="tx1"/>
              </a:solidFill>
              <a:latin typeface="Calibri" panose="020F0502020204030204" pitchFamily="34" charset="0"/>
            </a:endParaRPr>
          </a:p>
          <a:p>
            <a:r>
              <a:rPr lang="en-US" dirty="0">
                <a:solidFill>
                  <a:schemeClr val="tx1"/>
                </a:solidFill>
                <a:latin typeface="Calibri" panose="020F0502020204030204" pitchFamily="34" charset="0"/>
              </a:rPr>
              <a:t>Our major goal is to increase our commercial service business. </a:t>
            </a:r>
            <a:endParaRPr lang="en-US" sz="1800" b="0" i="0" u="none" strike="noStrike" baseline="0" dirty="0">
              <a:solidFill>
                <a:schemeClr val="tx1"/>
              </a:solidFill>
              <a:latin typeface="Calibri" panose="020F0502020204030204" pitchFamily="34" charset="0"/>
            </a:endParaRPr>
          </a:p>
          <a:p>
            <a:r>
              <a:rPr lang="en-US" dirty="0">
                <a:solidFill>
                  <a:schemeClr val="tx1"/>
                </a:solidFill>
                <a:latin typeface="Calibri" panose="020F0502020204030204" pitchFamily="34" charset="0"/>
              </a:rPr>
              <a:t>To achieve these goals, we have hired an outside salesperson to approach new business and maintain current relationships while utilizing all the programs Ford has to offer. </a:t>
            </a:r>
            <a:endParaRPr lang="en-US" sz="1800" b="0" i="0" u="none" strike="noStrike" baseline="0" dirty="0">
              <a:solidFill>
                <a:schemeClr val="tx1"/>
              </a:solidFill>
              <a:latin typeface="Calibri" panose="020F0502020204030204" pitchFamily="34" charset="0"/>
            </a:endParaRPr>
          </a:p>
          <a:p>
            <a:r>
              <a:rPr lang="en-US" dirty="0">
                <a:solidFill>
                  <a:schemeClr val="tx1"/>
                </a:solidFill>
                <a:latin typeface="Calibri" panose="020F0502020204030204" pitchFamily="34" charset="0"/>
              </a:rPr>
              <a:t>Our commercial and retail business is reported separately.  We are currently running $400 </a:t>
            </a:r>
            <a:r>
              <a:rPr lang="en-US" dirty="0" err="1">
                <a:solidFill>
                  <a:schemeClr val="tx1"/>
                </a:solidFill>
                <a:latin typeface="Calibri" panose="020F0502020204030204" pitchFamily="34" charset="0"/>
              </a:rPr>
              <a:t>labour</a:t>
            </a:r>
            <a:r>
              <a:rPr lang="en-US" dirty="0">
                <a:solidFill>
                  <a:schemeClr val="tx1"/>
                </a:solidFill>
                <a:latin typeface="Calibri" panose="020F0502020204030204" pitchFamily="34" charset="0"/>
              </a:rPr>
              <a:t> sales/commercial RO so it is crucial to increase the number of clients we have. </a:t>
            </a:r>
            <a:endParaRPr lang="en-US" sz="1800" b="0" i="0" u="none" strike="noStrike" baseline="0" dirty="0">
              <a:solidFill>
                <a:schemeClr val="tx1"/>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Currently running at 67% margin on CP ROs. Tech times are off as well as contracts in place for large fleet customers</a:t>
            </a:r>
          </a:p>
          <a:p>
            <a:r>
              <a:rPr lang="en-US" dirty="0">
                <a:solidFill>
                  <a:srgbClr val="221E1F"/>
                </a:solidFill>
                <a:latin typeface="Calibri" panose="020F0502020204030204" pitchFamily="34" charset="0"/>
              </a:rPr>
              <a:t>Need to increase gross % to 70% to start. </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Review tech times and increase hourly wage to compensate. Also, review contracts in December to see where we can increase.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Monitor gross % on a daily/weekly basis.</a:t>
            </a:r>
          </a:p>
          <a:p>
            <a:endParaRPr lang="en-US" dirty="0"/>
          </a:p>
        </p:txBody>
      </p:sp>
      <p:pic>
        <p:nvPicPr>
          <p:cNvPr id="10" name="Content Placeholder 9">
            <a:extLst>
              <a:ext uri="{FF2B5EF4-FFF2-40B4-BE49-F238E27FC236}">
                <a16:creationId xmlns:a16="http://schemas.microsoft.com/office/drawing/2014/main" id="{C3022619-ABD1-BF3C-F7D9-E56C642C5D22}"/>
              </a:ext>
            </a:extLst>
          </p:cNvPr>
          <p:cNvPicPr>
            <a:picLocks noGrp="1" noChangeAspect="1"/>
          </p:cNvPicPr>
          <p:nvPr>
            <p:ph sz="quarter" idx="4"/>
          </p:nvPr>
        </p:nvPicPr>
        <p:blipFill>
          <a:blip r:embed="rId2"/>
          <a:stretch>
            <a:fillRect/>
          </a:stretch>
        </p:blipFill>
        <p:spPr>
          <a:xfrm>
            <a:off x="5569201" y="2293005"/>
            <a:ext cx="4186237" cy="2271990"/>
          </a:xfrm>
        </p:spPr>
      </p:pic>
      <p:pic>
        <p:nvPicPr>
          <p:cNvPr id="5" name="Picture 4">
            <a:extLst>
              <a:ext uri="{FF2B5EF4-FFF2-40B4-BE49-F238E27FC236}">
                <a16:creationId xmlns:a16="http://schemas.microsoft.com/office/drawing/2014/main" id="{33A87A61-58AA-6767-90B3-98FBBED481F8}"/>
              </a:ext>
            </a:extLst>
          </p:cNvPr>
          <p:cNvPicPr>
            <a:picLocks noChangeAspect="1"/>
          </p:cNvPicPr>
          <p:nvPr/>
        </p:nvPicPr>
        <p:blipFill>
          <a:blip r:embed="rId3"/>
          <a:stretch>
            <a:fillRect/>
          </a:stretch>
        </p:blipFill>
        <p:spPr>
          <a:xfrm>
            <a:off x="5569201" y="2009775"/>
            <a:ext cx="4445192" cy="2657475"/>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Lots of mistakes causing high policy #’s. Also, high commission to service advisors.</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Lower personnel expense to under $100,000. Reduce policy by 25%</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Re-working advisor pay plans to bring them more in line. </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Monitor monthly. </a:t>
            </a:r>
            <a:endParaRPr lang="en-US" sz="1800" b="0" i="0" u="none" strike="noStrike" baseline="0" dirty="0">
              <a:solidFill>
                <a:srgbClr val="221E1F"/>
              </a:solidFill>
              <a:latin typeface="Calibri" panose="020F0502020204030204" pitchFamily="34" charset="0"/>
            </a:endParaRPr>
          </a:p>
          <a:p>
            <a:endParaRPr lang="en-US" dirty="0"/>
          </a:p>
        </p:txBody>
      </p:sp>
      <p:pic>
        <p:nvPicPr>
          <p:cNvPr id="6" name="Content Placeholder 5">
            <a:extLst>
              <a:ext uri="{FF2B5EF4-FFF2-40B4-BE49-F238E27FC236}">
                <a16:creationId xmlns:a16="http://schemas.microsoft.com/office/drawing/2014/main" id="{C2A3775D-51A5-D12F-8A3D-32A5B63F1D82}"/>
              </a:ext>
            </a:extLst>
          </p:cNvPr>
          <p:cNvPicPr>
            <a:picLocks noGrp="1" noChangeAspect="1"/>
          </p:cNvPicPr>
          <p:nvPr>
            <p:ph sz="half" idx="2"/>
          </p:nvPr>
        </p:nvPicPr>
        <p:blipFill>
          <a:blip r:embed="rId2"/>
          <a:stretch>
            <a:fillRect/>
          </a:stretch>
        </p:blipFill>
        <p:spPr>
          <a:xfrm>
            <a:off x="5089525" y="2439501"/>
            <a:ext cx="4184650" cy="3323610"/>
          </a:xfrm>
        </p:spPr>
      </p:pic>
      <p:pic>
        <p:nvPicPr>
          <p:cNvPr id="5" name="Picture 4">
            <a:extLst>
              <a:ext uri="{FF2B5EF4-FFF2-40B4-BE49-F238E27FC236}">
                <a16:creationId xmlns:a16="http://schemas.microsoft.com/office/drawing/2014/main" id="{5167829E-D345-26EF-9E7D-255BA333F73E}"/>
              </a:ext>
            </a:extLst>
          </p:cNvPr>
          <p:cNvPicPr>
            <a:picLocks noChangeAspect="1"/>
          </p:cNvPicPr>
          <p:nvPr/>
        </p:nvPicPr>
        <p:blipFill>
          <a:blip r:embed="rId3"/>
          <a:stretch>
            <a:fillRect/>
          </a:stretch>
        </p:blipFill>
        <p:spPr>
          <a:xfrm>
            <a:off x="5089524" y="2439502"/>
            <a:ext cx="4184035" cy="3323610"/>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Overall very productive but room for improvement</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Selling recommended services and repairs.</a:t>
            </a:r>
            <a:r>
              <a:rPr lang="en-US" sz="1800" b="0" i="0" u="none" strike="noStrike" baseline="0" dirty="0">
                <a:solidFill>
                  <a:srgbClr val="221E1F"/>
                </a:solidFill>
                <a:latin typeface="Calibri" panose="020F0502020204030204" pitchFamily="34" charset="0"/>
              </a:rPr>
              <a:t> </a:t>
            </a:r>
          </a:p>
          <a:p>
            <a:r>
              <a:rPr lang="en-US" dirty="0">
                <a:solidFill>
                  <a:srgbClr val="221E1F"/>
                </a:solidFill>
                <a:latin typeface="Calibri" panose="020F0502020204030204" pitchFamily="34" charset="0"/>
              </a:rPr>
              <a:t>Every client is to receive a digital MPI when vehicle is in the shop showing condition both good and bad. </a:t>
            </a:r>
          </a:p>
          <a:p>
            <a:r>
              <a:rPr lang="en-US" sz="1800" b="0" i="0" u="none" strike="noStrike" baseline="0" dirty="0">
                <a:solidFill>
                  <a:srgbClr val="221E1F"/>
                </a:solidFill>
                <a:latin typeface="Calibri" panose="020F0502020204030204" pitchFamily="34" charset="0"/>
              </a:rPr>
              <a:t>Follow up on declined/deferred services.</a:t>
            </a:r>
          </a:p>
          <a:p>
            <a:r>
              <a:rPr lang="en-US" dirty="0">
                <a:solidFill>
                  <a:srgbClr val="221E1F"/>
                </a:solidFill>
                <a:latin typeface="Calibri" panose="020F0502020204030204" pitchFamily="34" charset="0"/>
              </a:rPr>
              <a:t>Keep track at weekly manager meetings.</a:t>
            </a:r>
            <a:endParaRPr lang="en-US" sz="1800" b="0" i="0" u="none" strike="noStrike" baseline="0" dirty="0">
              <a:solidFill>
                <a:srgbClr val="221E1F"/>
              </a:solidFill>
              <a:latin typeface="Calibri" panose="020F0502020204030204" pitchFamily="34" charset="0"/>
            </a:endParaRPr>
          </a:p>
          <a:p>
            <a:endParaRPr lang="en-US" dirty="0"/>
          </a:p>
        </p:txBody>
      </p:sp>
      <p:pic>
        <p:nvPicPr>
          <p:cNvPr id="10" name="Content Placeholder 9">
            <a:extLst>
              <a:ext uri="{FF2B5EF4-FFF2-40B4-BE49-F238E27FC236}">
                <a16:creationId xmlns:a16="http://schemas.microsoft.com/office/drawing/2014/main" id="{D294E76C-A245-E3EC-9318-635E5DE6F5C8}"/>
              </a:ext>
            </a:extLst>
          </p:cNvPr>
          <p:cNvPicPr>
            <a:picLocks noGrp="1" noChangeAspect="1"/>
          </p:cNvPicPr>
          <p:nvPr>
            <p:ph sz="half" idx="2"/>
          </p:nvPr>
        </p:nvPicPr>
        <p:blipFill>
          <a:blip r:embed="rId2"/>
          <a:stretch>
            <a:fillRect/>
          </a:stretch>
        </p:blipFill>
        <p:spPr>
          <a:xfrm>
            <a:off x="5089525" y="2328304"/>
            <a:ext cx="4184650" cy="3546004"/>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Not utilizing our facility potential. Currently at 68%. </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Need to increase to 80% utilization</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Current techs already productive so we will need to add more techs. </a:t>
            </a:r>
            <a:r>
              <a:rPr lang="en-US" sz="1800" b="0" i="0" u="none" strike="noStrike" baseline="0" dirty="0">
                <a:solidFill>
                  <a:srgbClr val="221E1F"/>
                </a:solidFill>
                <a:latin typeface="Calibri" panose="020F0502020204030204" pitchFamily="34" charset="0"/>
              </a:rPr>
              <a:t> </a:t>
            </a:r>
          </a:p>
          <a:p>
            <a:r>
              <a:rPr lang="en-US" dirty="0">
                <a:solidFill>
                  <a:srgbClr val="221E1F"/>
                </a:solidFill>
                <a:latin typeface="Calibri" panose="020F0502020204030204" pitchFamily="34" charset="0"/>
              </a:rPr>
              <a:t>Looking to hire 2 more productive techs.</a:t>
            </a:r>
            <a:endParaRPr lang="en-US" sz="1800" b="0" i="0" u="none" strike="noStrike" baseline="0" dirty="0">
              <a:solidFill>
                <a:srgbClr val="221E1F"/>
              </a:solidFill>
              <a:latin typeface="Calibri" panose="020F0502020204030204" pitchFamily="34" charset="0"/>
            </a:endParaRPr>
          </a:p>
          <a:p>
            <a:endParaRPr lang="en-US" dirty="0"/>
          </a:p>
        </p:txBody>
      </p:sp>
      <p:pic>
        <p:nvPicPr>
          <p:cNvPr id="8" name="Content Placeholder 7">
            <a:extLst>
              <a:ext uri="{FF2B5EF4-FFF2-40B4-BE49-F238E27FC236}">
                <a16:creationId xmlns:a16="http://schemas.microsoft.com/office/drawing/2014/main" id="{7F0452F8-DD5C-C451-2D1E-112EB78DC989}"/>
              </a:ext>
            </a:extLst>
          </p:cNvPr>
          <p:cNvPicPr>
            <a:picLocks noGrp="1" noChangeAspect="1"/>
          </p:cNvPicPr>
          <p:nvPr>
            <p:ph sz="half" idx="2"/>
          </p:nvPr>
        </p:nvPicPr>
        <p:blipFill>
          <a:blip r:embed="rId2"/>
          <a:stretch>
            <a:fillRect/>
          </a:stretch>
        </p:blipFill>
        <p:spPr>
          <a:xfrm>
            <a:off x="5616090" y="2160588"/>
            <a:ext cx="3131520" cy="3881437"/>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lstStyle/>
          <a:p>
            <a:r>
              <a:rPr lang="en-US" dirty="0"/>
              <a:t>We need to look at our </a:t>
            </a:r>
            <a:r>
              <a:rPr lang="en-US" dirty="0" err="1"/>
              <a:t>labour</a:t>
            </a:r>
            <a:r>
              <a:rPr lang="en-US" dirty="0"/>
              <a:t> rate for our current fleet customers. Main tech that looks after fleet customers is highest paid and is paid too many hours/competitive CP RO. </a:t>
            </a:r>
          </a:p>
          <a:p>
            <a:r>
              <a:rPr lang="en-US" dirty="0"/>
              <a:t>Also, need to get better at recommending more work</a:t>
            </a:r>
          </a:p>
        </p:txBody>
      </p:sp>
      <p:pic>
        <p:nvPicPr>
          <p:cNvPr id="8" name="Content Placeholder 7">
            <a:extLst>
              <a:ext uri="{FF2B5EF4-FFF2-40B4-BE49-F238E27FC236}">
                <a16:creationId xmlns:a16="http://schemas.microsoft.com/office/drawing/2014/main" id="{471357D2-5241-285D-4E61-C0EEC8D1AE3E}"/>
              </a:ext>
            </a:extLst>
          </p:cNvPr>
          <p:cNvPicPr>
            <a:picLocks noGrp="1" noChangeAspect="1"/>
          </p:cNvPicPr>
          <p:nvPr>
            <p:ph sz="half" idx="2"/>
          </p:nvPr>
        </p:nvPicPr>
        <p:blipFill>
          <a:blip r:embed="rId2"/>
          <a:stretch>
            <a:fillRect/>
          </a:stretch>
        </p:blipFill>
        <p:spPr>
          <a:xfrm>
            <a:off x="5089525" y="2386025"/>
            <a:ext cx="4184650" cy="3430563"/>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Very productive techs. All techs are diesel techs and are high producers with the willingness to work long hours to complete jobs. </a:t>
            </a:r>
          </a:p>
          <a:p>
            <a:r>
              <a:rPr lang="en-US" dirty="0"/>
              <a:t>All staff members are highly engaged and on the same page when it comes to the overall vision of the store. </a:t>
            </a:r>
          </a:p>
          <a:p>
            <a:r>
              <a:rPr lang="en-US" dirty="0"/>
              <a:t>Very large and loyal client base and continuing to grow due to lack of availability at our neighbor stores. We can get the clients in and out because of our productive techs. </a:t>
            </a:r>
          </a:p>
          <a:p>
            <a:r>
              <a:rPr lang="en-US" dirty="0"/>
              <a:t>Great service management team that are building and training the right team. </a:t>
            </a:r>
          </a:p>
          <a:p>
            <a:r>
              <a:rPr lang="en-US" dirty="0"/>
              <a:t>Service hours mirror sales</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A lot of change over in staff over the last year which has cause our CSI numbers to drop with the manufacturer. </a:t>
            </a:r>
          </a:p>
          <a:p>
            <a:r>
              <a:rPr lang="en-US" dirty="0"/>
              <a:t>Pay structure is high for legacy staff as well as technician flat hours/job. </a:t>
            </a:r>
          </a:p>
          <a:p>
            <a:r>
              <a:rPr lang="en-US" dirty="0"/>
              <a:t>A lot of contracts with large fleet customers lowers our gross profit margins. (needs to be addressed) </a:t>
            </a:r>
          </a:p>
          <a:p>
            <a:r>
              <a:rPr lang="en-US" dirty="0"/>
              <a:t>Limited space in service areas as well as very limited parking space. </a:t>
            </a:r>
          </a:p>
          <a:p>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5907</TotalTime>
  <Words>1013</Words>
  <Application>Microsoft Office PowerPoint</Application>
  <PresentationFormat>Widescreen</PresentationFormat>
  <Paragraphs>92</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Dave Ferguson</cp:lastModifiedBy>
  <cp:revision>15</cp:revision>
  <dcterms:created xsi:type="dcterms:W3CDTF">2022-12-04T13:10:55Z</dcterms:created>
  <dcterms:modified xsi:type="dcterms:W3CDTF">2024-12-02T22:48:58Z</dcterms:modified>
</cp:coreProperties>
</file>