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7" autoAdjust="0"/>
    <p:restoredTop sz="94660"/>
  </p:normalViewPr>
  <p:slideViewPr>
    <p:cSldViewPr snapToGrid="0">
      <p:cViewPr varScale="1">
        <p:scale>
          <a:sx n="106" d="100"/>
          <a:sy n="106" d="100"/>
        </p:scale>
        <p:origin x="61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3830669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599853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63166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356173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71746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4265021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069175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988350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1741187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EB4EEA-4975-4D17-BBEC-50F4747F278A}" type="datetimeFigureOut">
              <a:rPr lang="en-US" smtClean="0"/>
              <a:t>10/24/2024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46200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EB4EEA-4975-4D17-BBEC-50F4747F278A}" type="datetimeFigureOut">
              <a:rPr lang="en-US" smtClean="0"/>
              <a:t>10/24/2024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1853282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EB4EEA-4975-4D17-BBEC-50F4747F278A}" type="datetimeFigureOut">
              <a:rPr lang="en-US" smtClean="0"/>
              <a:t>10/24/2024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1869741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EB4EEA-4975-4D17-BBEC-50F4747F278A}" type="datetimeFigureOut">
              <a:rPr lang="en-US" smtClean="0"/>
              <a:t>10/24/2024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2351564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EB4EEA-4975-4D17-BBEC-50F4747F278A}" type="datetimeFigureOut">
              <a:rPr lang="en-US" smtClean="0"/>
              <a:t>10/24/2024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3284316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EB4EEA-4975-4D17-BBEC-50F4747F278A}" type="datetimeFigureOut">
              <a:rPr lang="en-US" smtClean="0"/>
              <a:t>10/24/2024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489628-8046-49DD-B9FE-BEFB877BFED4}" type="slidenum">
              <a:rPr lang="en-US" smtClean="0"/>
              <a:t>‹#›</a:t>
            </a:fld>
            <a:endParaRPr lang="en-US"/>
          </a:p>
        </p:txBody>
      </p:sp>
    </p:spTree>
    <p:extLst>
      <p:ext uri="{BB962C8B-B14F-4D97-AF65-F5344CB8AC3E}">
        <p14:creationId xmlns:p14="http://schemas.microsoft.com/office/powerpoint/2010/main" val="313432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489628-8046-49DD-B9FE-BEFB877BFED4}" type="slidenum">
              <a:rPr lang="en-US" smtClean="0"/>
              <a:t>‹#›</a:t>
            </a:fld>
            <a:endParaRPr lang="en-US"/>
          </a:p>
        </p:txBody>
      </p:sp>
      <p:sp>
        <p:nvSpPr>
          <p:cNvPr id="5" name="Date Placeholder 4"/>
          <p:cNvSpPr>
            <a:spLocks noGrp="1"/>
          </p:cNvSpPr>
          <p:nvPr>
            <p:ph type="dt" sz="half" idx="10"/>
          </p:nvPr>
        </p:nvSpPr>
        <p:spPr/>
        <p:txBody>
          <a:bodyPr/>
          <a:lstStyle/>
          <a:p>
            <a:fld id="{3FEB4EEA-4975-4D17-BBEC-50F4747F278A}" type="datetimeFigureOut">
              <a:rPr lang="en-US" smtClean="0"/>
              <a:t>10/24/2024</a:t>
            </a:fld>
            <a:endParaRPr lang="en-US"/>
          </a:p>
        </p:txBody>
      </p:sp>
    </p:spTree>
    <p:extLst>
      <p:ext uri="{BB962C8B-B14F-4D97-AF65-F5344CB8AC3E}">
        <p14:creationId xmlns:p14="http://schemas.microsoft.com/office/powerpoint/2010/main" val="1451344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FEB4EEA-4975-4D17-BBEC-50F4747F278A}" type="datetimeFigureOut">
              <a:rPr lang="en-US" smtClean="0"/>
              <a:t>10/24/2024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5489628-8046-49DD-B9FE-BEFB877BFED4}" type="slidenum">
              <a:rPr lang="en-US" smtClean="0"/>
              <a:t>‹#›</a:t>
            </a:fld>
            <a:endParaRPr lang="en-US"/>
          </a:p>
        </p:txBody>
      </p:sp>
    </p:spTree>
    <p:extLst>
      <p:ext uri="{BB962C8B-B14F-4D97-AF65-F5344CB8AC3E}">
        <p14:creationId xmlns:p14="http://schemas.microsoft.com/office/powerpoint/2010/main" val="244195043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4D879-9B71-D4E4-6AF0-2D8EAB590D33}"/>
              </a:ext>
            </a:extLst>
          </p:cNvPr>
          <p:cNvSpPr>
            <a:spLocks noGrp="1"/>
          </p:cNvSpPr>
          <p:nvPr>
            <p:ph type="ctrTitle"/>
          </p:nvPr>
        </p:nvSpPr>
        <p:spPr/>
        <p:txBody>
          <a:bodyPr/>
          <a:lstStyle/>
          <a:p>
            <a:r>
              <a:rPr lang="en-US" dirty="0"/>
              <a:t>NADA Service Homework</a:t>
            </a:r>
          </a:p>
        </p:txBody>
      </p:sp>
      <p:sp>
        <p:nvSpPr>
          <p:cNvPr id="3" name="Subtitle 2">
            <a:extLst>
              <a:ext uri="{FF2B5EF4-FFF2-40B4-BE49-F238E27FC236}">
                <a16:creationId xmlns:a16="http://schemas.microsoft.com/office/drawing/2014/main" id="{BBB8D9BA-19DE-211B-3E18-A4CC7A0513FA}"/>
              </a:ext>
            </a:extLst>
          </p:cNvPr>
          <p:cNvSpPr>
            <a:spLocks noGrp="1"/>
          </p:cNvSpPr>
          <p:nvPr>
            <p:ph type="subTitle" idx="1"/>
          </p:nvPr>
        </p:nvSpPr>
        <p:spPr/>
        <p:txBody>
          <a:bodyPr/>
          <a:lstStyle/>
          <a:p>
            <a:r>
              <a:rPr lang="en-US" dirty="0"/>
              <a:t>Olivia Cochran</a:t>
            </a:r>
          </a:p>
          <a:p>
            <a:r>
              <a:rPr lang="en-US" dirty="0"/>
              <a:t>N452</a:t>
            </a:r>
          </a:p>
        </p:txBody>
      </p:sp>
    </p:spTree>
    <p:extLst>
      <p:ext uri="{BB962C8B-B14F-4D97-AF65-F5344CB8AC3E}">
        <p14:creationId xmlns:p14="http://schemas.microsoft.com/office/powerpoint/2010/main" val="3101203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BBA7D-C6E1-84B0-242D-D5431FFB6091}"/>
              </a:ext>
            </a:extLst>
          </p:cNvPr>
          <p:cNvSpPr>
            <a:spLocks noGrp="1"/>
          </p:cNvSpPr>
          <p:nvPr>
            <p:ph type="title"/>
          </p:nvPr>
        </p:nvSpPr>
        <p:spPr/>
        <p:txBody>
          <a:bodyPr/>
          <a:lstStyle/>
          <a:p>
            <a:r>
              <a:rPr lang="en-US" dirty="0"/>
              <a:t>SWOT Analysis: Threats</a:t>
            </a:r>
          </a:p>
        </p:txBody>
      </p:sp>
      <p:sp>
        <p:nvSpPr>
          <p:cNvPr id="3" name="Content Placeholder 2">
            <a:extLst>
              <a:ext uri="{FF2B5EF4-FFF2-40B4-BE49-F238E27FC236}">
                <a16:creationId xmlns:a16="http://schemas.microsoft.com/office/drawing/2014/main" id="{B6CC5714-39AE-FFE6-78ED-E601B8B4FAC9}"/>
              </a:ext>
            </a:extLst>
          </p:cNvPr>
          <p:cNvSpPr>
            <a:spLocks noGrp="1"/>
          </p:cNvSpPr>
          <p:nvPr>
            <p:ph idx="1"/>
          </p:nvPr>
        </p:nvSpPr>
        <p:spPr>
          <a:xfrm>
            <a:off x="677334" y="1240325"/>
            <a:ext cx="8596668" cy="4801037"/>
          </a:xfrm>
        </p:spPr>
        <p:txBody>
          <a:bodyPr>
            <a:normAutofit/>
          </a:bodyPr>
          <a:lstStyle/>
          <a:p>
            <a:r>
              <a:rPr lang="en-US" dirty="0"/>
              <a:t>Several Honda dealerships in the area offering warranty work and certified technicians.</a:t>
            </a:r>
          </a:p>
          <a:p>
            <a:r>
              <a:rPr lang="en-US" dirty="0"/>
              <a:t>Many independent repair shops are also close-by, offering extended hours and quick drop-off times.</a:t>
            </a:r>
          </a:p>
          <a:p>
            <a:r>
              <a:rPr lang="en-US" dirty="0"/>
              <a:t>Since our acquisition of the store in August 2023, we’ve had higher levels of inventory so have seen customers from out of our PMA purchase vehicles. The likelihood of these customers returning to our dealership for service is far less likely.</a:t>
            </a:r>
          </a:p>
          <a:p>
            <a:r>
              <a:rPr lang="en-US" dirty="0"/>
              <a:t>Additional training and safety concerns for EV work.</a:t>
            </a:r>
          </a:p>
        </p:txBody>
      </p:sp>
    </p:spTree>
    <p:extLst>
      <p:ext uri="{BB962C8B-B14F-4D97-AF65-F5344CB8AC3E}">
        <p14:creationId xmlns:p14="http://schemas.microsoft.com/office/powerpoint/2010/main" val="2139934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FAE87-78AC-EA49-8BCC-D006ECC8E781}"/>
              </a:ext>
            </a:extLst>
          </p:cNvPr>
          <p:cNvSpPr>
            <a:spLocks noGrp="1"/>
          </p:cNvSpPr>
          <p:nvPr>
            <p:ph type="title"/>
          </p:nvPr>
        </p:nvSpPr>
        <p:spPr/>
        <p:txBody>
          <a:bodyPr/>
          <a:lstStyle/>
          <a:p>
            <a:r>
              <a:rPr lang="en-US" dirty="0"/>
              <a:t>SWOT Analysis: Objectives</a:t>
            </a:r>
          </a:p>
        </p:txBody>
      </p:sp>
      <p:sp>
        <p:nvSpPr>
          <p:cNvPr id="3" name="Content Placeholder 2">
            <a:extLst>
              <a:ext uri="{FF2B5EF4-FFF2-40B4-BE49-F238E27FC236}">
                <a16:creationId xmlns:a16="http://schemas.microsoft.com/office/drawing/2014/main" id="{39D7B9B4-A022-EA47-6D37-B316888A3EA1}"/>
              </a:ext>
            </a:extLst>
          </p:cNvPr>
          <p:cNvSpPr>
            <a:spLocks noGrp="1"/>
          </p:cNvSpPr>
          <p:nvPr>
            <p:ph idx="1"/>
          </p:nvPr>
        </p:nvSpPr>
        <p:spPr>
          <a:xfrm>
            <a:off x="677334" y="1240325"/>
            <a:ext cx="8596668" cy="4801037"/>
          </a:xfrm>
        </p:spPr>
        <p:txBody>
          <a:bodyPr/>
          <a:lstStyle/>
          <a:p>
            <a:r>
              <a:rPr lang="en-US" dirty="0"/>
              <a:t>Increase hours per RO.</a:t>
            </a:r>
          </a:p>
          <a:p>
            <a:r>
              <a:rPr lang="en-US" dirty="0"/>
              <a:t>Improve phone answering.</a:t>
            </a:r>
          </a:p>
          <a:p>
            <a:r>
              <a:rPr lang="en-US" dirty="0"/>
              <a:t>Increase overall ELR.</a:t>
            </a:r>
          </a:p>
          <a:p>
            <a:r>
              <a:rPr lang="en-US" dirty="0"/>
              <a:t>Introduce new forms of recognition for Service Advisors and Technicians.</a:t>
            </a:r>
          </a:p>
          <a:p>
            <a:r>
              <a:rPr lang="en-US" dirty="0"/>
              <a:t>Increase customer pay workload.</a:t>
            </a:r>
          </a:p>
          <a:p>
            <a:endParaRPr lang="en-US" dirty="0"/>
          </a:p>
        </p:txBody>
      </p:sp>
    </p:spTree>
    <p:extLst>
      <p:ext uri="{BB962C8B-B14F-4D97-AF65-F5344CB8AC3E}">
        <p14:creationId xmlns:p14="http://schemas.microsoft.com/office/powerpoint/2010/main" val="3399596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DECF7-77F8-249A-DC1B-C2B9D1841F55}"/>
              </a:ext>
            </a:extLst>
          </p:cNvPr>
          <p:cNvSpPr>
            <a:spLocks noGrp="1"/>
          </p:cNvSpPr>
          <p:nvPr>
            <p:ph type="title"/>
          </p:nvPr>
        </p:nvSpPr>
        <p:spPr/>
        <p:txBody>
          <a:bodyPr/>
          <a:lstStyle/>
          <a:p>
            <a:r>
              <a:rPr lang="en-US" dirty="0"/>
              <a:t>SWOT Analysis: Strategies</a:t>
            </a:r>
          </a:p>
        </p:txBody>
      </p:sp>
      <p:sp>
        <p:nvSpPr>
          <p:cNvPr id="3" name="Content Placeholder 2">
            <a:extLst>
              <a:ext uri="{FF2B5EF4-FFF2-40B4-BE49-F238E27FC236}">
                <a16:creationId xmlns:a16="http://schemas.microsoft.com/office/drawing/2014/main" id="{BB98C899-8881-EAFB-7747-FD3915C0D8CA}"/>
              </a:ext>
            </a:extLst>
          </p:cNvPr>
          <p:cNvSpPr>
            <a:spLocks noGrp="1"/>
          </p:cNvSpPr>
          <p:nvPr>
            <p:ph idx="1"/>
          </p:nvPr>
        </p:nvSpPr>
        <p:spPr>
          <a:xfrm>
            <a:off x="677334" y="1240325"/>
            <a:ext cx="8596668" cy="4801037"/>
          </a:xfrm>
        </p:spPr>
        <p:txBody>
          <a:bodyPr>
            <a:normAutofit/>
          </a:bodyPr>
          <a:lstStyle/>
          <a:p>
            <a:r>
              <a:rPr lang="en-US" dirty="0"/>
              <a:t>Emphasize </a:t>
            </a:r>
            <a:r>
              <a:rPr lang="en-US" dirty="0" err="1"/>
              <a:t>MyKaarma</a:t>
            </a:r>
            <a:r>
              <a:rPr lang="en-US" dirty="0"/>
              <a:t> videos sent to every single customer, as we have seen a lift on CP ROs when videos are sent. This should help to continue increasing customer hours per RO.</a:t>
            </a:r>
          </a:p>
          <a:p>
            <a:r>
              <a:rPr lang="en-US" dirty="0"/>
              <a:t>Connect our phone system to our centralized Service BDC.</a:t>
            </a:r>
          </a:p>
          <a:p>
            <a:r>
              <a:rPr lang="en-US" dirty="0"/>
              <a:t>Remove the service advisors’ ability to discount services without approval from service director.</a:t>
            </a:r>
          </a:p>
          <a:p>
            <a:r>
              <a:rPr lang="en-US" dirty="0"/>
              <a:t>Survey technicians and advisors to understand what type of recognition they would like.</a:t>
            </a:r>
          </a:p>
          <a:p>
            <a:r>
              <a:rPr lang="en-US" dirty="0"/>
              <a:t>Begin advertising for service department, introduce referrals for customers.</a:t>
            </a:r>
          </a:p>
          <a:p>
            <a:endParaRPr lang="en-US" dirty="0"/>
          </a:p>
        </p:txBody>
      </p:sp>
    </p:spTree>
    <p:extLst>
      <p:ext uri="{BB962C8B-B14F-4D97-AF65-F5344CB8AC3E}">
        <p14:creationId xmlns:p14="http://schemas.microsoft.com/office/powerpoint/2010/main" val="1114916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D8DEF-EEF0-8ACD-EF2F-282DB86C6EC1}"/>
              </a:ext>
            </a:extLst>
          </p:cNvPr>
          <p:cNvSpPr>
            <a:spLocks noGrp="1"/>
          </p:cNvSpPr>
          <p:nvPr>
            <p:ph type="title"/>
          </p:nvPr>
        </p:nvSpPr>
        <p:spPr/>
        <p:txBody>
          <a:bodyPr/>
          <a:lstStyle/>
          <a:p>
            <a:r>
              <a:rPr lang="en-US" dirty="0"/>
              <a:t>SWOT Analysis: Tactics</a:t>
            </a:r>
          </a:p>
        </p:txBody>
      </p:sp>
      <p:sp>
        <p:nvSpPr>
          <p:cNvPr id="3" name="Content Placeholder 2">
            <a:extLst>
              <a:ext uri="{FF2B5EF4-FFF2-40B4-BE49-F238E27FC236}">
                <a16:creationId xmlns:a16="http://schemas.microsoft.com/office/drawing/2014/main" id="{B9163525-824A-A434-7C3D-E37587A1C1BB}"/>
              </a:ext>
            </a:extLst>
          </p:cNvPr>
          <p:cNvSpPr>
            <a:spLocks noGrp="1"/>
          </p:cNvSpPr>
          <p:nvPr>
            <p:ph idx="1"/>
          </p:nvPr>
        </p:nvSpPr>
        <p:spPr>
          <a:xfrm>
            <a:off x="677334" y="1213165"/>
            <a:ext cx="8596668" cy="4828198"/>
          </a:xfrm>
        </p:spPr>
        <p:txBody>
          <a:bodyPr>
            <a:normAutofit/>
          </a:bodyPr>
          <a:lstStyle/>
          <a:p>
            <a:r>
              <a:rPr lang="en-US" dirty="0"/>
              <a:t>Connect portion of technician’s pay plan to </a:t>
            </a:r>
            <a:r>
              <a:rPr lang="en-US" dirty="0" err="1"/>
              <a:t>MyKaarma</a:t>
            </a:r>
            <a:r>
              <a:rPr lang="en-US" dirty="0"/>
              <a:t> send percentage to hold them accountable. Introduce </a:t>
            </a:r>
            <a:r>
              <a:rPr lang="en-US" dirty="0" err="1"/>
              <a:t>MyKaarma</a:t>
            </a:r>
            <a:r>
              <a:rPr lang="en-US" dirty="0"/>
              <a:t> review meetings to ensure technicians are selling effectively and appropriately in videos.</a:t>
            </a:r>
          </a:p>
          <a:p>
            <a:r>
              <a:rPr lang="en-US" dirty="0"/>
              <a:t>Work with IT to connect phone lines. Introduce phone training to advisors to ensure they understand the importance of answering every phone call.</a:t>
            </a:r>
          </a:p>
          <a:p>
            <a:r>
              <a:rPr lang="en-US" dirty="0"/>
              <a:t>Implement rules in CDK that require our service director to approve all discount requests.</a:t>
            </a:r>
          </a:p>
          <a:p>
            <a:r>
              <a:rPr lang="en-US" dirty="0"/>
              <a:t>After survey results, work with corporate recognition committee to implement updates both within Honda South Hills and companywide.</a:t>
            </a:r>
          </a:p>
          <a:p>
            <a:r>
              <a:rPr lang="en-US" dirty="0"/>
              <a:t>Have marketing team create social media campaign for service department awareness.</a:t>
            </a:r>
          </a:p>
          <a:p>
            <a:endParaRPr lang="en-US" dirty="0"/>
          </a:p>
        </p:txBody>
      </p:sp>
    </p:spTree>
    <p:extLst>
      <p:ext uri="{BB962C8B-B14F-4D97-AF65-F5344CB8AC3E}">
        <p14:creationId xmlns:p14="http://schemas.microsoft.com/office/powerpoint/2010/main" val="2795560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531B7-AA34-3D97-1B11-CB9CAC31ADC9}"/>
              </a:ext>
            </a:extLst>
          </p:cNvPr>
          <p:cNvSpPr>
            <a:spLocks noGrp="1"/>
          </p:cNvSpPr>
          <p:nvPr>
            <p:ph type="title"/>
          </p:nvPr>
        </p:nvSpPr>
        <p:spPr>
          <a:xfrm>
            <a:off x="838200" y="103184"/>
            <a:ext cx="10515600" cy="1325563"/>
          </a:xfrm>
        </p:spPr>
        <p:txBody>
          <a:bodyPr/>
          <a:lstStyle/>
          <a:p>
            <a:r>
              <a:rPr lang="en-US" dirty="0"/>
              <a:t>Action Plan</a:t>
            </a:r>
          </a:p>
        </p:txBody>
      </p:sp>
      <p:graphicFrame>
        <p:nvGraphicFramePr>
          <p:cNvPr id="4" name="Content Placeholder 3">
            <a:extLst>
              <a:ext uri="{FF2B5EF4-FFF2-40B4-BE49-F238E27FC236}">
                <a16:creationId xmlns:a16="http://schemas.microsoft.com/office/drawing/2014/main" id="{A321DDD1-C588-8CDB-92A0-8FB60A501224}"/>
              </a:ext>
            </a:extLst>
          </p:cNvPr>
          <p:cNvGraphicFramePr>
            <a:graphicFrameLocks noGrp="1"/>
          </p:cNvGraphicFramePr>
          <p:nvPr>
            <p:ph idx="1"/>
            <p:extLst>
              <p:ext uri="{D42A27DB-BD31-4B8C-83A1-F6EECF244321}">
                <p14:modId xmlns:p14="http://schemas.microsoft.com/office/powerpoint/2010/main" val="2490982265"/>
              </p:ext>
            </p:extLst>
          </p:nvPr>
        </p:nvGraphicFramePr>
        <p:xfrm>
          <a:off x="838203" y="700663"/>
          <a:ext cx="10515597" cy="6069908"/>
        </p:xfrm>
        <a:graphic>
          <a:graphicData uri="http://schemas.openxmlformats.org/drawingml/2006/table">
            <a:tbl>
              <a:tblPr firstRow="1" bandRow="1">
                <a:tableStyleId>{073A0DAA-6AF3-43AB-8588-CEC1D06C72B9}</a:tableStyleId>
              </a:tblPr>
              <a:tblGrid>
                <a:gridCol w="3505199">
                  <a:extLst>
                    <a:ext uri="{9D8B030D-6E8A-4147-A177-3AD203B41FA5}">
                      <a16:colId xmlns:a16="http://schemas.microsoft.com/office/drawing/2014/main" val="2702669064"/>
                    </a:ext>
                  </a:extLst>
                </a:gridCol>
                <a:gridCol w="3505199">
                  <a:extLst>
                    <a:ext uri="{9D8B030D-6E8A-4147-A177-3AD203B41FA5}">
                      <a16:colId xmlns:a16="http://schemas.microsoft.com/office/drawing/2014/main" val="3440053916"/>
                    </a:ext>
                  </a:extLst>
                </a:gridCol>
                <a:gridCol w="3505199">
                  <a:extLst>
                    <a:ext uri="{9D8B030D-6E8A-4147-A177-3AD203B41FA5}">
                      <a16:colId xmlns:a16="http://schemas.microsoft.com/office/drawing/2014/main" val="1066074798"/>
                    </a:ext>
                  </a:extLst>
                </a:gridCol>
              </a:tblGrid>
              <a:tr h="321137">
                <a:tc>
                  <a:txBody>
                    <a:bodyPr/>
                    <a:lstStyle/>
                    <a:p>
                      <a:r>
                        <a:rPr lang="en-US" sz="1400" dirty="0"/>
                        <a:t>Task</a:t>
                      </a:r>
                    </a:p>
                  </a:txBody>
                  <a:tcPr/>
                </a:tc>
                <a:tc>
                  <a:txBody>
                    <a:bodyPr/>
                    <a:lstStyle/>
                    <a:p>
                      <a:r>
                        <a:rPr lang="en-US" sz="1400" dirty="0"/>
                        <a:t>Role</a:t>
                      </a:r>
                    </a:p>
                  </a:txBody>
                  <a:tcPr/>
                </a:tc>
                <a:tc>
                  <a:txBody>
                    <a:bodyPr/>
                    <a:lstStyle/>
                    <a:p>
                      <a:r>
                        <a:rPr lang="en-US" sz="1400" dirty="0"/>
                        <a:t>Completion Date</a:t>
                      </a:r>
                    </a:p>
                  </a:txBody>
                  <a:tcPr/>
                </a:tc>
                <a:extLst>
                  <a:ext uri="{0D108BD9-81ED-4DB2-BD59-A6C34878D82A}">
                    <a16:rowId xmlns:a16="http://schemas.microsoft.com/office/drawing/2014/main" val="747833842"/>
                  </a:ext>
                </a:extLst>
              </a:tr>
              <a:tr h="448712">
                <a:tc>
                  <a:txBody>
                    <a:bodyPr/>
                    <a:lstStyle/>
                    <a:p>
                      <a:r>
                        <a:rPr lang="en-US" sz="1400" dirty="0"/>
                        <a:t>Introduce rule requiring approval from Service Director on discounts.</a:t>
                      </a:r>
                    </a:p>
                  </a:txBody>
                  <a:tcPr/>
                </a:tc>
                <a:tc>
                  <a:txBody>
                    <a:bodyPr/>
                    <a:lstStyle/>
                    <a:p>
                      <a:r>
                        <a:rPr lang="en-US" sz="1400" dirty="0"/>
                        <a:t>Service Director</a:t>
                      </a:r>
                    </a:p>
                  </a:txBody>
                  <a:tcPr/>
                </a:tc>
                <a:tc>
                  <a:txBody>
                    <a:bodyPr/>
                    <a:lstStyle/>
                    <a:p>
                      <a:r>
                        <a:rPr lang="en-US" sz="1400" dirty="0"/>
                        <a:t>November 1</a:t>
                      </a:r>
                    </a:p>
                  </a:txBody>
                  <a:tcPr/>
                </a:tc>
                <a:extLst>
                  <a:ext uri="{0D108BD9-81ED-4DB2-BD59-A6C34878D82A}">
                    <a16:rowId xmlns:a16="http://schemas.microsoft.com/office/drawing/2014/main" val="4206281954"/>
                  </a:ext>
                </a:extLst>
              </a:tr>
              <a:tr h="448712">
                <a:tc>
                  <a:txBody>
                    <a:bodyPr/>
                    <a:lstStyle/>
                    <a:p>
                      <a:r>
                        <a:rPr lang="en-US" sz="1400" dirty="0"/>
                        <a:t>Have IT department connect phone lines to centralized BDC.</a:t>
                      </a:r>
                    </a:p>
                  </a:txBody>
                  <a:tcPr/>
                </a:tc>
                <a:tc>
                  <a:txBody>
                    <a:bodyPr/>
                    <a:lstStyle/>
                    <a:p>
                      <a:r>
                        <a:rPr lang="en-US" sz="1400" dirty="0"/>
                        <a:t>Service Director/IT Team</a:t>
                      </a:r>
                    </a:p>
                  </a:txBody>
                  <a:tcPr/>
                </a:tc>
                <a:tc>
                  <a:txBody>
                    <a:bodyPr/>
                    <a:lstStyle/>
                    <a:p>
                      <a:r>
                        <a:rPr lang="en-US" sz="1400" dirty="0"/>
                        <a:t>November 1</a:t>
                      </a:r>
                    </a:p>
                  </a:txBody>
                  <a:tcPr/>
                </a:tc>
                <a:extLst>
                  <a:ext uri="{0D108BD9-81ED-4DB2-BD59-A6C34878D82A}">
                    <a16:rowId xmlns:a16="http://schemas.microsoft.com/office/drawing/2014/main" val="3998653963"/>
                  </a:ext>
                </a:extLst>
              </a:tr>
              <a:tr h="448712">
                <a:tc>
                  <a:txBody>
                    <a:bodyPr/>
                    <a:lstStyle/>
                    <a:p>
                      <a:r>
                        <a:rPr lang="en-US" sz="1400" dirty="0"/>
                        <a:t>Meet with marketing team to kickstart service social media campaign.</a:t>
                      </a:r>
                    </a:p>
                  </a:txBody>
                  <a:tcPr/>
                </a:tc>
                <a:tc>
                  <a:txBody>
                    <a:bodyPr/>
                    <a:lstStyle/>
                    <a:p>
                      <a:r>
                        <a:rPr lang="en-US" sz="1400" dirty="0"/>
                        <a:t>Executive Manager/Service Director/Marketing Team</a:t>
                      </a:r>
                    </a:p>
                  </a:txBody>
                  <a:tcPr/>
                </a:tc>
                <a:tc>
                  <a:txBody>
                    <a:bodyPr/>
                    <a:lstStyle/>
                    <a:p>
                      <a:r>
                        <a:rPr lang="en-US" sz="1400" dirty="0"/>
                        <a:t>December 1</a:t>
                      </a:r>
                    </a:p>
                  </a:txBody>
                  <a:tcPr/>
                </a:tc>
                <a:extLst>
                  <a:ext uri="{0D108BD9-81ED-4DB2-BD59-A6C34878D82A}">
                    <a16:rowId xmlns:a16="http://schemas.microsoft.com/office/drawing/2014/main" val="825592504"/>
                  </a:ext>
                </a:extLst>
              </a:tr>
              <a:tr h="633475">
                <a:tc>
                  <a:txBody>
                    <a:bodyPr/>
                    <a:lstStyle/>
                    <a:p>
                      <a:r>
                        <a:rPr lang="en-US" sz="1400" dirty="0"/>
                        <a:t>Meet with corporate recognition committee to begin survey process.</a:t>
                      </a:r>
                    </a:p>
                  </a:txBody>
                  <a:tcPr/>
                </a:tc>
                <a:tc>
                  <a:txBody>
                    <a:bodyPr/>
                    <a:lstStyle/>
                    <a:p>
                      <a:r>
                        <a:rPr lang="en-US" sz="1400" dirty="0"/>
                        <a:t>Executive Manager/Service Director/Corporate Recognition Committee </a:t>
                      </a:r>
                    </a:p>
                  </a:txBody>
                  <a:tcPr/>
                </a:tc>
                <a:tc>
                  <a:txBody>
                    <a:bodyPr/>
                    <a:lstStyle/>
                    <a:p>
                      <a:r>
                        <a:rPr lang="en-US" sz="1400" dirty="0"/>
                        <a:t>December 1</a:t>
                      </a:r>
                    </a:p>
                  </a:txBody>
                  <a:tcPr/>
                </a:tc>
                <a:extLst>
                  <a:ext uri="{0D108BD9-81ED-4DB2-BD59-A6C34878D82A}">
                    <a16:rowId xmlns:a16="http://schemas.microsoft.com/office/drawing/2014/main" val="3105997508"/>
                  </a:ext>
                </a:extLst>
              </a:tr>
              <a:tr h="633475">
                <a:tc>
                  <a:txBody>
                    <a:bodyPr/>
                    <a:lstStyle/>
                    <a:p>
                      <a:r>
                        <a:rPr lang="en-US" sz="1400" dirty="0"/>
                        <a:t>Introduce pay plan adjustments that connect </a:t>
                      </a:r>
                      <a:r>
                        <a:rPr lang="en-US" sz="1400" dirty="0" err="1"/>
                        <a:t>MyKaarma</a:t>
                      </a:r>
                      <a:r>
                        <a:rPr lang="en-US" sz="1400" dirty="0"/>
                        <a:t> utilization to bonuses.</a:t>
                      </a:r>
                    </a:p>
                  </a:txBody>
                  <a:tcPr/>
                </a:tc>
                <a:tc>
                  <a:txBody>
                    <a:bodyPr/>
                    <a:lstStyle/>
                    <a:p>
                      <a:r>
                        <a:rPr lang="en-US" sz="1400" dirty="0"/>
                        <a:t>Service Director/Operations Leadership</a:t>
                      </a:r>
                    </a:p>
                  </a:txBody>
                  <a:tcPr/>
                </a:tc>
                <a:tc>
                  <a:txBody>
                    <a:bodyPr/>
                    <a:lstStyle/>
                    <a:p>
                      <a:r>
                        <a:rPr lang="en-US" sz="1400" dirty="0"/>
                        <a:t>January 1</a:t>
                      </a:r>
                    </a:p>
                  </a:txBody>
                  <a:tcPr/>
                </a:tc>
                <a:extLst>
                  <a:ext uri="{0D108BD9-81ED-4DB2-BD59-A6C34878D82A}">
                    <a16:rowId xmlns:a16="http://schemas.microsoft.com/office/drawing/2014/main" val="4181212415"/>
                  </a:ext>
                </a:extLst>
              </a:tr>
              <a:tr h="321137">
                <a:tc>
                  <a:txBody>
                    <a:bodyPr/>
                    <a:lstStyle/>
                    <a:p>
                      <a:r>
                        <a:rPr lang="en-US" sz="1400" dirty="0"/>
                        <a:t>Refresh marketing campaign.</a:t>
                      </a:r>
                    </a:p>
                  </a:txBody>
                  <a:tcPr/>
                </a:tc>
                <a:tc>
                  <a:txBody>
                    <a:bodyPr/>
                    <a:lstStyle/>
                    <a:p>
                      <a:r>
                        <a:rPr lang="en-US" sz="1400" dirty="0"/>
                        <a:t>Marketing Team</a:t>
                      </a:r>
                    </a:p>
                  </a:txBody>
                  <a:tcPr/>
                </a:tc>
                <a:tc>
                  <a:txBody>
                    <a:bodyPr/>
                    <a:lstStyle/>
                    <a:p>
                      <a:r>
                        <a:rPr lang="en-US" sz="1400" dirty="0"/>
                        <a:t>February 1</a:t>
                      </a:r>
                    </a:p>
                  </a:txBody>
                  <a:tcPr/>
                </a:tc>
                <a:extLst>
                  <a:ext uri="{0D108BD9-81ED-4DB2-BD59-A6C34878D82A}">
                    <a16:rowId xmlns:a16="http://schemas.microsoft.com/office/drawing/2014/main" val="1523823219"/>
                  </a:ext>
                </a:extLst>
              </a:tr>
              <a:tr h="633475">
                <a:tc>
                  <a:txBody>
                    <a:bodyPr/>
                    <a:lstStyle/>
                    <a:p>
                      <a:r>
                        <a:rPr lang="en-US" sz="1400" dirty="0"/>
                        <a:t>Implement recognition updates.</a:t>
                      </a:r>
                    </a:p>
                  </a:txBody>
                  <a:tcPr/>
                </a:tc>
                <a:tc>
                  <a:txBody>
                    <a:bodyPr/>
                    <a:lstStyle/>
                    <a:p>
                      <a:r>
                        <a:rPr lang="en-US" sz="1400" dirty="0"/>
                        <a:t>Executive Manager/Service Director/Corporate Recognition Committee</a:t>
                      </a:r>
                    </a:p>
                  </a:txBody>
                  <a:tcPr/>
                </a:tc>
                <a:tc>
                  <a:txBody>
                    <a:bodyPr/>
                    <a:lstStyle/>
                    <a:p>
                      <a:r>
                        <a:rPr lang="en-US" sz="1400" dirty="0"/>
                        <a:t>March 1</a:t>
                      </a:r>
                    </a:p>
                  </a:txBody>
                  <a:tcPr/>
                </a:tc>
                <a:extLst>
                  <a:ext uri="{0D108BD9-81ED-4DB2-BD59-A6C34878D82A}">
                    <a16:rowId xmlns:a16="http://schemas.microsoft.com/office/drawing/2014/main" val="2572814944"/>
                  </a:ext>
                </a:extLst>
              </a:tr>
              <a:tr h="448712">
                <a:tc>
                  <a:txBody>
                    <a:bodyPr/>
                    <a:lstStyle/>
                    <a:p>
                      <a:r>
                        <a:rPr lang="en-US" sz="1400" dirty="0"/>
                        <a:t>Begin evaluation for shift work potential.</a:t>
                      </a:r>
                    </a:p>
                  </a:txBody>
                  <a:tcPr/>
                </a:tc>
                <a:tc>
                  <a:txBody>
                    <a:bodyPr/>
                    <a:lstStyle/>
                    <a:p>
                      <a:r>
                        <a:rPr lang="en-US" sz="1400" dirty="0"/>
                        <a:t>Operations Team/Executive Manager/Service Director</a:t>
                      </a:r>
                    </a:p>
                  </a:txBody>
                  <a:tcPr/>
                </a:tc>
                <a:tc>
                  <a:txBody>
                    <a:bodyPr/>
                    <a:lstStyle/>
                    <a:p>
                      <a:r>
                        <a:rPr lang="en-US" sz="1400" dirty="0"/>
                        <a:t>March 1</a:t>
                      </a:r>
                    </a:p>
                  </a:txBody>
                  <a:tcPr/>
                </a:tc>
                <a:extLst>
                  <a:ext uri="{0D108BD9-81ED-4DB2-BD59-A6C34878D82A}">
                    <a16:rowId xmlns:a16="http://schemas.microsoft.com/office/drawing/2014/main" val="1036298492"/>
                  </a:ext>
                </a:extLst>
              </a:tr>
              <a:tr h="321137">
                <a:tc>
                  <a:txBody>
                    <a:bodyPr/>
                    <a:lstStyle/>
                    <a:p>
                      <a:r>
                        <a:rPr lang="en-US" sz="1400" dirty="0"/>
                        <a:t>Weekly service manager meeting.</a:t>
                      </a:r>
                    </a:p>
                  </a:txBody>
                  <a:tcPr/>
                </a:tc>
                <a:tc>
                  <a:txBody>
                    <a:bodyPr/>
                    <a:lstStyle/>
                    <a:p>
                      <a:r>
                        <a:rPr lang="en-US" sz="1400" dirty="0"/>
                        <a:t>Executive Manager</a:t>
                      </a:r>
                    </a:p>
                  </a:txBody>
                  <a:tcPr/>
                </a:tc>
                <a:tc>
                  <a:txBody>
                    <a:bodyPr/>
                    <a:lstStyle/>
                    <a:p>
                      <a:r>
                        <a:rPr lang="en-US" sz="1400" dirty="0"/>
                        <a:t>Weekly</a:t>
                      </a:r>
                    </a:p>
                  </a:txBody>
                  <a:tcPr/>
                </a:tc>
                <a:extLst>
                  <a:ext uri="{0D108BD9-81ED-4DB2-BD59-A6C34878D82A}">
                    <a16:rowId xmlns:a16="http://schemas.microsoft.com/office/drawing/2014/main" val="126227944"/>
                  </a:ext>
                </a:extLst>
              </a:tr>
              <a:tr h="321137">
                <a:tc>
                  <a:txBody>
                    <a:bodyPr/>
                    <a:lstStyle/>
                    <a:p>
                      <a:r>
                        <a:rPr lang="en-US" sz="1400" dirty="0"/>
                        <a:t>Weekly parts manager meeting.</a:t>
                      </a:r>
                    </a:p>
                  </a:txBody>
                  <a:tcPr/>
                </a:tc>
                <a:tc>
                  <a:txBody>
                    <a:bodyPr/>
                    <a:lstStyle/>
                    <a:p>
                      <a:r>
                        <a:rPr lang="en-US" sz="1400" dirty="0"/>
                        <a:t>Executive Manager</a:t>
                      </a:r>
                    </a:p>
                  </a:txBody>
                  <a:tcPr/>
                </a:tc>
                <a:tc>
                  <a:txBody>
                    <a:bodyPr/>
                    <a:lstStyle/>
                    <a:p>
                      <a:r>
                        <a:rPr lang="en-US" sz="1400" dirty="0"/>
                        <a:t>Weekly</a:t>
                      </a:r>
                    </a:p>
                  </a:txBody>
                  <a:tcPr/>
                </a:tc>
                <a:extLst>
                  <a:ext uri="{0D108BD9-81ED-4DB2-BD59-A6C34878D82A}">
                    <a16:rowId xmlns:a16="http://schemas.microsoft.com/office/drawing/2014/main" val="206190361"/>
                  </a:ext>
                </a:extLst>
              </a:tr>
              <a:tr h="448712">
                <a:tc>
                  <a:txBody>
                    <a:bodyPr/>
                    <a:lstStyle/>
                    <a:p>
                      <a:r>
                        <a:rPr lang="en-US" sz="1400" dirty="0"/>
                        <a:t>Monthly all-hands meeting (sales, service, parts).</a:t>
                      </a:r>
                    </a:p>
                  </a:txBody>
                  <a:tcPr/>
                </a:tc>
                <a:tc>
                  <a:txBody>
                    <a:bodyPr/>
                    <a:lstStyle/>
                    <a:p>
                      <a:r>
                        <a:rPr lang="en-US" sz="1400" dirty="0"/>
                        <a:t>Executive Manager</a:t>
                      </a:r>
                    </a:p>
                  </a:txBody>
                  <a:tcPr/>
                </a:tc>
                <a:tc>
                  <a:txBody>
                    <a:bodyPr/>
                    <a:lstStyle/>
                    <a:p>
                      <a:r>
                        <a:rPr lang="en-US" sz="1400" dirty="0"/>
                        <a:t>Monthly</a:t>
                      </a:r>
                    </a:p>
                  </a:txBody>
                  <a:tcPr/>
                </a:tc>
                <a:extLst>
                  <a:ext uri="{0D108BD9-81ED-4DB2-BD59-A6C34878D82A}">
                    <a16:rowId xmlns:a16="http://schemas.microsoft.com/office/drawing/2014/main" val="4093718306"/>
                  </a:ext>
                </a:extLst>
              </a:tr>
            </a:tbl>
          </a:graphicData>
        </a:graphic>
      </p:graphicFrame>
    </p:spTree>
    <p:extLst>
      <p:ext uri="{BB962C8B-B14F-4D97-AF65-F5344CB8AC3E}">
        <p14:creationId xmlns:p14="http://schemas.microsoft.com/office/powerpoint/2010/main" val="3639621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AB34E-1BD7-E1C7-A98E-57FD8D1E3C2A}"/>
              </a:ext>
            </a:extLst>
          </p:cNvPr>
          <p:cNvSpPr>
            <a:spLocks noGrp="1"/>
          </p:cNvSpPr>
          <p:nvPr>
            <p:ph type="title"/>
          </p:nvPr>
        </p:nvSpPr>
        <p:spPr/>
        <p:txBody>
          <a:bodyPr/>
          <a:lstStyle/>
          <a:p>
            <a:r>
              <a:rPr lang="en-US" dirty="0"/>
              <a:t>Synopsis</a:t>
            </a:r>
          </a:p>
        </p:txBody>
      </p:sp>
      <p:sp>
        <p:nvSpPr>
          <p:cNvPr id="3" name="Content Placeholder 2">
            <a:extLst>
              <a:ext uri="{FF2B5EF4-FFF2-40B4-BE49-F238E27FC236}">
                <a16:creationId xmlns:a16="http://schemas.microsoft.com/office/drawing/2014/main" id="{D1284CEC-CDB7-28ED-41F6-F40A1880261E}"/>
              </a:ext>
            </a:extLst>
          </p:cNvPr>
          <p:cNvSpPr>
            <a:spLocks noGrp="1"/>
          </p:cNvSpPr>
          <p:nvPr>
            <p:ph idx="1"/>
          </p:nvPr>
        </p:nvSpPr>
        <p:spPr>
          <a:xfrm>
            <a:off x="677334" y="1213164"/>
            <a:ext cx="8596668" cy="4798337"/>
          </a:xfrm>
        </p:spPr>
        <p:txBody>
          <a:bodyPr>
            <a:normAutofit fontScale="85000" lnSpcReduction="10000"/>
          </a:bodyPr>
          <a:lstStyle/>
          <a:p>
            <a:pPr marL="0" indent="0">
              <a:buNone/>
            </a:pPr>
            <a:r>
              <a:rPr lang="en-US" dirty="0"/>
              <a:t>While our Honda South Hills store does well in many areas, including technician proficiency, technician efficiency, and customer pay gross profit percentage, there is, of course, still room to improve and grow.</a:t>
            </a:r>
          </a:p>
          <a:p>
            <a:pPr marL="0" indent="0">
              <a:buNone/>
            </a:pPr>
            <a:r>
              <a:rPr lang="en-US" dirty="0"/>
              <a:t>The first big area of attack is training for all service department team members: service advisors, technicians, managers, directors, and other senior level leaders. This will have a direct impact on becoming more efficient and capable, but the soft skill improvement will help us upsell and create a better customer experience, leading to increased retention and revenue.</a:t>
            </a:r>
          </a:p>
          <a:p>
            <a:pPr marL="0" indent="0">
              <a:buNone/>
            </a:pPr>
            <a:r>
              <a:rPr lang="en-US" dirty="0"/>
              <a:t>The increased focus on the express lane will also help us to grow our customer base and lead to larger volume. </a:t>
            </a:r>
          </a:p>
          <a:p>
            <a:pPr marL="0" indent="0">
              <a:buNone/>
            </a:pPr>
            <a:r>
              <a:rPr lang="en-US" dirty="0"/>
              <a:t>Utilizing the #1 Cochran network and taking in work from other shops that are backed up or understaffed is also helping us to grow. We are already seeing progress here by servicing vehicles that are purchased from auction and then sent to other stores around the company.</a:t>
            </a:r>
          </a:p>
          <a:p>
            <a:pPr marL="0" indent="0">
              <a:buNone/>
            </a:pPr>
            <a:r>
              <a:rPr lang="en-US" dirty="0"/>
              <a:t>Looking into increasing hours to match the sales department will make us more convenient to customers, allow for an easier sales-to-service handoff, and eventually, will lead to increased profit.</a:t>
            </a:r>
          </a:p>
          <a:p>
            <a:pPr marL="0" indent="0">
              <a:buNone/>
            </a:pPr>
            <a:r>
              <a:rPr lang="en-US" dirty="0"/>
              <a:t>From a corporate perspective, expense reduction and a streamlined hiring and onboarding process will directly correlate to higher gross profit percentage.</a:t>
            </a:r>
          </a:p>
          <a:p>
            <a:pPr marL="0" indent="0">
              <a:buNone/>
            </a:pPr>
            <a:r>
              <a:rPr lang="en-US" dirty="0"/>
              <a:t>We are excited about the future growth of this store and know it will make waves throughout the company as well.</a:t>
            </a:r>
          </a:p>
        </p:txBody>
      </p:sp>
    </p:spTree>
    <p:extLst>
      <p:ext uri="{BB962C8B-B14F-4D97-AF65-F5344CB8AC3E}">
        <p14:creationId xmlns:p14="http://schemas.microsoft.com/office/powerpoint/2010/main" val="3903762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BAE56-3241-4472-536B-5E472EE94518}"/>
              </a:ext>
            </a:extLst>
          </p:cNvPr>
          <p:cNvSpPr>
            <a:spLocks noGrp="1"/>
          </p:cNvSpPr>
          <p:nvPr>
            <p:ph type="title"/>
          </p:nvPr>
        </p:nvSpPr>
        <p:spPr/>
        <p:txBody>
          <a:bodyPr/>
          <a:lstStyle/>
          <a:p>
            <a:r>
              <a:rPr lang="en-US" dirty="0"/>
              <a:t>Current Practices</a:t>
            </a:r>
          </a:p>
        </p:txBody>
      </p:sp>
      <p:sp>
        <p:nvSpPr>
          <p:cNvPr id="3" name="Content Placeholder 2">
            <a:extLst>
              <a:ext uri="{FF2B5EF4-FFF2-40B4-BE49-F238E27FC236}">
                <a16:creationId xmlns:a16="http://schemas.microsoft.com/office/drawing/2014/main" id="{8A302337-AB3E-5359-24FA-D0CF01C4411C}"/>
              </a:ext>
            </a:extLst>
          </p:cNvPr>
          <p:cNvSpPr>
            <a:spLocks noGrp="1"/>
          </p:cNvSpPr>
          <p:nvPr>
            <p:ph idx="1"/>
          </p:nvPr>
        </p:nvSpPr>
        <p:spPr>
          <a:xfrm>
            <a:off x="677334" y="1557196"/>
            <a:ext cx="8321812" cy="4484167"/>
          </a:xfrm>
        </p:spPr>
        <p:txBody>
          <a:bodyPr>
            <a:normAutofit fontScale="92500" lnSpcReduction="20000"/>
          </a:bodyPr>
          <a:lstStyle/>
          <a:p>
            <a:pPr marL="0" indent="0">
              <a:buNone/>
            </a:pPr>
            <a:r>
              <a:rPr lang="en-US" dirty="0"/>
              <a:t>Overall, we have a strong service department, meeting or surpassing NADA guides on several metrics. However, there is still much room for improvement.</a:t>
            </a:r>
          </a:p>
          <a:p>
            <a:pPr marL="0" indent="0">
              <a:buNone/>
            </a:pPr>
            <a:endParaRPr lang="en-US" dirty="0"/>
          </a:p>
          <a:p>
            <a:pPr marL="0" indent="0">
              <a:buNone/>
            </a:pPr>
            <a:r>
              <a:rPr lang="en-US" b="1" dirty="0"/>
              <a:t>Areas of strength:</a:t>
            </a:r>
          </a:p>
          <a:p>
            <a:r>
              <a:rPr lang="en-US" dirty="0"/>
              <a:t>Fixed absorption percentage = 63%; NADA guide = 60%</a:t>
            </a:r>
          </a:p>
          <a:p>
            <a:r>
              <a:rPr lang="en-US" dirty="0"/>
              <a:t>Technician efficiency = 138%; NADA guide = 130%</a:t>
            </a:r>
          </a:p>
          <a:p>
            <a:r>
              <a:rPr lang="en-US" dirty="0"/>
              <a:t>Totals ROs per advisor per day = 16.5; NADA guide = 18-22, Larry’s guide is 13-17</a:t>
            </a:r>
          </a:p>
          <a:p>
            <a:endParaRPr lang="en-US" dirty="0"/>
          </a:p>
          <a:p>
            <a:pPr marL="0" indent="0">
              <a:buNone/>
            </a:pPr>
            <a:r>
              <a:rPr lang="en-US" b="1" dirty="0"/>
              <a:t>Best practices:</a:t>
            </a:r>
          </a:p>
          <a:p>
            <a:r>
              <a:rPr lang="en-US" dirty="0" err="1"/>
              <a:t>MyKaarma</a:t>
            </a:r>
            <a:r>
              <a:rPr lang="en-US" dirty="0"/>
              <a:t> video sharing of MPIs; average CP order amount lift of $354</a:t>
            </a:r>
          </a:p>
          <a:p>
            <a:r>
              <a:rPr lang="en-US" dirty="0"/>
              <a:t>Longtime service advisor and service technician relationships with customers</a:t>
            </a:r>
          </a:p>
          <a:p>
            <a:r>
              <a:rPr lang="en-US" dirty="0"/>
              <a:t>Increased internal businesses: other #1 Cochran locations have been using the Honda South Hills shop as our technicians are most efficient and proficient</a:t>
            </a:r>
          </a:p>
          <a:p>
            <a:endParaRPr lang="en-US" dirty="0"/>
          </a:p>
        </p:txBody>
      </p:sp>
    </p:spTree>
    <p:extLst>
      <p:ext uri="{BB962C8B-B14F-4D97-AF65-F5344CB8AC3E}">
        <p14:creationId xmlns:p14="http://schemas.microsoft.com/office/powerpoint/2010/main" val="716383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77F86-C14A-D97C-6CBB-6D97B37618ED}"/>
              </a:ext>
            </a:extLst>
          </p:cNvPr>
          <p:cNvSpPr>
            <a:spLocks noGrp="1"/>
          </p:cNvSpPr>
          <p:nvPr>
            <p:ph type="title"/>
          </p:nvPr>
        </p:nvSpPr>
        <p:spPr/>
        <p:txBody>
          <a:bodyPr/>
          <a:lstStyle/>
          <a:p>
            <a:r>
              <a:rPr lang="en-US" dirty="0"/>
              <a:t>Goals for Improvement</a:t>
            </a:r>
          </a:p>
        </p:txBody>
      </p:sp>
      <p:sp>
        <p:nvSpPr>
          <p:cNvPr id="3" name="Content Placeholder 2">
            <a:extLst>
              <a:ext uri="{FF2B5EF4-FFF2-40B4-BE49-F238E27FC236}">
                <a16:creationId xmlns:a16="http://schemas.microsoft.com/office/drawing/2014/main" id="{E99CD1BD-F5B6-A074-585F-D95C4487C0E1}"/>
              </a:ext>
            </a:extLst>
          </p:cNvPr>
          <p:cNvSpPr>
            <a:spLocks noGrp="1"/>
          </p:cNvSpPr>
          <p:nvPr>
            <p:ph idx="1"/>
          </p:nvPr>
        </p:nvSpPr>
        <p:spPr>
          <a:xfrm>
            <a:off x="838200" y="1825625"/>
            <a:ext cx="5257800" cy="4351338"/>
          </a:xfrm>
        </p:spPr>
        <p:txBody>
          <a:bodyPr>
            <a:normAutofit lnSpcReduction="10000"/>
          </a:bodyPr>
          <a:lstStyle/>
          <a:p>
            <a:r>
              <a:rPr lang="en-US" sz="2400" dirty="0"/>
              <a:t>Grow express business</a:t>
            </a:r>
          </a:p>
          <a:p>
            <a:pPr lvl="1"/>
            <a:r>
              <a:rPr lang="en-US" sz="2000" dirty="0"/>
              <a:t>Increase both walk-in and appointment business</a:t>
            </a:r>
          </a:p>
          <a:p>
            <a:pPr lvl="1"/>
            <a:r>
              <a:rPr lang="en-US" sz="2000" dirty="0"/>
              <a:t>Increase hours per RO and labor sales per RO</a:t>
            </a:r>
          </a:p>
          <a:p>
            <a:r>
              <a:rPr lang="en-US" sz="2400" dirty="0"/>
              <a:t>Increase training for service advisors</a:t>
            </a:r>
          </a:p>
          <a:p>
            <a:r>
              <a:rPr lang="en-US" sz="2400" dirty="0"/>
              <a:t>Improve hiring and onboarding process for service advisors and technicians</a:t>
            </a:r>
          </a:p>
          <a:p>
            <a:r>
              <a:rPr lang="en-US" sz="2400" dirty="0"/>
              <a:t>Find areas to cut expenses</a:t>
            </a:r>
          </a:p>
          <a:p>
            <a:endParaRPr lang="en-US" sz="2400" dirty="0"/>
          </a:p>
          <a:p>
            <a:endParaRPr lang="en-US" sz="2400" dirty="0"/>
          </a:p>
        </p:txBody>
      </p:sp>
      <p:pic>
        <p:nvPicPr>
          <p:cNvPr id="1026" name="Picture 2" descr="1 Cochran Honda South Hills | McMurray PA">
            <a:extLst>
              <a:ext uri="{FF2B5EF4-FFF2-40B4-BE49-F238E27FC236}">
                <a16:creationId xmlns:a16="http://schemas.microsoft.com/office/drawing/2014/main" id="{AC53B9DA-6A42-3521-1FC2-1938DB1E94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3338" y="1868668"/>
            <a:ext cx="3120664" cy="312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024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16068-9DFE-4AE9-F8BA-493509409DE4}"/>
              </a:ext>
            </a:extLst>
          </p:cNvPr>
          <p:cNvSpPr>
            <a:spLocks noGrp="1"/>
          </p:cNvSpPr>
          <p:nvPr>
            <p:ph type="title"/>
          </p:nvPr>
        </p:nvSpPr>
        <p:spPr/>
        <p:txBody>
          <a:bodyPr/>
          <a:lstStyle/>
          <a:p>
            <a:r>
              <a:rPr lang="en-US" dirty="0"/>
              <a:t>Plans to Achieve Goals</a:t>
            </a:r>
          </a:p>
        </p:txBody>
      </p:sp>
      <p:sp>
        <p:nvSpPr>
          <p:cNvPr id="3" name="Content Placeholder 2">
            <a:extLst>
              <a:ext uri="{FF2B5EF4-FFF2-40B4-BE49-F238E27FC236}">
                <a16:creationId xmlns:a16="http://schemas.microsoft.com/office/drawing/2014/main" id="{9EB69B08-756A-DDF1-3076-7254A8503AB1}"/>
              </a:ext>
            </a:extLst>
          </p:cNvPr>
          <p:cNvSpPr>
            <a:spLocks noGrp="1"/>
          </p:cNvSpPr>
          <p:nvPr>
            <p:ph idx="1"/>
          </p:nvPr>
        </p:nvSpPr>
        <p:spPr>
          <a:xfrm>
            <a:off x="838200" y="1690688"/>
            <a:ext cx="10677808" cy="4802188"/>
          </a:xfrm>
        </p:spPr>
        <p:txBody>
          <a:bodyPr numCol="2">
            <a:normAutofit fontScale="92500" lnSpcReduction="20000"/>
          </a:bodyPr>
          <a:lstStyle/>
          <a:p>
            <a:pPr marL="0" indent="0">
              <a:buNone/>
            </a:pPr>
            <a:r>
              <a:rPr lang="en-US" b="1" dirty="0"/>
              <a:t>Express Business</a:t>
            </a:r>
          </a:p>
          <a:p>
            <a:r>
              <a:rPr lang="en-US" dirty="0"/>
              <a:t>Training set up for all express technicians in November 2025; will cover hard skills (oil filter, tire rotations, wiper blade replacements, etc.) and soft skills (upselling, customer interaction, video mannerisms)</a:t>
            </a:r>
          </a:p>
          <a:p>
            <a:r>
              <a:rPr lang="en-US" dirty="0"/>
              <a:t>Evaluate need for express lane specific service advisor</a:t>
            </a:r>
          </a:p>
          <a:p>
            <a:r>
              <a:rPr lang="en-US" dirty="0"/>
              <a:t>Look into wet tech/dry tech model to see if this would help with throughput</a:t>
            </a:r>
          </a:p>
          <a:p>
            <a:pPr marL="0" indent="0">
              <a:buNone/>
            </a:pPr>
            <a:r>
              <a:rPr lang="en-US" b="1" dirty="0"/>
              <a:t>Service Advisor Training</a:t>
            </a:r>
          </a:p>
          <a:p>
            <a:r>
              <a:rPr lang="en-US" dirty="0"/>
              <a:t>Ensure all of our Honda SH service advisors have received </a:t>
            </a:r>
            <a:r>
              <a:rPr lang="en-US" dirty="0" err="1"/>
              <a:t>EasyCare</a:t>
            </a:r>
            <a:r>
              <a:rPr lang="en-US" dirty="0"/>
              <a:t> training</a:t>
            </a:r>
          </a:p>
          <a:p>
            <a:r>
              <a:rPr lang="en-US" dirty="0"/>
              <a:t>Work with Corporate Service and Parts team to understand where they are in planning for larger scale service advisor training as this is a company goal</a:t>
            </a:r>
          </a:p>
          <a:p>
            <a:r>
              <a:rPr lang="en-US" dirty="0"/>
              <a:t>Survey service advisors to see what kind of training they want/need</a:t>
            </a:r>
          </a:p>
          <a:p>
            <a:pPr marL="0" indent="0">
              <a:buNone/>
            </a:pPr>
            <a:r>
              <a:rPr lang="en-US" b="1" dirty="0"/>
              <a:t>Hiring and Onboarding Process</a:t>
            </a:r>
          </a:p>
          <a:p>
            <a:r>
              <a:rPr lang="en-US" dirty="0"/>
              <a:t>Connect with HR to have them draft a defined process</a:t>
            </a:r>
          </a:p>
          <a:p>
            <a:r>
              <a:rPr lang="en-US" dirty="0"/>
              <a:t>Work with Corporate Service and Parts team members to understand where our gaps might be</a:t>
            </a:r>
          </a:p>
          <a:p>
            <a:pPr marL="0" indent="0">
              <a:buNone/>
            </a:pPr>
            <a:r>
              <a:rPr lang="en-US" b="1" dirty="0"/>
              <a:t>Expense Reduction</a:t>
            </a:r>
          </a:p>
          <a:p>
            <a:r>
              <a:rPr lang="en-US" dirty="0"/>
              <a:t>Monthly budget and financial review meeting to identify possible cuts</a:t>
            </a:r>
          </a:p>
          <a:p>
            <a:r>
              <a:rPr lang="en-US" dirty="0"/>
              <a:t>Work with other #1 Cochran service centers to brainstorm where other stores have reduced expenses</a:t>
            </a:r>
          </a:p>
          <a:p>
            <a:r>
              <a:rPr lang="en-US" dirty="0"/>
              <a:t>Ensure senior leadership is holding the directors, managers, and entire teams accountable</a:t>
            </a:r>
          </a:p>
        </p:txBody>
      </p:sp>
    </p:spTree>
    <p:extLst>
      <p:ext uri="{BB962C8B-B14F-4D97-AF65-F5344CB8AC3E}">
        <p14:creationId xmlns:p14="http://schemas.microsoft.com/office/powerpoint/2010/main" val="1984394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F1F55-5A45-D6BC-D124-59197AF89F2B}"/>
              </a:ext>
            </a:extLst>
          </p:cNvPr>
          <p:cNvSpPr>
            <a:spLocks noGrp="1"/>
          </p:cNvSpPr>
          <p:nvPr>
            <p:ph type="title"/>
          </p:nvPr>
        </p:nvSpPr>
        <p:spPr/>
        <p:txBody>
          <a:bodyPr/>
          <a:lstStyle/>
          <a:p>
            <a:r>
              <a:rPr lang="en-US" dirty="0"/>
              <a:t>Plans to Evaluate Changes</a:t>
            </a:r>
          </a:p>
        </p:txBody>
      </p:sp>
      <p:sp>
        <p:nvSpPr>
          <p:cNvPr id="3" name="Content Placeholder 2">
            <a:extLst>
              <a:ext uri="{FF2B5EF4-FFF2-40B4-BE49-F238E27FC236}">
                <a16:creationId xmlns:a16="http://schemas.microsoft.com/office/drawing/2014/main" id="{151B8434-47C8-F2BF-9D0D-09632DA5C722}"/>
              </a:ext>
            </a:extLst>
          </p:cNvPr>
          <p:cNvSpPr>
            <a:spLocks noGrp="1"/>
          </p:cNvSpPr>
          <p:nvPr>
            <p:ph idx="1"/>
          </p:nvPr>
        </p:nvSpPr>
        <p:spPr/>
        <p:txBody>
          <a:bodyPr>
            <a:normAutofit/>
          </a:bodyPr>
          <a:lstStyle/>
          <a:p>
            <a:r>
              <a:rPr lang="en-US" sz="2000" dirty="0"/>
              <a:t>Evaluate numbers daily and weekly, including ELR, video utilization percentage, gross profit numbers, tech efficiency, tech proficiency</a:t>
            </a:r>
          </a:p>
          <a:p>
            <a:r>
              <a:rPr lang="en-US" sz="2000" dirty="0"/>
              <a:t>Monthly meeting with Regional Operations Director, Platform Service and Parts Operations Director, Executive Manager, and Service Director to review progress and set goals</a:t>
            </a:r>
          </a:p>
          <a:p>
            <a:r>
              <a:rPr lang="en-US" sz="2000" dirty="0"/>
              <a:t>Brainstorm with our 20 Group to identify areas of opportunity, growth, and innovation</a:t>
            </a:r>
          </a:p>
        </p:txBody>
      </p:sp>
    </p:spTree>
    <p:extLst>
      <p:ext uri="{BB962C8B-B14F-4D97-AF65-F5344CB8AC3E}">
        <p14:creationId xmlns:p14="http://schemas.microsoft.com/office/powerpoint/2010/main" val="250740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EEC2D-AA61-0AD7-BB78-D4BEBB83A13D}"/>
              </a:ext>
            </a:extLst>
          </p:cNvPr>
          <p:cNvSpPr>
            <a:spLocks noGrp="1"/>
          </p:cNvSpPr>
          <p:nvPr>
            <p:ph type="title"/>
          </p:nvPr>
        </p:nvSpPr>
        <p:spPr/>
        <p:txBody>
          <a:bodyPr/>
          <a:lstStyle/>
          <a:p>
            <a:r>
              <a:rPr lang="en-US" dirty="0"/>
              <a:t>Repair Order Analysis</a:t>
            </a:r>
          </a:p>
        </p:txBody>
      </p:sp>
      <p:sp>
        <p:nvSpPr>
          <p:cNvPr id="9" name="Content Placeholder 8">
            <a:extLst>
              <a:ext uri="{FF2B5EF4-FFF2-40B4-BE49-F238E27FC236}">
                <a16:creationId xmlns:a16="http://schemas.microsoft.com/office/drawing/2014/main" id="{B77C70CA-4632-340D-E67A-CA6A9CE5EADC}"/>
              </a:ext>
            </a:extLst>
          </p:cNvPr>
          <p:cNvSpPr>
            <a:spLocks noGrp="1"/>
          </p:cNvSpPr>
          <p:nvPr>
            <p:ph sz="half" idx="1"/>
          </p:nvPr>
        </p:nvSpPr>
        <p:spPr>
          <a:xfrm>
            <a:off x="677334" y="1466660"/>
            <a:ext cx="5102378" cy="5169530"/>
          </a:xfrm>
        </p:spPr>
        <p:txBody>
          <a:bodyPr>
            <a:normAutofit lnSpcReduction="10000"/>
          </a:bodyPr>
          <a:lstStyle/>
          <a:p>
            <a:r>
              <a:rPr lang="en-US" sz="1600" dirty="0"/>
              <a:t>Ideal work mix is 60 Customer and Maintenance, 40% repair; we are currently at 61% Competitive, 32% Maintenance, 7% Repair, indicating we have room to improve our repair</a:t>
            </a:r>
          </a:p>
          <a:p>
            <a:r>
              <a:rPr lang="en-US" sz="1600" dirty="0"/>
              <a:t>There is an over $40 difference between our target labor rate and customer ELR. Our maintenance rate is on target and our repair rate is $2 under guide, however our $80 competitive rate indicates we are both discounting and that our work mix is heavy on express</a:t>
            </a:r>
          </a:p>
          <a:p>
            <a:r>
              <a:rPr lang="en-US" sz="1600" dirty="0"/>
              <a:t>We have tremendous opportunity increasing the number of 1-line ROs; we are currently at 59% 1-line ROs (guide is 10-15%)</a:t>
            </a:r>
          </a:p>
          <a:p>
            <a:r>
              <a:rPr lang="en-US" sz="1600" dirty="0"/>
              <a:t>Multipoint inspections were present on most ROs, but not all – opportunity here to help sell more services</a:t>
            </a:r>
          </a:p>
          <a:p>
            <a:r>
              <a:rPr lang="en-US" sz="1600" dirty="0"/>
              <a:t>We need to start being more accurate with mileage in/out – the majority of ROs have the same figure for both in and out</a:t>
            </a:r>
          </a:p>
          <a:p>
            <a:endParaRPr lang="en-US" sz="1600" dirty="0"/>
          </a:p>
        </p:txBody>
      </p:sp>
      <p:pic>
        <p:nvPicPr>
          <p:cNvPr id="6" name="Picture 5">
            <a:extLst>
              <a:ext uri="{FF2B5EF4-FFF2-40B4-BE49-F238E27FC236}">
                <a16:creationId xmlns:a16="http://schemas.microsoft.com/office/drawing/2014/main" id="{AFBE9F54-A1D7-1DDE-69EE-D9FE6A4752A6}"/>
              </a:ext>
            </a:extLst>
          </p:cNvPr>
          <p:cNvPicPr>
            <a:picLocks noChangeAspect="1"/>
          </p:cNvPicPr>
          <p:nvPr/>
        </p:nvPicPr>
        <p:blipFill rotWithShape="1">
          <a:blip r:embed="rId2"/>
          <a:srcRect l="12168" r="5424"/>
          <a:stretch/>
        </p:blipFill>
        <p:spPr>
          <a:xfrm>
            <a:off x="6569477" y="478710"/>
            <a:ext cx="5102378" cy="5900580"/>
          </a:xfrm>
          <a:prstGeom prst="rect">
            <a:avLst/>
          </a:prstGeom>
        </p:spPr>
      </p:pic>
    </p:spTree>
    <p:extLst>
      <p:ext uri="{BB962C8B-B14F-4D97-AF65-F5344CB8AC3E}">
        <p14:creationId xmlns:p14="http://schemas.microsoft.com/office/powerpoint/2010/main" val="1465949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01D73-7AD5-6616-CB06-A5C9F72F8E38}"/>
              </a:ext>
            </a:extLst>
          </p:cNvPr>
          <p:cNvSpPr>
            <a:spLocks noGrp="1"/>
          </p:cNvSpPr>
          <p:nvPr>
            <p:ph type="title"/>
          </p:nvPr>
        </p:nvSpPr>
        <p:spPr/>
        <p:txBody>
          <a:bodyPr/>
          <a:lstStyle/>
          <a:p>
            <a:r>
              <a:rPr lang="en-US" dirty="0"/>
              <a:t>SWOT Analysis: Strengths</a:t>
            </a:r>
          </a:p>
        </p:txBody>
      </p:sp>
      <p:sp>
        <p:nvSpPr>
          <p:cNvPr id="3" name="Content Placeholder 2">
            <a:extLst>
              <a:ext uri="{FF2B5EF4-FFF2-40B4-BE49-F238E27FC236}">
                <a16:creationId xmlns:a16="http://schemas.microsoft.com/office/drawing/2014/main" id="{FFAD86FA-7DA1-9FF3-EDC3-4594E076681E}"/>
              </a:ext>
            </a:extLst>
          </p:cNvPr>
          <p:cNvSpPr>
            <a:spLocks noGrp="1"/>
          </p:cNvSpPr>
          <p:nvPr>
            <p:ph idx="1"/>
          </p:nvPr>
        </p:nvSpPr>
        <p:spPr>
          <a:xfrm>
            <a:off x="677334" y="1213164"/>
            <a:ext cx="8596668" cy="4828199"/>
          </a:xfrm>
        </p:spPr>
        <p:txBody>
          <a:bodyPr>
            <a:normAutofit/>
          </a:bodyPr>
          <a:lstStyle/>
          <a:p>
            <a:r>
              <a:rPr lang="en-US" dirty="0"/>
              <a:t>The Honda SH service department is one of the most efficient in the whole company and our techs work quickly, having one of the fastest reconditioning times within #1 Cochran as well. Other stores have started to bring their used cars to this shop as we’re able to get those vehicles turned faster than their own stores, so our internal business has gone up.</a:t>
            </a:r>
          </a:p>
          <a:p>
            <a:r>
              <a:rPr lang="en-US" dirty="0"/>
              <a:t>Long-tenured techs and service advisors. We have technicians who have been with us for 20+ years, as well as service advisors who have been with us for 5+. Our service director has been with #1 Cochran for 12 years, arriving at this store when we purchased it in August 2023.</a:t>
            </a:r>
          </a:p>
          <a:p>
            <a:r>
              <a:rPr lang="en-US" dirty="0"/>
              <a:t>Loyal customer base. Many of our customers have been coming here for years.</a:t>
            </a:r>
          </a:p>
          <a:p>
            <a:r>
              <a:rPr lang="en-US" dirty="0"/>
              <a:t>Spacious, well-equipped, and air-conditioned shop. It’s a place where people want to work.</a:t>
            </a:r>
          </a:p>
          <a:p>
            <a:r>
              <a:rPr lang="en-US" dirty="0" err="1"/>
              <a:t>MyKaarma</a:t>
            </a:r>
            <a:r>
              <a:rPr lang="en-US" dirty="0"/>
              <a:t> video utilization for Multi-Point Inspections.</a:t>
            </a:r>
          </a:p>
          <a:p>
            <a:endParaRPr lang="en-US" dirty="0"/>
          </a:p>
        </p:txBody>
      </p:sp>
    </p:spTree>
    <p:extLst>
      <p:ext uri="{BB962C8B-B14F-4D97-AF65-F5344CB8AC3E}">
        <p14:creationId xmlns:p14="http://schemas.microsoft.com/office/powerpoint/2010/main" val="3686434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63F0F-B65E-C5C5-CD79-4AFB02AAE224}"/>
              </a:ext>
            </a:extLst>
          </p:cNvPr>
          <p:cNvSpPr>
            <a:spLocks noGrp="1"/>
          </p:cNvSpPr>
          <p:nvPr>
            <p:ph type="title"/>
          </p:nvPr>
        </p:nvSpPr>
        <p:spPr/>
        <p:txBody>
          <a:bodyPr/>
          <a:lstStyle/>
          <a:p>
            <a:r>
              <a:rPr lang="en-US" dirty="0"/>
              <a:t>SWOT Analysis: Weaknesses</a:t>
            </a:r>
          </a:p>
        </p:txBody>
      </p:sp>
      <p:sp>
        <p:nvSpPr>
          <p:cNvPr id="3" name="Content Placeholder 2">
            <a:extLst>
              <a:ext uri="{FF2B5EF4-FFF2-40B4-BE49-F238E27FC236}">
                <a16:creationId xmlns:a16="http://schemas.microsoft.com/office/drawing/2014/main" id="{21FDD5A1-02BE-C30E-7D0D-4A081716ABF6}"/>
              </a:ext>
            </a:extLst>
          </p:cNvPr>
          <p:cNvSpPr>
            <a:spLocks noGrp="1"/>
          </p:cNvSpPr>
          <p:nvPr>
            <p:ph idx="1"/>
          </p:nvPr>
        </p:nvSpPr>
        <p:spPr>
          <a:xfrm>
            <a:off x="677334" y="1267485"/>
            <a:ext cx="8596668" cy="4773877"/>
          </a:xfrm>
        </p:spPr>
        <p:txBody>
          <a:bodyPr>
            <a:normAutofit fontScale="92500"/>
          </a:bodyPr>
          <a:lstStyle/>
          <a:p>
            <a:r>
              <a:rPr lang="en-US" dirty="0"/>
              <a:t>Workload is often complete with hours to spare before end of day.</a:t>
            </a:r>
          </a:p>
          <a:p>
            <a:r>
              <a:rPr lang="en-US" dirty="0"/>
              <a:t>Service hours do not 100% reflect sales hours. Service department is open Monday-Friday 7:30 am – 6 pm, Saturday 8 am – 2 pm. </a:t>
            </a:r>
          </a:p>
          <a:p>
            <a:r>
              <a:rPr lang="en-US" dirty="0"/>
              <a:t>No physical presence for Parts on customer level. Customers are asked to use a phone to call down to Parts, then the Parts Team Member will come upstairs.</a:t>
            </a:r>
          </a:p>
          <a:p>
            <a:r>
              <a:rPr lang="en-US" dirty="0"/>
              <a:t>Other than coupons, corporately we don’t advertise for our service departments as often as we do with the variable side.</a:t>
            </a:r>
          </a:p>
          <a:p>
            <a:r>
              <a:rPr lang="en-US" dirty="0"/>
              <a:t>Three of our service advisors are long time team members, but our fourth seat has been a bit of a rotating chair. We hired a fourth service advisor about a month ago, so hopefully this issue is fixed.</a:t>
            </a:r>
          </a:p>
          <a:p>
            <a:r>
              <a:rPr lang="en-US" dirty="0"/>
              <a:t>Service advisors are located in a hallway and when it’s busy, can feel a little jammed. As business grows, we may need to reevaluate the setup of this area.</a:t>
            </a:r>
          </a:p>
          <a:p>
            <a:r>
              <a:rPr lang="en-US" dirty="0"/>
              <a:t>Answering the phones. Service advisors are not good at picking up the phones, preferring to let them go to voicemail.</a:t>
            </a:r>
          </a:p>
        </p:txBody>
      </p:sp>
    </p:spTree>
    <p:extLst>
      <p:ext uri="{BB962C8B-B14F-4D97-AF65-F5344CB8AC3E}">
        <p14:creationId xmlns:p14="http://schemas.microsoft.com/office/powerpoint/2010/main" val="3715675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5F5E7-0D4E-1C5D-94CA-CF792A77A488}"/>
              </a:ext>
            </a:extLst>
          </p:cNvPr>
          <p:cNvSpPr>
            <a:spLocks noGrp="1"/>
          </p:cNvSpPr>
          <p:nvPr>
            <p:ph type="title"/>
          </p:nvPr>
        </p:nvSpPr>
        <p:spPr/>
        <p:txBody>
          <a:bodyPr/>
          <a:lstStyle/>
          <a:p>
            <a:r>
              <a:rPr lang="en-US" dirty="0"/>
              <a:t>SWOT Analysis: Opportunities</a:t>
            </a:r>
          </a:p>
        </p:txBody>
      </p:sp>
      <p:sp>
        <p:nvSpPr>
          <p:cNvPr id="3" name="Content Placeholder 2">
            <a:extLst>
              <a:ext uri="{FF2B5EF4-FFF2-40B4-BE49-F238E27FC236}">
                <a16:creationId xmlns:a16="http://schemas.microsoft.com/office/drawing/2014/main" id="{484DFE1B-AE63-3AD0-2242-CAE21DCD2949}"/>
              </a:ext>
            </a:extLst>
          </p:cNvPr>
          <p:cNvSpPr>
            <a:spLocks noGrp="1"/>
          </p:cNvSpPr>
          <p:nvPr>
            <p:ph idx="1"/>
          </p:nvPr>
        </p:nvSpPr>
        <p:spPr>
          <a:xfrm>
            <a:off x="677334" y="1276539"/>
            <a:ext cx="8596668" cy="4764824"/>
          </a:xfrm>
        </p:spPr>
        <p:txBody>
          <a:bodyPr>
            <a:normAutofit/>
          </a:bodyPr>
          <a:lstStyle/>
          <a:p>
            <a:r>
              <a:rPr lang="en-US" dirty="0"/>
              <a:t>Reduce number of 1-Line ROs, grow upselling business.</a:t>
            </a:r>
          </a:p>
          <a:p>
            <a:r>
              <a:rPr lang="en-US" dirty="0"/>
              <a:t>Continue to grow internal business by supporting other #1 Cochran stores. Investigate if we can transfer cars internally for customer work as well.</a:t>
            </a:r>
          </a:p>
          <a:p>
            <a:r>
              <a:rPr lang="en-US" dirty="0"/>
              <a:t>We are in the early steps of facility upgrades. While most of the work will be cosmetic changes to the front of the building, there may be some possible upgrades for the service department as well. At the least, this will lead to more inventory, bringing more opportunities to the service department in the short and longer term.</a:t>
            </a:r>
          </a:p>
          <a:p>
            <a:r>
              <a:rPr lang="en-US" dirty="0"/>
              <a:t>Electric vehicle work. Honda just released its first battery electric vehicle, the Prologue, so we will soon start seeing the first of these come through for service.</a:t>
            </a:r>
          </a:p>
          <a:p>
            <a:endParaRPr lang="en-US" dirty="0"/>
          </a:p>
          <a:p>
            <a:endParaRPr lang="en-US" dirty="0"/>
          </a:p>
        </p:txBody>
      </p:sp>
    </p:spTree>
    <p:extLst>
      <p:ext uri="{BB962C8B-B14F-4D97-AF65-F5344CB8AC3E}">
        <p14:creationId xmlns:p14="http://schemas.microsoft.com/office/powerpoint/2010/main" val="270049218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610</TotalTime>
  <Words>1829</Words>
  <Application>Microsoft Office PowerPoint</Application>
  <PresentationFormat>Widescreen</PresentationFormat>
  <Paragraphs>135</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Trebuchet MS</vt:lpstr>
      <vt:lpstr>Wingdings 3</vt:lpstr>
      <vt:lpstr>Facet</vt:lpstr>
      <vt:lpstr>NADA Service Homework</vt:lpstr>
      <vt:lpstr>Current Practices</vt:lpstr>
      <vt:lpstr>Goals for Improvement</vt:lpstr>
      <vt:lpstr>Plans to Achieve Goals</vt:lpstr>
      <vt:lpstr>Plans to Evaluate Changes</vt:lpstr>
      <vt:lpstr>Repair Order Analysis</vt:lpstr>
      <vt:lpstr>SWOT Analysis: Strengths</vt:lpstr>
      <vt:lpstr>SWOT Analysis: Weaknesses</vt:lpstr>
      <vt:lpstr>SWOT Analysis: Opportunities</vt:lpstr>
      <vt:lpstr>SWOT Analysis: Threats</vt:lpstr>
      <vt:lpstr>SWOT Analysis: Objectives</vt:lpstr>
      <vt:lpstr>SWOT Analysis: Strategies</vt:lpstr>
      <vt:lpstr>SWOT Analysis: 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Olivia Cochran</dc:creator>
  <cp:lastModifiedBy>Olivia Cochran</cp:lastModifiedBy>
  <cp:revision>15</cp:revision>
  <dcterms:created xsi:type="dcterms:W3CDTF">2024-10-14T15:54:27Z</dcterms:created>
  <dcterms:modified xsi:type="dcterms:W3CDTF">2024-10-24T17:04:42Z</dcterms:modified>
</cp:coreProperties>
</file>