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p:cViewPr varScale="1">
        <p:scale>
          <a:sx n="108" d="100"/>
          <a:sy n="108" d="100"/>
        </p:scale>
        <p:origin x="23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B47D19E6-0E44-44FD-B579-3A33D51F578E}" type="datetimeFigureOut">
              <a:rPr lang="en-US" smtClean="0"/>
              <a:t>11/6/2024</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F1E44BF9-9306-47C0-B8F6-AF0525877B15}" type="slidenum">
              <a:rPr lang="en-US" smtClean="0"/>
              <a:t>‹#›</a:t>
            </a:fld>
            <a:endParaRPr lang="en-US"/>
          </a:p>
        </p:txBody>
      </p:sp>
    </p:spTree>
    <p:extLst>
      <p:ext uri="{BB962C8B-B14F-4D97-AF65-F5344CB8AC3E}">
        <p14:creationId xmlns:p14="http://schemas.microsoft.com/office/powerpoint/2010/main" val="591399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E44BF9-9306-47C0-B8F6-AF0525877B15}" type="slidenum">
              <a:rPr lang="en-US" smtClean="0"/>
              <a:t>1</a:t>
            </a:fld>
            <a:endParaRPr lang="en-US"/>
          </a:p>
        </p:txBody>
      </p:sp>
    </p:spTree>
    <p:extLst>
      <p:ext uri="{BB962C8B-B14F-4D97-AF65-F5344CB8AC3E}">
        <p14:creationId xmlns:p14="http://schemas.microsoft.com/office/powerpoint/2010/main" val="3986507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80D6C-A1D9-C99E-E897-5935042427E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7989014-664F-D9DD-B162-5AA4DD0C9F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C15BD1-6F1D-FC88-EDCE-88FDBD9BD4F3}"/>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5" name="Footer Placeholder 4">
            <a:extLst>
              <a:ext uri="{FF2B5EF4-FFF2-40B4-BE49-F238E27FC236}">
                <a16:creationId xmlns:a16="http://schemas.microsoft.com/office/drawing/2014/main" id="{A78D5B31-83E4-C21C-0BCB-10BE654008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2516D-E64A-177B-8FCA-E984742AA400}"/>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1376257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0DA7D-76C3-434A-498F-FCFD0A1E01B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FF8C29-2A01-2089-5251-6463831FC1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41801B-A0D3-F777-45BB-A2035CAC6398}"/>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5" name="Footer Placeholder 4">
            <a:extLst>
              <a:ext uri="{FF2B5EF4-FFF2-40B4-BE49-F238E27FC236}">
                <a16:creationId xmlns:a16="http://schemas.microsoft.com/office/drawing/2014/main" id="{ACDF1F62-F822-0F19-4EAC-5E01B3FD97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519997-6E76-4361-395C-ACC538748C47}"/>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1105946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68B771-697A-0406-4A58-B1F535DC2CA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FB841C6-65E3-10A3-F686-A175080056B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D34AB-9221-C830-80DC-BDD81CBBD3CA}"/>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5" name="Footer Placeholder 4">
            <a:extLst>
              <a:ext uri="{FF2B5EF4-FFF2-40B4-BE49-F238E27FC236}">
                <a16:creationId xmlns:a16="http://schemas.microsoft.com/office/drawing/2014/main" id="{DAF94EEC-6612-449C-028A-3E0C1AFB0B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E15F55-9492-47BF-00B7-8007052E4462}"/>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1635364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CB7E5-5FE0-227C-DC9C-82A9CA73D5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AFA076-FDE3-16B5-D2AC-4597FA09A4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98E773-93BE-A112-74E4-48EAE639E37B}"/>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5" name="Footer Placeholder 4">
            <a:extLst>
              <a:ext uri="{FF2B5EF4-FFF2-40B4-BE49-F238E27FC236}">
                <a16:creationId xmlns:a16="http://schemas.microsoft.com/office/drawing/2014/main" id="{FB7372FB-7832-65AC-C4F1-9185009A8D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8698-0F36-6F9F-3E51-22C5FADF14CD}"/>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1363695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95DF0-EED6-906C-6100-4F9832CEF5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473ACA2-FB59-081D-980D-CB6D930E90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ED9B2C-3EA4-6393-EEBC-A0F64957F41C}"/>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5" name="Footer Placeholder 4">
            <a:extLst>
              <a:ext uri="{FF2B5EF4-FFF2-40B4-BE49-F238E27FC236}">
                <a16:creationId xmlns:a16="http://schemas.microsoft.com/office/drawing/2014/main" id="{6E960F7A-9FD9-BB6E-7FD1-8E2DE1C2D9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71FCE1-EEE1-68C6-6394-4D87673B5B32}"/>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3990121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006FB-F1E3-F0B2-A8F2-9824E24D08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127242-DDC7-8321-1B1F-D435932AC33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B2BD61-05C3-0252-FA9E-234D8438FA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97C37EA-08C7-4726-A1C9-8EEF35FCF9AB}"/>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6" name="Footer Placeholder 5">
            <a:extLst>
              <a:ext uri="{FF2B5EF4-FFF2-40B4-BE49-F238E27FC236}">
                <a16:creationId xmlns:a16="http://schemas.microsoft.com/office/drawing/2014/main" id="{17F7E24C-0E02-7DC5-2E2B-37FC026AA2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E91A1C-30C6-B147-BE30-4ED70197F5B1}"/>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1284942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25D4D-0FFD-5AEA-1EB2-A4F9FA8DF3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1F6071-4822-7923-9F61-22E4D5CBF9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79EB66-937A-CA09-B586-23D11ABF68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BF4A7C5-8F7E-54B8-DC6E-C125D22927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3F71B64-2413-53D2-A192-CD85FC4906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21743E1-0957-4ED0-9755-EE8BE6DE0015}"/>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8" name="Footer Placeholder 7">
            <a:extLst>
              <a:ext uri="{FF2B5EF4-FFF2-40B4-BE49-F238E27FC236}">
                <a16:creationId xmlns:a16="http://schemas.microsoft.com/office/drawing/2014/main" id="{B64DA879-6378-EBF4-2832-D405D2BCD1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21EA089-E6F5-31BE-5014-EA61EB60C19C}"/>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1354720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85CED-DA77-D517-2537-4D99B54DCE8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7808D0-0466-F6A6-B441-FE860C108643}"/>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4" name="Footer Placeholder 3">
            <a:extLst>
              <a:ext uri="{FF2B5EF4-FFF2-40B4-BE49-F238E27FC236}">
                <a16:creationId xmlns:a16="http://schemas.microsoft.com/office/drawing/2014/main" id="{6FBDC67A-9DCA-D1C9-0C24-DB3108BAE9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2183D7B-390F-56F5-2DB6-0E2A5B51A87F}"/>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3898678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426644-86E2-86D3-F94C-C914B05EF9DE}"/>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3" name="Footer Placeholder 2">
            <a:extLst>
              <a:ext uri="{FF2B5EF4-FFF2-40B4-BE49-F238E27FC236}">
                <a16:creationId xmlns:a16="http://schemas.microsoft.com/office/drawing/2014/main" id="{95D225DB-D553-2247-BC3E-22801A6B559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9A28E17-AABB-E88A-75CB-EF9D342D1D26}"/>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2680732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E3240-B7CF-243E-8AF0-A12A12C0AC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3D6755-9B0D-E8F6-9A2D-863086C2A7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BDF5C3-58BB-B2AC-C12F-264D35D24A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EEA7E3-44E4-AB67-7F41-C96A013E4516}"/>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6" name="Footer Placeholder 5">
            <a:extLst>
              <a:ext uri="{FF2B5EF4-FFF2-40B4-BE49-F238E27FC236}">
                <a16:creationId xmlns:a16="http://schemas.microsoft.com/office/drawing/2014/main" id="{076145C3-162C-0D33-A225-5DF72FB130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D3CD0F-D1CD-01E1-2C7E-21B7C3F57B77}"/>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490467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0F711-1556-4695-764D-AD58C55288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F09F0DB-0FA7-9B04-20CF-5737B189CF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7156BD9-D79A-7993-8F89-9E9D2D8326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0E5191-7716-E897-1669-FDD8ED5E687B}"/>
              </a:ext>
            </a:extLst>
          </p:cNvPr>
          <p:cNvSpPr>
            <a:spLocks noGrp="1"/>
          </p:cNvSpPr>
          <p:nvPr>
            <p:ph type="dt" sz="half" idx="10"/>
          </p:nvPr>
        </p:nvSpPr>
        <p:spPr/>
        <p:txBody>
          <a:bodyPr/>
          <a:lstStyle/>
          <a:p>
            <a:fld id="{C565D572-9ECB-418C-86FB-8329DE467898}" type="datetimeFigureOut">
              <a:rPr lang="en-US" smtClean="0"/>
              <a:t>11/6/2024</a:t>
            </a:fld>
            <a:endParaRPr lang="en-US"/>
          </a:p>
        </p:txBody>
      </p:sp>
      <p:sp>
        <p:nvSpPr>
          <p:cNvPr id="6" name="Footer Placeholder 5">
            <a:extLst>
              <a:ext uri="{FF2B5EF4-FFF2-40B4-BE49-F238E27FC236}">
                <a16:creationId xmlns:a16="http://schemas.microsoft.com/office/drawing/2014/main" id="{675E0F31-AF03-B883-8266-3DE50CC588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1048D9-8EB8-D43F-9426-7A8C8C4E5495}"/>
              </a:ext>
            </a:extLst>
          </p:cNvPr>
          <p:cNvSpPr>
            <a:spLocks noGrp="1"/>
          </p:cNvSpPr>
          <p:nvPr>
            <p:ph type="sldNum" sz="quarter" idx="12"/>
          </p:nvPr>
        </p:nvSpPr>
        <p:spPr/>
        <p:txBody>
          <a:bodyPr/>
          <a:lstStyle/>
          <a:p>
            <a:fld id="{DB1FB12E-1AFF-408F-A3D4-F1F4F31A0239}" type="slidenum">
              <a:rPr lang="en-US" smtClean="0"/>
              <a:t>‹#›</a:t>
            </a:fld>
            <a:endParaRPr lang="en-US"/>
          </a:p>
        </p:txBody>
      </p:sp>
    </p:spTree>
    <p:extLst>
      <p:ext uri="{BB962C8B-B14F-4D97-AF65-F5344CB8AC3E}">
        <p14:creationId xmlns:p14="http://schemas.microsoft.com/office/powerpoint/2010/main" val="3689843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B602FB-7870-CEF5-B67B-8038D8F2CA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C6CC9D1-EF1E-4A20-3A74-B1E1406A8A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FCF89A-7828-197B-FD3E-FE09F34962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65D572-9ECB-418C-86FB-8329DE467898}" type="datetimeFigureOut">
              <a:rPr lang="en-US" smtClean="0"/>
              <a:t>11/6/2024</a:t>
            </a:fld>
            <a:endParaRPr lang="en-US"/>
          </a:p>
        </p:txBody>
      </p:sp>
      <p:sp>
        <p:nvSpPr>
          <p:cNvPr id="5" name="Footer Placeholder 4">
            <a:extLst>
              <a:ext uri="{FF2B5EF4-FFF2-40B4-BE49-F238E27FC236}">
                <a16:creationId xmlns:a16="http://schemas.microsoft.com/office/drawing/2014/main" id="{7376DB7F-7777-85EB-BAA0-6DAD738F04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B131063-A0B5-DFD4-CB4F-65B25DE17B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1FB12E-1AFF-408F-A3D4-F1F4F31A0239}" type="slidenum">
              <a:rPr lang="en-US" smtClean="0"/>
              <a:t>‹#›</a:t>
            </a:fld>
            <a:endParaRPr lang="en-US"/>
          </a:p>
        </p:txBody>
      </p:sp>
    </p:spTree>
    <p:extLst>
      <p:ext uri="{BB962C8B-B14F-4D97-AF65-F5344CB8AC3E}">
        <p14:creationId xmlns:p14="http://schemas.microsoft.com/office/powerpoint/2010/main" val="10591664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B9615-1186-80A2-8EDD-E5893E63B3B6}"/>
              </a:ext>
            </a:extLst>
          </p:cNvPr>
          <p:cNvSpPr>
            <a:spLocks noGrp="1"/>
          </p:cNvSpPr>
          <p:nvPr>
            <p:ph type="ctrTitle"/>
          </p:nvPr>
        </p:nvSpPr>
        <p:spPr/>
        <p:txBody>
          <a:bodyPr/>
          <a:lstStyle/>
          <a:p>
            <a:r>
              <a:rPr lang="en-US" dirty="0"/>
              <a:t>  NADA FIXED OPS </a:t>
            </a:r>
            <a:br>
              <a:rPr lang="en-US" dirty="0"/>
            </a:br>
            <a:r>
              <a:rPr lang="en-US" dirty="0"/>
              <a:t>HOMEWORK</a:t>
            </a:r>
          </a:p>
        </p:txBody>
      </p:sp>
      <p:sp>
        <p:nvSpPr>
          <p:cNvPr id="3" name="Subtitle 2">
            <a:extLst>
              <a:ext uri="{FF2B5EF4-FFF2-40B4-BE49-F238E27FC236}">
                <a16:creationId xmlns:a16="http://schemas.microsoft.com/office/drawing/2014/main" id="{FEA66262-AE8A-2AFE-FE0C-CC8B1514149E}"/>
              </a:ext>
            </a:extLst>
          </p:cNvPr>
          <p:cNvSpPr>
            <a:spLocks noGrp="1"/>
          </p:cNvSpPr>
          <p:nvPr>
            <p:ph type="subTitle" idx="1"/>
          </p:nvPr>
        </p:nvSpPr>
        <p:spPr/>
        <p:txBody>
          <a:bodyPr>
            <a:normAutofit fontScale="70000" lnSpcReduction="20000"/>
          </a:bodyPr>
          <a:lstStyle/>
          <a:p>
            <a:r>
              <a:rPr lang="en-US" dirty="0"/>
              <a:t> </a:t>
            </a:r>
            <a:r>
              <a:rPr lang="en-US" sz="3600" dirty="0"/>
              <a:t>GENES</a:t>
            </a:r>
          </a:p>
          <a:p>
            <a:r>
              <a:rPr lang="en-US" sz="3600" dirty="0"/>
              <a:t>CHRYSLER</a:t>
            </a:r>
          </a:p>
          <a:p>
            <a:r>
              <a:rPr lang="en-US" sz="3600" dirty="0"/>
              <a:t>SERVICE DEPARTMENT</a:t>
            </a:r>
          </a:p>
          <a:p>
            <a:r>
              <a:rPr lang="en-US" sz="3600" dirty="0"/>
              <a:t>Susan Hicks</a:t>
            </a:r>
          </a:p>
        </p:txBody>
      </p:sp>
    </p:spTree>
    <p:extLst>
      <p:ext uri="{BB962C8B-B14F-4D97-AF65-F5344CB8AC3E}">
        <p14:creationId xmlns:p14="http://schemas.microsoft.com/office/powerpoint/2010/main" val="158972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D8363-F28C-7DF4-7F8D-18D3EF5CAA74}"/>
              </a:ext>
            </a:extLst>
          </p:cNvPr>
          <p:cNvSpPr>
            <a:spLocks noGrp="1"/>
          </p:cNvSpPr>
          <p:nvPr>
            <p:ph type="title"/>
          </p:nvPr>
        </p:nvSpPr>
        <p:spPr>
          <a:xfrm>
            <a:off x="839788" y="85725"/>
            <a:ext cx="3932237" cy="1971675"/>
          </a:xfrm>
        </p:spPr>
        <p:txBody>
          <a:bodyPr/>
          <a:lstStyle/>
          <a:p>
            <a:r>
              <a:rPr lang="en-US" dirty="0"/>
              <a:t>AREAS OF CONCERN</a:t>
            </a:r>
            <a:br>
              <a:rPr lang="en-US" dirty="0"/>
            </a:br>
            <a:endParaRPr lang="en-US" dirty="0"/>
          </a:p>
        </p:txBody>
      </p:sp>
      <p:pic>
        <p:nvPicPr>
          <p:cNvPr id="14" name="Content Placeholder 13">
            <a:extLst>
              <a:ext uri="{FF2B5EF4-FFF2-40B4-BE49-F238E27FC236}">
                <a16:creationId xmlns:a16="http://schemas.microsoft.com/office/drawing/2014/main" id="{DC1F6363-36AB-4111-3F1B-DC5DE40A733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9506" y="0"/>
            <a:ext cx="6962775" cy="5299969"/>
          </a:xfrm>
        </p:spPr>
      </p:pic>
      <p:sp>
        <p:nvSpPr>
          <p:cNvPr id="4" name="Text Placeholder 3">
            <a:extLst>
              <a:ext uri="{FF2B5EF4-FFF2-40B4-BE49-F238E27FC236}">
                <a16:creationId xmlns:a16="http://schemas.microsoft.com/office/drawing/2014/main" id="{1954FB8B-797A-73A1-A2F5-AA6DF13BF255}"/>
              </a:ext>
            </a:extLst>
          </p:cNvPr>
          <p:cNvSpPr>
            <a:spLocks noGrp="1"/>
          </p:cNvSpPr>
          <p:nvPr>
            <p:ph type="body" sz="half" idx="2"/>
          </p:nvPr>
        </p:nvSpPr>
        <p:spPr/>
        <p:txBody>
          <a:bodyPr/>
          <a:lstStyle/>
          <a:p>
            <a:endParaRPr lang="en-US" dirty="0"/>
          </a:p>
          <a:p>
            <a:pPr marL="285750" indent="-285750">
              <a:buFont typeface="Arial" panose="020B0604020202020204" pitchFamily="34" charset="0"/>
              <a:buChar char="•"/>
            </a:pPr>
            <a:r>
              <a:rPr lang="en-US" dirty="0"/>
              <a:t>WORK MIX DOES NOT FALL WITHIN NADA GUIDELINES</a:t>
            </a:r>
          </a:p>
          <a:p>
            <a:pPr marL="285750" indent="-285750">
              <a:buFont typeface="Arial" panose="020B0604020202020204" pitchFamily="34" charset="0"/>
              <a:buChar char="•"/>
            </a:pPr>
            <a:r>
              <a:rPr lang="en-US" dirty="0"/>
              <a:t>LABOR RATE FALLS SHORT OF TARGETED RATE</a:t>
            </a:r>
          </a:p>
          <a:p>
            <a:pPr marL="285750" indent="-285750">
              <a:buFont typeface="Arial" panose="020B0604020202020204" pitchFamily="34" charset="0"/>
              <a:buChar char="•"/>
            </a:pPr>
            <a:endParaRPr lang="en-US" dirty="0"/>
          </a:p>
        </p:txBody>
      </p:sp>
      <p:pic>
        <p:nvPicPr>
          <p:cNvPr id="16" name="Picture 15">
            <a:extLst>
              <a:ext uri="{FF2B5EF4-FFF2-40B4-BE49-F238E27FC236}">
                <a16:creationId xmlns:a16="http://schemas.microsoft.com/office/drawing/2014/main" id="{3E0BE570-91E5-0624-36B7-DA845CD5C0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6644" y="5299969"/>
            <a:ext cx="4829175" cy="1455937"/>
          </a:xfrm>
          <a:prstGeom prst="rect">
            <a:avLst/>
          </a:prstGeom>
        </p:spPr>
      </p:pic>
    </p:spTree>
    <p:extLst>
      <p:ext uri="{BB962C8B-B14F-4D97-AF65-F5344CB8AC3E}">
        <p14:creationId xmlns:p14="http://schemas.microsoft.com/office/powerpoint/2010/main" val="2653673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94FA4-DA2A-CC46-16F8-D7D5E63686CC}"/>
              </a:ext>
            </a:extLst>
          </p:cNvPr>
          <p:cNvSpPr>
            <a:spLocks noGrp="1"/>
          </p:cNvSpPr>
          <p:nvPr>
            <p:ph type="title"/>
          </p:nvPr>
        </p:nvSpPr>
        <p:spPr/>
        <p:txBody>
          <a:bodyPr/>
          <a:lstStyle/>
          <a:p>
            <a:r>
              <a:rPr lang="en-US" dirty="0"/>
              <a:t>SWOT ANALYSIS</a:t>
            </a:r>
            <a:br>
              <a:rPr lang="en-US" dirty="0"/>
            </a:br>
            <a:endParaRPr lang="en-US" dirty="0"/>
          </a:p>
        </p:txBody>
      </p:sp>
      <p:sp>
        <p:nvSpPr>
          <p:cNvPr id="3" name="Content Placeholder 2">
            <a:extLst>
              <a:ext uri="{FF2B5EF4-FFF2-40B4-BE49-F238E27FC236}">
                <a16:creationId xmlns:a16="http://schemas.microsoft.com/office/drawing/2014/main" id="{39DDAA4A-4F25-4C36-E39C-1A33A6EC24D4}"/>
              </a:ext>
            </a:extLst>
          </p:cNvPr>
          <p:cNvSpPr>
            <a:spLocks noGrp="1"/>
          </p:cNvSpPr>
          <p:nvPr>
            <p:ph sz="half" idx="1"/>
          </p:nvPr>
        </p:nvSpPr>
        <p:spPr/>
        <p:txBody>
          <a:bodyPr>
            <a:normAutofit lnSpcReduction="10000"/>
          </a:bodyPr>
          <a:lstStyle/>
          <a:p>
            <a:r>
              <a:rPr lang="en-US" dirty="0"/>
              <a:t>STRENGTHS</a:t>
            </a:r>
          </a:p>
          <a:p>
            <a:pPr marL="0" indent="0">
              <a:buNone/>
            </a:pPr>
            <a:r>
              <a:rPr lang="en-US" dirty="0"/>
              <a:t>      * Goal Oriented</a:t>
            </a:r>
          </a:p>
          <a:p>
            <a:pPr marL="0" indent="0">
              <a:buNone/>
            </a:pPr>
            <a:r>
              <a:rPr lang="en-US" dirty="0"/>
              <a:t>      * Skilled &amp;  Motivated Staff</a:t>
            </a:r>
          </a:p>
          <a:p>
            <a:pPr marL="0" indent="0">
              <a:buNone/>
            </a:pPr>
            <a:r>
              <a:rPr lang="en-US" dirty="0"/>
              <a:t>      * Product Knowledge</a:t>
            </a:r>
          </a:p>
          <a:p>
            <a:pPr marL="0" indent="0">
              <a:buNone/>
            </a:pPr>
            <a:r>
              <a:rPr lang="en-US" dirty="0"/>
              <a:t>      * Family Atmosphere</a:t>
            </a:r>
          </a:p>
          <a:p>
            <a:pPr marL="0" indent="0">
              <a:buNone/>
            </a:pPr>
            <a:r>
              <a:rPr lang="en-US" dirty="0"/>
              <a:t>      * Open Door Policy</a:t>
            </a:r>
          </a:p>
          <a:p>
            <a:pPr marL="0" indent="0">
              <a:buNone/>
            </a:pPr>
            <a:r>
              <a:rPr lang="en-US" dirty="0"/>
              <a:t>      * Ability to handle</a:t>
            </a:r>
          </a:p>
          <a:p>
            <a:pPr marL="0" indent="0">
              <a:buNone/>
            </a:pPr>
            <a:r>
              <a:rPr lang="en-US" dirty="0"/>
              <a:t>         work load while short</a:t>
            </a:r>
          </a:p>
          <a:p>
            <a:pPr marL="0" indent="0">
              <a:buNone/>
            </a:pPr>
            <a:r>
              <a:rPr lang="en-US" dirty="0"/>
              <a:t>         staffed.</a:t>
            </a:r>
          </a:p>
        </p:txBody>
      </p:sp>
      <p:sp>
        <p:nvSpPr>
          <p:cNvPr id="4" name="Content Placeholder 3">
            <a:extLst>
              <a:ext uri="{FF2B5EF4-FFF2-40B4-BE49-F238E27FC236}">
                <a16:creationId xmlns:a16="http://schemas.microsoft.com/office/drawing/2014/main" id="{1FADAFD7-35EC-D6F2-7114-70DC5176EBB2}"/>
              </a:ext>
            </a:extLst>
          </p:cNvPr>
          <p:cNvSpPr>
            <a:spLocks noGrp="1"/>
          </p:cNvSpPr>
          <p:nvPr>
            <p:ph sz="half" idx="2"/>
          </p:nvPr>
        </p:nvSpPr>
        <p:spPr/>
        <p:txBody>
          <a:bodyPr>
            <a:normAutofit lnSpcReduction="10000"/>
          </a:bodyPr>
          <a:lstStyle/>
          <a:p>
            <a:r>
              <a:rPr lang="en-US" dirty="0"/>
              <a:t>WEAKNESS</a:t>
            </a:r>
          </a:p>
          <a:p>
            <a:pPr marL="0" indent="0">
              <a:buNone/>
            </a:pPr>
            <a:r>
              <a:rPr lang="en-US" dirty="0"/>
              <a:t>      * Better communication </a:t>
            </a:r>
          </a:p>
          <a:p>
            <a:pPr marL="0" indent="0">
              <a:buNone/>
            </a:pPr>
            <a:r>
              <a:rPr lang="en-US" dirty="0"/>
              <a:t>          between departments</a:t>
            </a:r>
          </a:p>
          <a:p>
            <a:pPr marL="0" indent="0">
              <a:buNone/>
            </a:pPr>
            <a:r>
              <a:rPr lang="en-US" dirty="0"/>
              <a:t>      * Scheduling</a:t>
            </a:r>
          </a:p>
          <a:p>
            <a:pPr marL="0" indent="0">
              <a:buNone/>
            </a:pPr>
            <a:r>
              <a:rPr lang="en-US" dirty="0"/>
              <a:t>      * Parts prices</a:t>
            </a:r>
          </a:p>
          <a:p>
            <a:pPr marL="0" indent="0">
              <a:buNone/>
            </a:pPr>
            <a:r>
              <a:rPr lang="en-US" dirty="0"/>
              <a:t>      * Complacency</a:t>
            </a:r>
          </a:p>
          <a:p>
            <a:pPr marL="0" indent="0">
              <a:buNone/>
            </a:pPr>
            <a:r>
              <a:rPr lang="en-US" dirty="0"/>
              <a:t>      * Short on Technicians</a:t>
            </a:r>
          </a:p>
          <a:p>
            <a:pPr marL="0" indent="0">
              <a:buNone/>
            </a:pPr>
            <a:r>
              <a:rPr lang="en-US" dirty="0"/>
              <a:t>      * Advisor Training  </a:t>
            </a:r>
          </a:p>
          <a:p>
            <a:pPr marL="0" indent="0">
              <a:buNone/>
            </a:pPr>
            <a:r>
              <a:rPr lang="en-US" dirty="0"/>
              <a:t>      * Stress Management</a:t>
            </a:r>
          </a:p>
        </p:txBody>
      </p:sp>
    </p:spTree>
    <p:extLst>
      <p:ext uri="{BB962C8B-B14F-4D97-AF65-F5344CB8AC3E}">
        <p14:creationId xmlns:p14="http://schemas.microsoft.com/office/powerpoint/2010/main" val="2796553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80BCB-F0CC-656A-ED23-71544A588571}"/>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FA1920E4-53ED-A4DD-B9E9-ABDEE4E90BB4}"/>
              </a:ext>
            </a:extLst>
          </p:cNvPr>
          <p:cNvSpPr>
            <a:spLocks noGrp="1"/>
          </p:cNvSpPr>
          <p:nvPr>
            <p:ph sz="half" idx="1"/>
          </p:nvPr>
        </p:nvSpPr>
        <p:spPr/>
        <p:txBody>
          <a:bodyPr/>
          <a:lstStyle/>
          <a:p>
            <a:r>
              <a:rPr lang="en-US" dirty="0"/>
              <a:t>OPPORTUNITIES</a:t>
            </a:r>
          </a:p>
          <a:p>
            <a:pPr marL="0" indent="0">
              <a:buNone/>
            </a:pPr>
            <a:r>
              <a:rPr lang="en-US" dirty="0"/>
              <a:t>    * Attract more technicians</a:t>
            </a:r>
          </a:p>
          <a:p>
            <a:pPr marL="0" indent="0">
              <a:buNone/>
            </a:pPr>
            <a:r>
              <a:rPr lang="en-US" dirty="0"/>
              <a:t>    * Sell more Maintenance</a:t>
            </a:r>
          </a:p>
          <a:p>
            <a:pPr marL="0" indent="0">
              <a:buNone/>
            </a:pPr>
            <a:r>
              <a:rPr lang="en-US" dirty="0"/>
              <a:t>    *  Work on all makes &amp; models</a:t>
            </a:r>
          </a:p>
          <a:p>
            <a:pPr marL="0" indent="0">
              <a:buNone/>
            </a:pPr>
            <a:r>
              <a:rPr lang="en-US" dirty="0"/>
              <a:t>    * More Advisor Training</a:t>
            </a:r>
          </a:p>
          <a:p>
            <a:pPr marL="0" indent="0">
              <a:buNone/>
            </a:pPr>
            <a:r>
              <a:rPr lang="en-US" dirty="0"/>
              <a:t>    * Open Service on Saturdays</a:t>
            </a:r>
          </a:p>
          <a:p>
            <a:pPr marL="0" indent="0">
              <a:buNone/>
            </a:pPr>
            <a:r>
              <a:rPr lang="en-US" dirty="0"/>
              <a:t>    * Open Earlier</a:t>
            </a:r>
          </a:p>
          <a:p>
            <a:pPr marL="0" indent="0">
              <a:buNone/>
            </a:pPr>
            <a:r>
              <a:rPr lang="en-US" dirty="0"/>
              <a:t>    * Advertise service more</a:t>
            </a:r>
          </a:p>
        </p:txBody>
      </p:sp>
      <p:sp>
        <p:nvSpPr>
          <p:cNvPr id="4" name="Content Placeholder 3">
            <a:extLst>
              <a:ext uri="{FF2B5EF4-FFF2-40B4-BE49-F238E27FC236}">
                <a16:creationId xmlns:a16="http://schemas.microsoft.com/office/drawing/2014/main" id="{F6BAC286-316B-09D1-C5B3-E174BBD78641}"/>
              </a:ext>
            </a:extLst>
          </p:cNvPr>
          <p:cNvSpPr>
            <a:spLocks noGrp="1"/>
          </p:cNvSpPr>
          <p:nvPr>
            <p:ph sz="half" idx="2"/>
          </p:nvPr>
        </p:nvSpPr>
        <p:spPr/>
        <p:txBody>
          <a:bodyPr/>
          <a:lstStyle/>
          <a:p>
            <a:r>
              <a:rPr lang="en-US" dirty="0"/>
              <a:t>THREATS</a:t>
            </a:r>
          </a:p>
          <a:p>
            <a:pPr marL="0" indent="0">
              <a:buNone/>
            </a:pPr>
            <a:r>
              <a:rPr lang="en-US" dirty="0"/>
              <a:t>      * Aftermarket facilities head – </a:t>
            </a:r>
          </a:p>
          <a:p>
            <a:pPr marL="0" indent="0">
              <a:buNone/>
            </a:pPr>
            <a:r>
              <a:rPr lang="en-US" dirty="0"/>
              <a:t>         hunting technicians</a:t>
            </a:r>
          </a:p>
          <a:p>
            <a:pPr marL="0" indent="0">
              <a:buNone/>
            </a:pPr>
            <a:r>
              <a:rPr lang="en-US" dirty="0"/>
              <a:t>      * Product Quality</a:t>
            </a:r>
          </a:p>
          <a:p>
            <a:pPr marL="0" indent="0">
              <a:buNone/>
            </a:pPr>
            <a:r>
              <a:rPr lang="en-US" dirty="0"/>
              <a:t>      * Back ordered parts</a:t>
            </a:r>
          </a:p>
          <a:p>
            <a:pPr marL="0" indent="0">
              <a:buNone/>
            </a:pPr>
            <a:r>
              <a:rPr lang="en-US" dirty="0"/>
              <a:t>      * Cold Weather failures</a:t>
            </a:r>
          </a:p>
          <a:p>
            <a:pPr marL="0" indent="0">
              <a:buNone/>
            </a:pPr>
            <a:r>
              <a:rPr lang="en-US" dirty="0"/>
              <a:t>      * Changes in technology</a:t>
            </a:r>
          </a:p>
          <a:p>
            <a:pPr marL="0" indent="0">
              <a:buNone/>
            </a:pPr>
            <a:r>
              <a:rPr lang="en-US" dirty="0"/>
              <a:t>      * Lot overcrowding</a:t>
            </a:r>
          </a:p>
        </p:txBody>
      </p:sp>
    </p:spTree>
    <p:extLst>
      <p:ext uri="{BB962C8B-B14F-4D97-AF65-F5344CB8AC3E}">
        <p14:creationId xmlns:p14="http://schemas.microsoft.com/office/powerpoint/2010/main" val="3031156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15A48-3C73-6AE1-ED23-F512BF054029}"/>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E2880B6A-7566-93F3-D087-060AB99DF832}"/>
              </a:ext>
            </a:extLst>
          </p:cNvPr>
          <p:cNvSpPr>
            <a:spLocks noGrp="1"/>
          </p:cNvSpPr>
          <p:nvPr>
            <p:ph idx="1"/>
          </p:nvPr>
        </p:nvSpPr>
        <p:spPr/>
        <p:txBody>
          <a:bodyPr>
            <a:normAutofit fontScale="92500" lnSpcReduction="20000"/>
          </a:bodyPr>
          <a:lstStyle/>
          <a:p>
            <a:pPr marL="0" indent="0">
              <a:buNone/>
            </a:pPr>
            <a:r>
              <a:rPr lang="en-US" dirty="0"/>
              <a:t>*Increase number of technicians to 18 to in order to achieve and</a:t>
            </a:r>
          </a:p>
          <a:p>
            <a:pPr marL="0" indent="0">
              <a:buNone/>
            </a:pPr>
            <a:r>
              <a:rPr lang="en-US" dirty="0"/>
              <a:t>   maintain 20% net profit.</a:t>
            </a:r>
          </a:p>
          <a:p>
            <a:pPr marL="0" indent="0">
              <a:buNone/>
            </a:pPr>
            <a:r>
              <a:rPr lang="en-US" dirty="0"/>
              <a:t>*Decrease number of 1 line repair orders</a:t>
            </a:r>
          </a:p>
          <a:p>
            <a:pPr marL="0" indent="0">
              <a:buNone/>
            </a:pPr>
            <a:r>
              <a:rPr lang="en-US" dirty="0"/>
              <a:t>*Create a suggested maintenance menu to bring work mix in line with </a:t>
            </a:r>
          </a:p>
          <a:p>
            <a:pPr marL="0" indent="0">
              <a:buNone/>
            </a:pPr>
            <a:r>
              <a:rPr lang="en-US" dirty="0"/>
              <a:t>   Nada guideline.</a:t>
            </a:r>
          </a:p>
          <a:p>
            <a:pPr marL="0" indent="0">
              <a:buNone/>
            </a:pPr>
            <a:r>
              <a:rPr lang="en-US" dirty="0"/>
              <a:t>*Review current scheduling strategy to in order to improve work flow</a:t>
            </a:r>
          </a:p>
          <a:p>
            <a:pPr marL="0" indent="0">
              <a:buNone/>
            </a:pPr>
            <a:r>
              <a:rPr lang="en-US" dirty="0"/>
              <a:t>*Increase hours per Ro</a:t>
            </a:r>
          </a:p>
          <a:p>
            <a:pPr marL="0" indent="0">
              <a:buNone/>
            </a:pPr>
            <a:r>
              <a:rPr lang="en-US" dirty="0"/>
              <a:t>*Provide additional training for Service Advisors.</a:t>
            </a:r>
          </a:p>
          <a:p>
            <a:pPr marL="0" indent="0">
              <a:buNone/>
            </a:pPr>
            <a:r>
              <a:rPr lang="en-US" dirty="0"/>
              <a:t>*Set monthly production goals for each technician</a:t>
            </a:r>
          </a:p>
          <a:p>
            <a:pPr marL="0" indent="0">
              <a:buNone/>
            </a:pPr>
            <a:r>
              <a:rPr lang="en-US" dirty="0"/>
              <a:t>*Ensure Advisors do not have the ability to discount</a:t>
            </a:r>
          </a:p>
          <a:p>
            <a:pPr marL="0" indent="0">
              <a:buNone/>
            </a:pPr>
            <a:endParaRPr lang="en-US" dirty="0"/>
          </a:p>
        </p:txBody>
      </p:sp>
    </p:spTree>
    <p:extLst>
      <p:ext uri="{BB962C8B-B14F-4D97-AF65-F5344CB8AC3E}">
        <p14:creationId xmlns:p14="http://schemas.microsoft.com/office/powerpoint/2010/main" val="3211119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B28E9-18EF-BA3F-7003-50921BDC87D7}"/>
              </a:ext>
            </a:extLst>
          </p:cNvPr>
          <p:cNvSpPr>
            <a:spLocks noGrp="1"/>
          </p:cNvSpPr>
          <p:nvPr>
            <p:ph type="title"/>
          </p:nvPr>
        </p:nvSpPr>
        <p:spPr/>
        <p:txBody>
          <a:bodyPr/>
          <a:lstStyle/>
          <a:p>
            <a:r>
              <a:rPr lang="en-US" dirty="0"/>
              <a:t>STRATAGIES</a:t>
            </a:r>
          </a:p>
        </p:txBody>
      </p:sp>
      <p:sp>
        <p:nvSpPr>
          <p:cNvPr id="3" name="Content Placeholder 2">
            <a:extLst>
              <a:ext uri="{FF2B5EF4-FFF2-40B4-BE49-F238E27FC236}">
                <a16:creationId xmlns:a16="http://schemas.microsoft.com/office/drawing/2014/main" id="{F155EC1B-3C75-F4C3-F8B4-572BD11414EA}"/>
              </a:ext>
            </a:extLst>
          </p:cNvPr>
          <p:cNvSpPr>
            <a:spLocks noGrp="1"/>
          </p:cNvSpPr>
          <p:nvPr>
            <p:ph idx="1"/>
          </p:nvPr>
        </p:nvSpPr>
        <p:spPr/>
        <p:txBody>
          <a:bodyPr>
            <a:normAutofit fontScale="77500" lnSpcReduction="20000"/>
          </a:bodyPr>
          <a:lstStyle/>
          <a:p>
            <a:pPr marL="0" indent="0">
              <a:buNone/>
            </a:pPr>
            <a:r>
              <a:rPr lang="en-US" dirty="0"/>
              <a:t>*Develop a recruitment plan to attract new technicians to our store</a:t>
            </a:r>
          </a:p>
          <a:p>
            <a:pPr marL="0" indent="0">
              <a:buNone/>
            </a:pPr>
            <a:r>
              <a:rPr lang="en-US" dirty="0"/>
              <a:t>*Devise a training path for advisors to include sales training</a:t>
            </a:r>
          </a:p>
          <a:p>
            <a:pPr marL="0" indent="0">
              <a:buNone/>
            </a:pPr>
            <a:r>
              <a:rPr lang="en-US" dirty="0"/>
              <a:t>*Meet with technician group leads to discuss and set goals for each</a:t>
            </a:r>
          </a:p>
          <a:p>
            <a:pPr marL="0" indent="0">
              <a:buNone/>
            </a:pPr>
            <a:r>
              <a:rPr lang="en-US" dirty="0"/>
              <a:t>   technician in shop</a:t>
            </a:r>
          </a:p>
          <a:p>
            <a:pPr marL="0" indent="0">
              <a:buNone/>
            </a:pPr>
            <a:r>
              <a:rPr lang="en-US" dirty="0"/>
              <a:t>*Meet with Group Leads and Appointment Clerk to evaluate current</a:t>
            </a:r>
          </a:p>
          <a:p>
            <a:pPr marL="0" indent="0">
              <a:buNone/>
            </a:pPr>
            <a:r>
              <a:rPr lang="en-US" dirty="0"/>
              <a:t>   scheduling process and make changes to increase production</a:t>
            </a:r>
          </a:p>
          <a:p>
            <a:pPr marL="0" indent="0">
              <a:buNone/>
            </a:pPr>
            <a:r>
              <a:rPr lang="en-US" dirty="0"/>
              <a:t>*Create new Maintenance Menu and train Advisors to present menu</a:t>
            </a:r>
          </a:p>
          <a:p>
            <a:pPr marL="0" indent="0">
              <a:buNone/>
            </a:pPr>
            <a:r>
              <a:rPr lang="en-US" dirty="0"/>
              <a:t>   at every write up. </a:t>
            </a:r>
          </a:p>
          <a:p>
            <a:pPr marL="0" indent="0">
              <a:buNone/>
            </a:pPr>
            <a:r>
              <a:rPr lang="en-US" dirty="0"/>
              <a:t>   *This will bring work mix in line and increase hours per </a:t>
            </a:r>
            <a:r>
              <a:rPr lang="en-US" dirty="0" err="1"/>
              <a:t>ro</a:t>
            </a:r>
            <a:endParaRPr lang="en-US" dirty="0"/>
          </a:p>
          <a:p>
            <a:pPr marL="0" indent="0">
              <a:buNone/>
            </a:pPr>
            <a:r>
              <a:rPr lang="en-US" dirty="0"/>
              <a:t>*Meet with each technician and establish monthly goals for hours produced</a:t>
            </a:r>
          </a:p>
          <a:p>
            <a:pPr marL="0" indent="0">
              <a:buNone/>
            </a:pPr>
            <a:r>
              <a:rPr lang="en-US" dirty="0"/>
              <a:t>*Review Repair orders daily to ensure there is no discounts being given</a:t>
            </a:r>
          </a:p>
          <a:p>
            <a:pPr marL="0" indent="0">
              <a:buNone/>
            </a:pPr>
            <a:r>
              <a:rPr lang="en-US" dirty="0"/>
              <a:t>   *  This will help increase our effective labor rate</a:t>
            </a:r>
          </a:p>
          <a:p>
            <a:endParaRPr lang="en-US" dirty="0"/>
          </a:p>
        </p:txBody>
      </p:sp>
    </p:spTree>
    <p:extLst>
      <p:ext uri="{BB962C8B-B14F-4D97-AF65-F5344CB8AC3E}">
        <p14:creationId xmlns:p14="http://schemas.microsoft.com/office/powerpoint/2010/main" val="3078000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72516-D1BB-0F9E-3579-F3F73EA73D70}"/>
              </a:ext>
            </a:extLst>
          </p:cNvPr>
          <p:cNvSpPr>
            <a:spLocks noGrp="1"/>
          </p:cNvSpPr>
          <p:nvPr>
            <p:ph type="title"/>
          </p:nvPr>
        </p:nvSpPr>
        <p:spPr/>
        <p:txBody>
          <a:bodyPr/>
          <a:lstStyle/>
          <a:p>
            <a:r>
              <a:rPr lang="en-US" dirty="0"/>
              <a:t>TACTICS</a:t>
            </a:r>
          </a:p>
        </p:txBody>
      </p:sp>
      <p:sp>
        <p:nvSpPr>
          <p:cNvPr id="3" name="Content Placeholder 2">
            <a:extLst>
              <a:ext uri="{FF2B5EF4-FFF2-40B4-BE49-F238E27FC236}">
                <a16:creationId xmlns:a16="http://schemas.microsoft.com/office/drawing/2014/main" id="{A6D22895-B056-A321-945B-991871297E67}"/>
              </a:ext>
            </a:extLst>
          </p:cNvPr>
          <p:cNvSpPr>
            <a:spLocks noGrp="1"/>
          </p:cNvSpPr>
          <p:nvPr>
            <p:ph idx="1"/>
          </p:nvPr>
        </p:nvSpPr>
        <p:spPr/>
        <p:txBody>
          <a:bodyPr>
            <a:normAutofit/>
          </a:bodyPr>
          <a:lstStyle/>
          <a:p>
            <a:pPr marL="0" indent="0">
              <a:buNone/>
            </a:pPr>
            <a:r>
              <a:rPr lang="en-US" dirty="0"/>
              <a:t>*Advertise for technicians in multiple markets</a:t>
            </a:r>
          </a:p>
          <a:p>
            <a:pPr marL="0" indent="0">
              <a:buNone/>
            </a:pPr>
            <a:r>
              <a:rPr lang="en-US" dirty="0"/>
              <a:t>*Enroll Service Advisors in NADA Advisor training course</a:t>
            </a:r>
          </a:p>
          <a:p>
            <a:pPr marL="0" indent="0">
              <a:buNone/>
            </a:pPr>
            <a:r>
              <a:rPr lang="en-US" dirty="0"/>
              <a:t>*Hold weekly/monthly meetings with techs and advisors to review </a:t>
            </a:r>
          </a:p>
          <a:p>
            <a:pPr marL="0" indent="0">
              <a:buNone/>
            </a:pPr>
            <a:r>
              <a:rPr lang="en-US" dirty="0"/>
              <a:t>  goals for hours produced/sold</a:t>
            </a:r>
          </a:p>
          <a:p>
            <a:pPr marL="0" indent="0">
              <a:buNone/>
            </a:pPr>
            <a:r>
              <a:rPr lang="en-US" dirty="0"/>
              <a:t>*Restructure appointment schedule so that we are allowed more</a:t>
            </a:r>
          </a:p>
          <a:p>
            <a:pPr marL="0" indent="0">
              <a:buNone/>
            </a:pPr>
            <a:r>
              <a:rPr lang="en-US" dirty="0"/>
              <a:t>   time to do maintenance vs repair work</a:t>
            </a:r>
          </a:p>
          <a:p>
            <a:pPr marL="0" indent="0">
              <a:buNone/>
            </a:pPr>
            <a:r>
              <a:rPr lang="en-US" dirty="0"/>
              <a:t>*Implement a Dealer recommended maintenance schedule </a:t>
            </a:r>
            <a:r>
              <a:rPr lang="en-US" baseline="30000" dirty="0"/>
              <a:t> </a:t>
            </a:r>
          </a:p>
          <a:p>
            <a:pPr marL="0" indent="0">
              <a:buNone/>
            </a:pPr>
            <a:r>
              <a:rPr lang="en-US" sz="4000" baseline="30000" dirty="0"/>
              <a:t>*Set a sales training schedule with sales manager for Service Advisors</a:t>
            </a:r>
            <a:endParaRPr lang="en-US" sz="4000" dirty="0"/>
          </a:p>
        </p:txBody>
      </p:sp>
    </p:spTree>
    <p:extLst>
      <p:ext uri="{BB962C8B-B14F-4D97-AF65-F5344CB8AC3E}">
        <p14:creationId xmlns:p14="http://schemas.microsoft.com/office/powerpoint/2010/main" val="3831424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58741-E485-1388-0ECD-0B194E9621E0}"/>
              </a:ext>
            </a:extLst>
          </p:cNvPr>
          <p:cNvSpPr>
            <a:spLocks noGrp="1"/>
          </p:cNvSpPr>
          <p:nvPr>
            <p:ph type="title"/>
          </p:nvPr>
        </p:nvSpPr>
        <p:spPr/>
        <p:txBody>
          <a:bodyPr/>
          <a:lstStyle/>
          <a:p>
            <a:r>
              <a:rPr lang="en-US" dirty="0"/>
              <a:t>ACTION PLAN</a:t>
            </a:r>
          </a:p>
        </p:txBody>
      </p:sp>
      <p:sp>
        <p:nvSpPr>
          <p:cNvPr id="3" name="Content Placeholder 2">
            <a:extLst>
              <a:ext uri="{FF2B5EF4-FFF2-40B4-BE49-F238E27FC236}">
                <a16:creationId xmlns:a16="http://schemas.microsoft.com/office/drawing/2014/main" id="{92DF4475-2D09-E0E9-6CB5-3C573A7BC81F}"/>
              </a:ext>
            </a:extLst>
          </p:cNvPr>
          <p:cNvSpPr>
            <a:spLocks noGrp="1"/>
          </p:cNvSpPr>
          <p:nvPr>
            <p:ph sz="half" idx="1"/>
          </p:nvPr>
        </p:nvSpPr>
        <p:spPr/>
        <p:txBody>
          <a:bodyPr>
            <a:normAutofit fontScale="85000" lnSpcReduction="20000"/>
          </a:bodyPr>
          <a:lstStyle/>
          <a:p>
            <a:r>
              <a:rPr lang="en-US" dirty="0"/>
              <a:t>TASK</a:t>
            </a:r>
          </a:p>
          <a:p>
            <a:pPr marL="0" indent="0">
              <a:buNone/>
            </a:pPr>
            <a:r>
              <a:rPr lang="en-US" dirty="0"/>
              <a:t> *Recruitment Plan 	</a:t>
            </a:r>
          </a:p>
          <a:p>
            <a:pPr marL="0" indent="0">
              <a:buNone/>
            </a:pPr>
            <a:r>
              <a:rPr lang="en-US" dirty="0"/>
              <a:t> *Nada Training for Advisors</a:t>
            </a:r>
          </a:p>
          <a:p>
            <a:pPr marL="0" indent="0">
              <a:buNone/>
            </a:pPr>
            <a:r>
              <a:rPr lang="en-US" dirty="0"/>
              <a:t> *Hold meetings with techs &amp; </a:t>
            </a:r>
          </a:p>
          <a:p>
            <a:pPr marL="0" indent="0">
              <a:buNone/>
            </a:pPr>
            <a:r>
              <a:rPr lang="en-US" dirty="0"/>
              <a:t>    advisors to review goals</a:t>
            </a:r>
          </a:p>
          <a:p>
            <a:pPr marL="0" indent="0">
              <a:buNone/>
            </a:pPr>
            <a:r>
              <a:rPr lang="en-US" dirty="0"/>
              <a:t> *Restructure Appointments</a:t>
            </a:r>
          </a:p>
          <a:p>
            <a:pPr marL="0" indent="0">
              <a:buNone/>
            </a:pPr>
            <a:r>
              <a:rPr lang="en-US" dirty="0"/>
              <a:t> *Compile Dealer recommended</a:t>
            </a:r>
          </a:p>
          <a:p>
            <a:pPr marL="0" indent="0">
              <a:buNone/>
            </a:pPr>
            <a:r>
              <a:rPr lang="en-US" dirty="0"/>
              <a:t>   service menu</a:t>
            </a:r>
          </a:p>
          <a:p>
            <a:pPr marL="0" indent="0">
              <a:buNone/>
            </a:pPr>
            <a:r>
              <a:rPr lang="en-US" dirty="0"/>
              <a:t> *Establish a sales training schedule</a:t>
            </a:r>
          </a:p>
          <a:p>
            <a:pPr marL="0" indent="0">
              <a:buNone/>
            </a:pPr>
            <a:r>
              <a:rPr lang="en-US" dirty="0"/>
              <a:t>    for advisors</a:t>
            </a:r>
          </a:p>
          <a:p>
            <a:pPr marL="0" indent="0">
              <a:buNone/>
            </a:pPr>
            <a:r>
              <a:rPr lang="en-US" dirty="0"/>
              <a:t>		</a:t>
            </a:r>
          </a:p>
        </p:txBody>
      </p:sp>
      <p:sp>
        <p:nvSpPr>
          <p:cNvPr id="4" name="Content Placeholder 3">
            <a:extLst>
              <a:ext uri="{FF2B5EF4-FFF2-40B4-BE49-F238E27FC236}">
                <a16:creationId xmlns:a16="http://schemas.microsoft.com/office/drawing/2014/main" id="{C24E2446-A7BC-BF8D-8BA9-7B0EE5811C98}"/>
              </a:ext>
            </a:extLst>
          </p:cNvPr>
          <p:cNvSpPr>
            <a:spLocks noGrp="1"/>
          </p:cNvSpPr>
          <p:nvPr>
            <p:ph sz="half" idx="2"/>
          </p:nvPr>
        </p:nvSpPr>
        <p:spPr/>
        <p:txBody>
          <a:bodyPr>
            <a:normAutofit fontScale="85000" lnSpcReduction="20000"/>
          </a:bodyPr>
          <a:lstStyle/>
          <a:p>
            <a:r>
              <a:rPr lang="en-US" dirty="0"/>
              <a:t>FOLLOW UP/START DATE</a:t>
            </a:r>
          </a:p>
          <a:p>
            <a:pPr marL="0" indent="0">
              <a:buNone/>
            </a:pPr>
            <a:r>
              <a:rPr lang="en-US" dirty="0"/>
              <a:t>  *Immediately</a:t>
            </a:r>
          </a:p>
          <a:p>
            <a:pPr marL="0" indent="0">
              <a:buNone/>
            </a:pPr>
            <a:r>
              <a:rPr lang="en-US" dirty="0"/>
              <a:t>  *December 2024</a:t>
            </a:r>
          </a:p>
          <a:p>
            <a:pPr marL="0" indent="0">
              <a:buNone/>
            </a:pPr>
            <a:r>
              <a:rPr lang="en-US" dirty="0"/>
              <a:t>  *December 2024</a:t>
            </a:r>
          </a:p>
          <a:p>
            <a:pPr marL="0" indent="0">
              <a:buNone/>
            </a:pPr>
            <a:endParaRPr lang="en-US" dirty="0"/>
          </a:p>
          <a:p>
            <a:pPr marL="0" indent="0">
              <a:buNone/>
            </a:pPr>
            <a:r>
              <a:rPr lang="en-US" dirty="0"/>
              <a:t>  *January 2025</a:t>
            </a:r>
          </a:p>
          <a:p>
            <a:pPr marL="0" indent="0">
              <a:buNone/>
            </a:pPr>
            <a:r>
              <a:rPr lang="en-US" dirty="0"/>
              <a:t>  *January 2025</a:t>
            </a:r>
          </a:p>
          <a:p>
            <a:pPr marL="0" indent="0">
              <a:buNone/>
            </a:pPr>
            <a:endParaRPr lang="en-US" dirty="0"/>
          </a:p>
          <a:p>
            <a:pPr marL="0" indent="0">
              <a:buNone/>
            </a:pPr>
            <a:r>
              <a:rPr lang="en-US" dirty="0"/>
              <a:t>  *January 2025</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290583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4A0FE-1B23-2852-A031-D151E058CDE8}"/>
              </a:ext>
            </a:extLst>
          </p:cNvPr>
          <p:cNvSpPr>
            <a:spLocks noGrp="1"/>
          </p:cNvSpPr>
          <p:nvPr>
            <p:ph type="title"/>
          </p:nvPr>
        </p:nvSpPr>
        <p:spPr/>
        <p:txBody>
          <a:bodyPr/>
          <a:lstStyle/>
          <a:p>
            <a:r>
              <a:rPr lang="en-US" dirty="0"/>
              <a:t> CONCLUSION</a:t>
            </a:r>
          </a:p>
        </p:txBody>
      </p:sp>
      <p:sp>
        <p:nvSpPr>
          <p:cNvPr id="3" name="Content Placeholder 2">
            <a:extLst>
              <a:ext uri="{FF2B5EF4-FFF2-40B4-BE49-F238E27FC236}">
                <a16:creationId xmlns:a16="http://schemas.microsoft.com/office/drawing/2014/main" id="{848BBC2A-A013-2F9F-21AF-4401A45B230C}"/>
              </a:ext>
            </a:extLst>
          </p:cNvPr>
          <p:cNvSpPr>
            <a:spLocks noGrp="1"/>
          </p:cNvSpPr>
          <p:nvPr>
            <p:ph idx="1"/>
          </p:nvPr>
        </p:nvSpPr>
        <p:spPr/>
        <p:txBody>
          <a:bodyPr>
            <a:normAutofit lnSpcReduction="10000"/>
          </a:bodyPr>
          <a:lstStyle/>
          <a:p>
            <a:pPr marL="0" indent="0">
              <a:buNone/>
            </a:pPr>
            <a:r>
              <a:rPr lang="en-US" dirty="0"/>
              <a:t>Genes Service Department falls with in NADA guidelines as it relates to gross profit percentage, however it struggles to make net profit each month. This can be addressed in several ways : 1.) Restructuring the appointment schedule to allow for better productivity and the time to sell more maintenance 2.) Providing Advisors with sales training needed to more effectively overcome customer objections and ability to sale more maintenance on the drive 3.) Increasing the number of Service technicians so that bays are more effectively utilized. 4.) Setting weekly/monthly goals for both advisors and technicians </a:t>
            </a:r>
          </a:p>
          <a:p>
            <a:pPr marL="0" indent="0">
              <a:buNone/>
            </a:pPr>
            <a:r>
              <a:rPr lang="en-US" dirty="0"/>
              <a:t>Combined these things will serve to increase the number of hours billed, reduce the number of 1 line </a:t>
            </a:r>
            <a:r>
              <a:rPr lang="en-US" dirty="0" err="1"/>
              <a:t>ros</a:t>
            </a:r>
            <a:r>
              <a:rPr lang="en-US" dirty="0"/>
              <a:t>, and help achieve and maintain net 20% net </a:t>
            </a:r>
            <a:r>
              <a:rPr lang="en-US" dirty="0" err="1"/>
              <a:t>proft</a:t>
            </a:r>
            <a:r>
              <a:rPr lang="en-US"/>
              <a:t>. </a:t>
            </a:r>
            <a:endParaRPr lang="en-US" dirty="0"/>
          </a:p>
        </p:txBody>
      </p:sp>
    </p:spTree>
    <p:extLst>
      <p:ext uri="{BB962C8B-B14F-4D97-AF65-F5344CB8AC3E}">
        <p14:creationId xmlns:p14="http://schemas.microsoft.com/office/powerpoint/2010/main" val="16761559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811</TotalTime>
  <Words>682</Words>
  <Application>Microsoft Office PowerPoint</Application>
  <PresentationFormat>Widescreen</PresentationFormat>
  <Paragraphs>103</Paragraphs>
  <Slides>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  NADA FIXED OPS  HOMEWORK</vt:lpstr>
      <vt:lpstr>AREAS OF CONCERN </vt:lpstr>
      <vt:lpstr>SWOT ANALYSIS </vt:lpstr>
      <vt:lpstr>SWOT ANALYSIS</vt:lpstr>
      <vt:lpstr>OBJECTIVES</vt:lpstr>
      <vt:lpstr>STRATAGIES</vt:lpstr>
      <vt:lpstr>TACTICS</vt:lpstr>
      <vt:lpstr>ACTION PLAN</vt:lpstr>
      <vt:lpstr> 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SUSAN</dc:creator>
  <cp:lastModifiedBy>SUSAN</cp:lastModifiedBy>
  <cp:revision>5</cp:revision>
  <cp:lastPrinted>2024-11-06T23:34:06Z</cp:lastPrinted>
  <dcterms:created xsi:type="dcterms:W3CDTF">2024-10-30T22:23:10Z</dcterms:created>
  <dcterms:modified xsi:type="dcterms:W3CDTF">2024-11-06T23:34:12Z</dcterms:modified>
</cp:coreProperties>
</file>