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74"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5" d="100"/>
          <a:sy n="115" d="100"/>
        </p:scale>
        <p:origin x="432"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sz="4400" dirty="0">
                <a:solidFill>
                  <a:schemeClr val="bg1"/>
                </a:solidFill>
              </a:rPr>
              <a:t>NADA Service </a:t>
            </a:r>
            <a:r>
              <a:rPr lang="en-US" sz="4400" dirty="0" smtClean="0">
                <a:solidFill>
                  <a:schemeClr val="bg1"/>
                </a:solidFill>
              </a:rPr>
              <a:t>Homework – Class 452 </a:t>
            </a:r>
            <a:endParaRPr lang="en-US" sz="4400" dirty="0">
              <a:solidFill>
                <a:schemeClr val="bg1"/>
              </a:solidFill>
            </a:endParaRP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smtClean="0"/>
              <a:t>Service Action Plan – Ford </a:t>
            </a:r>
            <a:r>
              <a:rPr lang="en-US" sz="3200" dirty="0" err="1" smtClean="0"/>
              <a:t>Elfer</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Extended Service Hours: Adding weekend or evening service for greater convenience</a:t>
            </a:r>
            <a:r>
              <a:rPr lang="en-US" dirty="0" smtClean="0"/>
              <a:t>.</a:t>
            </a:r>
          </a:p>
          <a:p>
            <a:r>
              <a:rPr lang="en-US" dirty="0" smtClean="0"/>
              <a:t>Digital </a:t>
            </a:r>
            <a:r>
              <a:rPr lang="en-US" dirty="0"/>
              <a:t>Marketing Strategies: Leveraging social media and digital campaigns to attract new customers</a:t>
            </a:r>
            <a:r>
              <a:rPr lang="en-US" dirty="0" smtClean="0"/>
              <a:t>.</a:t>
            </a:r>
          </a:p>
          <a:p>
            <a:r>
              <a:rPr lang="en-US" dirty="0" smtClean="0"/>
              <a:t>Specialized </a:t>
            </a:r>
            <a:r>
              <a:rPr lang="en-US" dirty="0"/>
              <a:t>Services: Offering maintenance for electric vehicles and premium services</a:t>
            </a:r>
            <a:r>
              <a:rPr lang="en-US" dirty="0" smtClean="0"/>
              <a:t>.</a:t>
            </a:r>
          </a:p>
          <a:p>
            <a:r>
              <a:rPr lang="en-US" dirty="0" smtClean="0"/>
              <a:t>Business </a:t>
            </a:r>
            <a:r>
              <a:rPr lang="en-US" dirty="0"/>
              <a:t>Partnerships: Collaborating with fleets, companies, and insurers to generate higher volumes</a:t>
            </a:r>
            <a:r>
              <a:rPr lang="en-US" dirty="0" smtClean="0"/>
              <a:t>.</a:t>
            </a:r>
          </a:p>
          <a:p>
            <a:r>
              <a:rPr lang="en-US" dirty="0" smtClean="0"/>
              <a:t>New </a:t>
            </a:r>
            <a:r>
              <a:rPr lang="en-US" dirty="0"/>
              <a:t>Customer Retention: Implementing loyalty programs, service clinics, and personalized reminders</a:t>
            </a:r>
            <a:r>
              <a:rPr lang="en-US" dirty="0" smtClean="0"/>
              <a:t>.</a:t>
            </a:r>
          </a:p>
          <a:p>
            <a:r>
              <a:rPr lang="en-US" dirty="0" smtClean="0"/>
              <a:t>Remote </a:t>
            </a:r>
            <a:r>
              <a:rPr lang="en-US" dirty="0"/>
              <a:t>Diagnostic Technology: Using apps to monitor customers' vehicle conditions and promote preventive maintenance.</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Local Competition: Independent workshops and Ford dealerships offering lower prices and more flexible hours</a:t>
            </a:r>
            <a:r>
              <a:rPr lang="en-US" dirty="0" smtClean="0"/>
              <a:t>.</a:t>
            </a:r>
          </a:p>
          <a:p>
            <a:r>
              <a:rPr lang="en-US" dirty="0" smtClean="0"/>
              <a:t>Market </a:t>
            </a:r>
            <a:r>
              <a:rPr lang="en-US" dirty="0"/>
              <a:t>Changes: Increased adoption of electric vehicles requiring less maintenance</a:t>
            </a:r>
            <a:r>
              <a:rPr lang="en-US" dirty="0" smtClean="0"/>
              <a:t>.</a:t>
            </a:r>
          </a:p>
          <a:p>
            <a:r>
              <a:rPr lang="en-US" dirty="0" smtClean="0"/>
              <a:t>Customer </a:t>
            </a:r>
            <a:r>
              <a:rPr lang="en-US" dirty="0"/>
              <a:t>Expectations: Growing demand for speed and transparency in repairs</a:t>
            </a:r>
            <a:r>
              <a:rPr lang="en-US" dirty="0" smtClean="0"/>
              <a:t>.</a:t>
            </a:r>
          </a:p>
          <a:p>
            <a:r>
              <a:rPr lang="en-US" dirty="0" smtClean="0"/>
              <a:t>Shortage </a:t>
            </a:r>
            <a:r>
              <a:rPr lang="en-US" dirty="0"/>
              <a:t>of Skilled Technicians: Difficulty in hiring qualified personnel</a:t>
            </a:r>
            <a:r>
              <a:rPr lang="en-US" dirty="0" smtClean="0"/>
              <a:t>.</a:t>
            </a:r>
          </a:p>
          <a:p>
            <a:r>
              <a:rPr lang="en-US" dirty="0" smtClean="0"/>
              <a:t>Customer </a:t>
            </a:r>
            <a:r>
              <a:rPr lang="en-US" dirty="0"/>
              <a:t>Satisfaction: Negative reviews could harm the department’s reputation</a:t>
            </a:r>
            <a:r>
              <a:rPr lang="en-US" dirty="0" smtClean="0"/>
              <a:t>.</a:t>
            </a:r>
          </a:p>
          <a:p>
            <a:r>
              <a:rPr lang="en-US" dirty="0" smtClean="0"/>
              <a:t>Economic </a:t>
            </a:r>
            <a:r>
              <a:rPr lang="en-US" dirty="0"/>
              <a:t>Fluctuations: Customers may be less willing to perform non-essential maintenance during economic downturns.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Increase </a:t>
            </a:r>
            <a:r>
              <a:rPr lang="en-US" dirty="0"/>
              <a:t>customer retention and attract new clients</a:t>
            </a:r>
            <a:r>
              <a:rPr lang="en-US" dirty="0" smtClean="0"/>
              <a:t>.</a:t>
            </a:r>
          </a:p>
          <a:p>
            <a:r>
              <a:rPr lang="en-US" dirty="0" smtClean="0"/>
              <a:t>Enhance </a:t>
            </a:r>
            <a:r>
              <a:rPr lang="en-US" dirty="0"/>
              <a:t>operational efficiency to handle higher demand</a:t>
            </a:r>
            <a:r>
              <a:rPr lang="en-US" dirty="0" smtClean="0"/>
              <a:t>.</a:t>
            </a:r>
          </a:p>
          <a:p>
            <a:r>
              <a:rPr lang="en-US" dirty="0" smtClean="0"/>
              <a:t>Improve </a:t>
            </a:r>
            <a:r>
              <a:rPr lang="en-US" dirty="0"/>
              <a:t>technician productivity and communication within the department</a:t>
            </a:r>
            <a:r>
              <a:rPr lang="en-US" dirty="0" smtClean="0"/>
              <a:t>.</a:t>
            </a:r>
          </a:p>
          <a:p>
            <a:r>
              <a:rPr lang="en-US" dirty="0" smtClean="0"/>
              <a:t>Strengthen </a:t>
            </a:r>
            <a:r>
              <a:rPr lang="en-US" dirty="0"/>
              <a:t>the dealership's competitive edge against local workshops</a:t>
            </a:r>
            <a:r>
              <a:rPr lang="en-US" dirty="0" smtClean="0"/>
              <a:t>.</a:t>
            </a:r>
          </a:p>
          <a:p>
            <a:r>
              <a:rPr lang="en-US" dirty="0" smtClean="0"/>
              <a:t>Boost </a:t>
            </a:r>
            <a:r>
              <a:rPr lang="en-US" dirty="0"/>
              <a:t>revenue by expanding premium and high-margin services.</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Expand convenience and accessibility for customers</a:t>
            </a:r>
            <a:r>
              <a:rPr lang="en-US" dirty="0" smtClean="0"/>
              <a:t>.</a:t>
            </a:r>
          </a:p>
          <a:p>
            <a:r>
              <a:rPr lang="en-US" dirty="0" smtClean="0"/>
              <a:t>Optimize </a:t>
            </a:r>
            <a:r>
              <a:rPr lang="en-US" dirty="0"/>
              <a:t>processes and resource utilization</a:t>
            </a:r>
            <a:r>
              <a:rPr lang="en-US" dirty="0" smtClean="0"/>
              <a:t>.</a:t>
            </a:r>
          </a:p>
          <a:p>
            <a:r>
              <a:rPr lang="en-US" dirty="0" smtClean="0"/>
              <a:t>Foster </a:t>
            </a:r>
            <a:r>
              <a:rPr lang="en-US" dirty="0"/>
              <a:t>collaboration and track key performance metrics</a:t>
            </a:r>
            <a:r>
              <a:rPr lang="en-US" dirty="0" smtClean="0"/>
              <a:t>.</a:t>
            </a:r>
          </a:p>
          <a:p>
            <a:r>
              <a:rPr lang="en-US" dirty="0" smtClean="0"/>
              <a:t>Differentiate </a:t>
            </a:r>
            <a:r>
              <a:rPr lang="en-US" dirty="0"/>
              <a:t>the dealership with superior service and value</a:t>
            </a:r>
            <a:r>
              <a:rPr lang="en-US" dirty="0" smtClean="0"/>
              <a:t>.</a:t>
            </a:r>
          </a:p>
          <a:p>
            <a:r>
              <a:rPr lang="en-US" dirty="0" smtClean="0"/>
              <a:t>Diversify </a:t>
            </a:r>
            <a:r>
              <a:rPr lang="en-US" dirty="0"/>
              <a:t>service offerings and target niche markets.</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1280161"/>
            <a:ext cx="9921394" cy="5403272"/>
          </a:xfrm>
        </p:spPr>
        <p:txBody>
          <a:bodyPr>
            <a:normAutofit/>
          </a:bodyPr>
          <a:lstStyle/>
          <a:p>
            <a:r>
              <a:rPr lang="en-US" dirty="0"/>
              <a:t>Extend service hours to evenings and weekends</a:t>
            </a:r>
            <a:r>
              <a:rPr lang="en-US" dirty="0" smtClean="0"/>
              <a:t>.</a:t>
            </a:r>
          </a:p>
          <a:p>
            <a:r>
              <a:rPr lang="en-US" dirty="0" smtClean="0"/>
              <a:t>Implement </a:t>
            </a:r>
            <a:r>
              <a:rPr lang="en-US" dirty="0"/>
              <a:t>digital marketing campaigns showcasing customer testimonials and service quality</a:t>
            </a:r>
            <a:r>
              <a:rPr lang="en-US" dirty="0" smtClean="0"/>
              <a:t>.</a:t>
            </a:r>
          </a:p>
          <a:p>
            <a:r>
              <a:rPr lang="en-US" dirty="0" smtClean="0"/>
              <a:t>Offer </a:t>
            </a:r>
            <a:r>
              <a:rPr lang="en-US" dirty="0"/>
              <a:t>service promotions targeting new and returning customers</a:t>
            </a:r>
            <a:r>
              <a:rPr lang="en-US" dirty="0" smtClean="0"/>
              <a:t>.</a:t>
            </a:r>
          </a:p>
          <a:p>
            <a:r>
              <a:rPr lang="en-US" dirty="0" smtClean="0"/>
              <a:t>Host </a:t>
            </a:r>
            <a:r>
              <a:rPr lang="en-US" dirty="0"/>
              <a:t>new owner seminars and service clinics</a:t>
            </a:r>
            <a:r>
              <a:rPr lang="en-US" dirty="0" smtClean="0"/>
              <a:t>.</a:t>
            </a:r>
          </a:p>
          <a:p>
            <a:r>
              <a:rPr lang="en-US" dirty="0" smtClean="0"/>
              <a:t>Create </a:t>
            </a:r>
            <a:r>
              <a:rPr lang="en-US" dirty="0"/>
              <a:t>a scheduling system that balances workload among technicians</a:t>
            </a:r>
            <a:r>
              <a:rPr lang="en-US" dirty="0" smtClean="0"/>
              <a:t>.</a:t>
            </a:r>
          </a:p>
          <a:p>
            <a:r>
              <a:rPr lang="en-US" dirty="0" smtClean="0"/>
              <a:t>Regularly </a:t>
            </a:r>
            <a:r>
              <a:rPr lang="en-US" dirty="0"/>
              <a:t>stock the top 10 most-used parts to reduce repair delays</a:t>
            </a:r>
            <a:r>
              <a:rPr lang="en-US" dirty="0" smtClean="0"/>
              <a:t>.</a:t>
            </a:r>
          </a:p>
          <a:p>
            <a:r>
              <a:rPr lang="en-US" dirty="0" smtClean="0"/>
              <a:t>Analyze </a:t>
            </a:r>
            <a:r>
              <a:rPr lang="en-US" dirty="0"/>
              <a:t>work-in-process (WIP) to identify bottlenecks and release frozen capital</a:t>
            </a:r>
            <a:r>
              <a:rPr lang="en-US" dirty="0" smtClean="0"/>
              <a:t>.</a:t>
            </a:r>
          </a:p>
          <a:p>
            <a:r>
              <a:rPr lang="en-US" dirty="0" smtClean="0"/>
              <a:t>Introduce </a:t>
            </a:r>
            <a:r>
              <a:rPr lang="en-US" dirty="0"/>
              <a:t>service menus as a "silent salesperson</a:t>
            </a:r>
            <a:r>
              <a:rPr lang="en-US" dirty="0" smtClean="0"/>
              <a:t>.</a:t>
            </a:r>
          </a:p>
          <a:p>
            <a:r>
              <a:rPr lang="en-US" dirty="0" smtClean="0"/>
              <a:t>"</a:t>
            </a:r>
            <a:r>
              <a:rPr lang="en-US" dirty="0"/>
              <a:t>Evaluate technician proficiency daily by tracking hours billed vs. hours available</a:t>
            </a:r>
            <a:r>
              <a:rPr lang="en-US" dirty="0" smtClean="0"/>
              <a:t>.</a:t>
            </a:r>
          </a:p>
          <a:p>
            <a:r>
              <a:rPr lang="en-US" dirty="0" smtClean="0"/>
              <a:t>Relocate </a:t>
            </a:r>
            <a:r>
              <a:rPr lang="en-US" dirty="0"/>
              <a:t>parts counters to minimize technician downtime</a:t>
            </a:r>
            <a:r>
              <a:rPr lang="en-US" dirty="0" smtClean="0"/>
              <a:t>.</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1280161"/>
            <a:ext cx="9921394" cy="5403272"/>
          </a:xfrm>
        </p:spPr>
        <p:txBody>
          <a:bodyPr>
            <a:normAutofit/>
          </a:bodyPr>
          <a:lstStyle/>
          <a:p>
            <a:r>
              <a:rPr lang="en-US" dirty="0" smtClean="0"/>
              <a:t>Train </a:t>
            </a:r>
            <a:r>
              <a:rPr lang="en-US" dirty="0"/>
              <a:t>technicians and service advisors to improve communication and reduce comebacks</a:t>
            </a:r>
            <a:r>
              <a:rPr lang="en-US" dirty="0" smtClean="0"/>
              <a:t>.</a:t>
            </a:r>
          </a:p>
          <a:p>
            <a:r>
              <a:rPr lang="en-US" dirty="0" smtClean="0"/>
              <a:t>Reward </a:t>
            </a:r>
            <a:r>
              <a:rPr lang="en-US" dirty="0"/>
              <a:t>technicians with high efficiency and low error rates through incentive programs</a:t>
            </a:r>
            <a:r>
              <a:rPr lang="en-US" dirty="0" smtClean="0"/>
              <a:t>.</a:t>
            </a:r>
          </a:p>
          <a:p>
            <a:r>
              <a:rPr lang="en-US" dirty="0" smtClean="0"/>
              <a:t>Develop </a:t>
            </a:r>
            <a:r>
              <a:rPr lang="en-US" dirty="0"/>
              <a:t>a pricing strategy that is competitive while reflecting the value of specialized services</a:t>
            </a:r>
            <a:r>
              <a:rPr lang="en-US" dirty="0" smtClean="0"/>
              <a:t>.</a:t>
            </a:r>
          </a:p>
          <a:p>
            <a:r>
              <a:rPr lang="en-US" dirty="0" smtClean="0"/>
              <a:t>Use </a:t>
            </a:r>
            <a:r>
              <a:rPr lang="en-US" dirty="0"/>
              <a:t>video multipoint inspections to build customer trust and transparency</a:t>
            </a:r>
            <a:r>
              <a:rPr lang="en-US" dirty="0" smtClean="0"/>
              <a:t>.</a:t>
            </a:r>
          </a:p>
          <a:p>
            <a:r>
              <a:rPr lang="en-US" dirty="0" smtClean="0"/>
              <a:t>Leverage </a:t>
            </a:r>
            <a:r>
              <a:rPr lang="en-US" dirty="0"/>
              <a:t>the dealership’s brand recognition to market reliability and expertise</a:t>
            </a:r>
            <a:r>
              <a:rPr lang="en-US" dirty="0" smtClean="0"/>
              <a:t>.</a:t>
            </a:r>
          </a:p>
          <a:p>
            <a:r>
              <a:rPr lang="en-US" dirty="0" smtClean="0"/>
              <a:t>Offer </a:t>
            </a:r>
            <a:r>
              <a:rPr lang="en-US" dirty="0"/>
              <a:t>pickup and drop-off services for customers at schools, hospitals, or malls</a:t>
            </a:r>
            <a:r>
              <a:rPr lang="en-US" dirty="0" smtClean="0"/>
              <a:t>.</a:t>
            </a:r>
          </a:p>
          <a:p>
            <a:r>
              <a:rPr lang="en-US" dirty="0" smtClean="0"/>
              <a:t>Train </a:t>
            </a:r>
            <a:r>
              <a:rPr lang="en-US" dirty="0"/>
              <a:t>staff to handle electric vehicle (EV) and hybrid </a:t>
            </a:r>
            <a:r>
              <a:rPr lang="en-US" dirty="0" err="1"/>
              <a:t>maintenance.Introduce</a:t>
            </a:r>
            <a:r>
              <a:rPr lang="en-US" dirty="0"/>
              <a:t> a premium tier of service with additional perks like express repairs or vehicle detailing</a:t>
            </a:r>
            <a:r>
              <a:rPr lang="en-US" dirty="0" smtClean="0"/>
              <a:t>.</a:t>
            </a:r>
          </a:p>
          <a:p>
            <a:r>
              <a:rPr lang="en-US" dirty="0" smtClean="0"/>
              <a:t>Collaborate </a:t>
            </a:r>
            <a:r>
              <a:rPr lang="en-US" dirty="0"/>
              <a:t>with fleet clients to secure high-volume, high-margin contracts</a:t>
            </a:r>
            <a:r>
              <a:rPr lang="en-US" dirty="0" smtClean="0"/>
              <a:t>.</a:t>
            </a:r>
          </a:p>
          <a:p>
            <a:r>
              <a:rPr lang="en-US" dirty="0" smtClean="0"/>
              <a:t>Promote </a:t>
            </a:r>
            <a:r>
              <a:rPr lang="en-US" dirty="0"/>
              <a:t>specialty services, such as non-factory additives or a la carte maintenance options.</a:t>
            </a:r>
          </a:p>
          <a:p>
            <a:endParaRPr lang="en-US" dirty="0"/>
          </a:p>
        </p:txBody>
      </p:sp>
    </p:spTree>
    <p:extLst>
      <p:ext uri="{BB962C8B-B14F-4D97-AF65-F5344CB8AC3E}">
        <p14:creationId xmlns:p14="http://schemas.microsoft.com/office/powerpoint/2010/main" val="955052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328879544"/>
              </p:ext>
            </p:extLst>
          </p:nvPr>
        </p:nvGraphicFramePr>
        <p:xfrm>
          <a:off x="677334" y="1818624"/>
          <a:ext cx="9132492" cy="471902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sz="1050" dirty="0">
                          <a:solidFill>
                            <a:schemeClr val="tx1"/>
                          </a:solidFill>
                        </a:rPr>
                        <a:t>TASK</a:t>
                      </a:r>
                    </a:p>
                  </a:txBody>
                  <a:tcPr/>
                </a:tc>
                <a:tc>
                  <a:txBody>
                    <a:bodyPr/>
                    <a:lstStyle/>
                    <a:p>
                      <a:r>
                        <a:rPr lang="en-US" sz="1050" dirty="0">
                          <a:solidFill>
                            <a:schemeClr val="tx1"/>
                          </a:solidFill>
                        </a:rPr>
                        <a:t>Position responsible</a:t>
                      </a:r>
                    </a:p>
                  </a:txBody>
                  <a:tcPr/>
                </a:tc>
                <a:tc>
                  <a:txBody>
                    <a:bodyPr/>
                    <a:lstStyle/>
                    <a:p>
                      <a:r>
                        <a:rPr lang="en-US" sz="1050"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sz="1050" b="1" dirty="0" smtClean="0"/>
                        <a:t>Extend Service Hours</a:t>
                      </a:r>
                      <a:r>
                        <a:rPr lang="en-US" sz="1050" dirty="0" smtClean="0"/>
                        <a:t>: Implement evening and weekend service.</a:t>
                      </a:r>
                      <a:endParaRPr lang="en-US" sz="1050" dirty="0"/>
                    </a:p>
                  </a:txBody>
                  <a:tcPr/>
                </a:tc>
                <a:tc>
                  <a:txBody>
                    <a:bodyPr/>
                    <a:lstStyle/>
                    <a:p>
                      <a:r>
                        <a:rPr lang="es-MX" sz="1050" dirty="0" err="1" smtClean="0"/>
                        <a:t>Service</a:t>
                      </a:r>
                      <a:r>
                        <a:rPr lang="es-MX" sz="1050" dirty="0" smtClean="0"/>
                        <a:t> Manager</a:t>
                      </a:r>
                      <a:endParaRPr lang="en-US" sz="1050" dirty="0"/>
                    </a:p>
                  </a:txBody>
                  <a:tcPr/>
                </a:tc>
                <a:tc>
                  <a:txBody>
                    <a:bodyPr/>
                    <a:lstStyle/>
                    <a:p>
                      <a:r>
                        <a:rPr lang="es-MX" sz="1050" dirty="0" err="1" smtClean="0"/>
                        <a:t>November</a:t>
                      </a:r>
                      <a:r>
                        <a:rPr lang="es-MX" sz="1050" dirty="0" smtClean="0"/>
                        <a:t> 2024: Plan </a:t>
                      </a:r>
                      <a:r>
                        <a:rPr lang="es-MX" sz="1050" dirty="0" err="1" smtClean="0"/>
                        <a:t>schedule</a:t>
                      </a:r>
                      <a:r>
                        <a:rPr lang="es-MX" sz="1050" dirty="0" smtClean="0"/>
                        <a:t>.</a:t>
                      </a:r>
                      <a:endParaRPr lang="en-US" sz="1050" dirty="0"/>
                    </a:p>
                  </a:txBody>
                  <a:tcPr/>
                </a:tc>
                <a:extLst>
                  <a:ext uri="{0D108BD9-81ED-4DB2-BD59-A6C34878D82A}">
                    <a16:rowId xmlns:a16="http://schemas.microsoft.com/office/drawing/2014/main" val="2400365483"/>
                  </a:ext>
                </a:extLst>
              </a:tr>
              <a:tr h="565004">
                <a:tc>
                  <a:txBody>
                    <a:bodyPr/>
                    <a:lstStyle/>
                    <a:p>
                      <a:r>
                        <a:rPr lang="en-US" sz="1050" b="1" dirty="0" smtClean="0"/>
                        <a:t>Implement Daily Technician Proficiency Tracking</a:t>
                      </a:r>
                      <a:r>
                        <a:rPr lang="en-US" sz="1050" dirty="0" smtClean="0"/>
                        <a:t>: Track billed vs. available hours. </a:t>
                      </a:r>
                      <a:endParaRPr lang="en-US" sz="1050" dirty="0"/>
                    </a:p>
                  </a:txBody>
                  <a:tcPr/>
                </a:tc>
                <a:tc>
                  <a:txBody>
                    <a:bodyPr/>
                    <a:lstStyle/>
                    <a:p>
                      <a:r>
                        <a:rPr lang="es-MX" sz="1050" dirty="0" err="1" smtClean="0"/>
                        <a:t>Fixed</a:t>
                      </a:r>
                      <a:r>
                        <a:rPr lang="es-MX" sz="1050" dirty="0" smtClean="0"/>
                        <a:t> </a:t>
                      </a:r>
                      <a:r>
                        <a:rPr lang="es-MX" sz="1050" dirty="0" err="1" smtClean="0"/>
                        <a:t>Operations</a:t>
                      </a:r>
                      <a:r>
                        <a:rPr lang="es-MX" sz="1050" dirty="0" smtClean="0"/>
                        <a:t> Director </a:t>
                      </a:r>
                      <a:endParaRPr lang="en-US" sz="1050" dirty="0"/>
                    </a:p>
                  </a:txBody>
                  <a:tcPr/>
                </a:tc>
                <a:tc>
                  <a:txBody>
                    <a:bodyPr/>
                    <a:lstStyle/>
                    <a:p>
                      <a:r>
                        <a:rPr lang="en-US" sz="1050" dirty="0" smtClean="0"/>
                        <a:t>November 2024: Develop tracking system.</a:t>
                      </a:r>
                    </a:p>
                    <a:p>
                      <a:r>
                        <a:rPr lang="en-US" sz="1050" dirty="0" smtClean="0"/>
                        <a:t>January 2025: Begin daily monitoring.</a:t>
                      </a:r>
                    </a:p>
                    <a:p>
                      <a:r>
                        <a:rPr lang="en-US" sz="1050" dirty="0" smtClean="0"/>
                        <a:t>April 2025: Report proficiency improvement. </a:t>
                      </a:r>
                      <a:endParaRPr lang="en-US" sz="1050" dirty="0"/>
                    </a:p>
                  </a:txBody>
                  <a:tcPr/>
                </a:tc>
                <a:extLst>
                  <a:ext uri="{0D108BD9-81ED-4DB2-BD59-A6C34878D82A}">
                    <a16:rowId xmlns:a16="http://schemas.microsoft.com/office/drawing/2014/main" val="107845787"/>
                  </a:ext>
                </a:extLst>
              </a:tr>
              <a:tr h="565004">
                <a:tc>
                  <a:txBody>
                    <a:bodyPr/>
                    <a:lstStyle/>
                    <a:p>
                      <a:r>
                        <a:rPr lang="en-US" sz="1050" b="1" dirty="0" smtClean="0"/>
                        <a:t>Stock Top 10 Frequently Used Parts</a:t>
                      </a:r>
                      <a:r>
                        <a:rPr lang="en-US" sz="1050" dirty="0" smtClean="0"/>
                        <a:t>: Identify, stock, and package high-demand parts.</a:t>
                      </a:r>
                      <a:endParaRPr lang="en-US" sz="1050" dirty="0"/>
                    </a:p>
                  </a:txBody>
                  <a:tcPr/>
                </a:tc>
                <a:tc>
                  <a:txBody>
                    <a:bodyPr/>
                    <a:lstStyle/>
                    <a:p>
                      <a:r>
                        <a:rPr lang="es-MX" sz="1050" dirty="0" err="1" smtClean="0"/>
                        <a:t>Parts</a:t>
                      </a:r>
                      <a:r>
                        <a:rPr lang="es-MX" sz="1050" dirty="0" smtClean="0"/>
                        <a:t> Manager </a:t>
                      </a:r>
                      <a:endParaRPr lang="en-US" sz="1050" dirty="0"/>
                    </a:p>
                  </a:txBody>
                  <a:tcPr/>
                </a:tc>
                <a:tc>
                  <a:txBody>
                    <a:bodyPr/>
                    <a:lstStyle/>
                    <a:p>
                      <a:r>
                        <a:rPr lang="en-US" sz="1050" dirty="0" smtClean="0"/>
                        <a:t>November 2024: Identify top 10 parts.</a:t>
                      </a:r>
                    </a:p>
                    <a:p>
                      <a:r>
                        <a:rPr lang="en-US" sz="1050" dirty="0" smtClean="0"/>
                        <a:t>December 2024: Stock identified parts.</a:t>
                      </a:r>
                    </a:p>
                    <a:p>
                      <a:r>
                        <a:rPr lang="en-US" sz="1050" dirty="0" smtClean="0"/>
                        <a:t>March 2025: Monitor and optimize inventory. </a:t>
                      </a:r>
                      <a:endParaRPr lang="en-US" sz="1050" dirty="0"/>
                    </a:p>
                  </a:txBody>
                  <a:tcPr/>
                </a:tc>
                <a:extLst>
                  <a:ext uri="{0D108BD9-81ED-4DB2-BD59-A6C34878D82A}">
                    <a16:rowId xmlns:a16="http://schemas.microsoft.com/office/drawing/2014/main" val="1530126605"/>
                  </a:ext>
                </a:extLst>
              </a:tr>
              <a:tr h="565004">
                <a:tc>
                  <a:txBody>
                    <a:bodyPr/>
                    <a:lstStyle/>
                    <a:p>
                      <a:r>
                        <a:rPr lang="en-US" sz="1050" b="1" dirty="0" smtClean="0"/>
                        <a:t>Introduce Digital Marketing Campaigns</a:t>
                      </a:r>
                      <a:r>
                        <a:rPr lang="en-US" sz="1050" dirty="0" smtClean="0"/>
                        <a:t>: Promote services and customer testimonials.</a:t>
                      </a:r>
                      <a:endParaRPr lang="en-US" sz="1050" dirty="0"/>
                    </a:p>
                  </a:txBody>
                  <a:tcPr/>
                </a:tc>
                <a:tc>
                  <a:txBody>
                    <a:bodyPr/>
                    <a:lstStyle/>
                    <a:p>
                      <a:r>
                        <a:rPr lang="es-MX" sz="1050" dirty="0" smtClean="0"/>
                        <a:t>Marketing Manager</a:t>
                      </a:r>
                      <a:endParaRPr lang="en-US" sz="1050" dirty="0"/>
                    </a:p>
                  </a:txBody>
                  <a:tcPr/>
                </a:tc>
                <a:tc>
                  <a:txBody>
                    <a:bodyPr/>
                    <a:lstStyle/>
                    <a:p>
                      <a:r>
                        <a:rPr lang="es-MX" sz="1050" dirty="0" err="1" smtClean="0"/>
                        <a:t>November</a:t>
                      </a:r>
                      <a:r>
                        <a:rPr lang="es-MX" sz="1050" dirty="0" smtClean="0"/>
                        <a:t> 2024: </a:t>
                      </a:r>
                      <a:r>
                        <a:rPr lang="es-MX" sz="1050" dirty="0" err="1" smtClean="0"/>
                        <a:t>Design</a:t>
                      </a:r>
                      <a:r>
                        <a:rPr lang="es-MX" sz="1050" dirty="0" smtClean="0"/>
                        <a:t> </a:t>
                      </a:r>
                      <a:r>
                        <a:rPr lang="es-MX" sz="1050" dirty="0" err="1" smtClean="0"/>
                        <a:t>campaign</a:t>
                      </a:r>
                      <a:r>
                        <a:rPr lang="es-MX" sz="1050" dirty="0" smtClean="0"/>
                        <a:t>.</a:t>
                      </a:r>
                    </a:p>
                    <a:p>
                      <a:r>
                        <a:rPr lang="es-MX" sz="1050" dirty="0" err="1" smtClean="0"/>
                        <a:t>January</a:t>
                      </a:r>
                      <a:r>
                        <a:rPr lang="es-MX" sz="1050" dirty="0" smtClean="0"/>
                        <a:t> 2025: </a:t>
                      </a:r>
                      <a:r>
                        <a:rPr lang="es-MX" sz="1050" dirty="0" err="1" smtClean="0"/>
                        <a:t>Launch</a:t>
                      </a:r>
                      <a:r>
                        <a:rPr lang="es-MX" sz="1050" dirty="0" smtClean="0"/>
                        <a:t> </a:t>
                      </a:r>
                      <a:r>
                        <a:rPr lang="es-MX" sz="1050" dirty="0" err="1" smtClean="0"/>
                        <a:t>campaign</a:t>
                      </a:r>
                      <a:r>
                        <a:rPr lang="es-MX" sz="1050" dirty="0" smtClean="0"/>
                        <a:t>.</a:t>
                      </a:r>
                    </a:p>
                    <a:p>
                      <a:r>
                        <a:rPr lang="en-US" sz="1050" dirty="0" smtClean="0"/>
                        <a:t>May 2025: Evaluate campaign success.</a:t>
                      </a:r>
                      <a:endParaRPr lang="en-US" sz="1050" dirty="0"/>
                    </a:p>
                  </a:txBody>
                  <a:tcPr/>
                </a:tc>
                <a:extLst>
                  <a:ext uri="{0D108BD9-81ED-4DB2-BD59-A6C34878D82A}">
                    <a16:rowId xmlns:a16="http://schemas.microsoft.com/office/drawing/2014/main" val="1950345431"/>
                  </a:ext>
                </a:extLst>
              </a:tr>
              <a:tr h="565004">
                <a:tc>
                  <a:txBody>
                    <a:bodyPr/>
                    <a:lstStyle/>
                    <a:p>
                      <a:r>
                        <a:rPr lang="en-US" sz="1050" b="1" dirty="0" smtClean="0"/>
                        <a:t>Host New Owner Seminars and Service Clinics</a:t>
                      </a:r>
                      <a:r>
                        <a:rPr lang="en-US" sz="1050" dirty="0" smtClean="0"/>
                        <a:t>: Engage customers for retention. </a:t>
                      </a:r>
                      <a:endParaRPr lang="en-US" sz="1050" dirty="0"/>
                    </a:p>
                  </a:txBody>
                  <a:tcPr/>
                </a:tc>
                <a:tc>
                  <a:txBody>
                    <a:bodyPr/>
                    <a:lstStyle/>
                    <a:p>
                      <a:r>
                        <a:rPr lang="es-MX" sz="1050" dirty="0" err="1" smtClean="0"/>
                        <a:t>Service</a:t>
                      </a:r>
                      <a:r>
                        <a:rPr lang="es-MX" sz="1050" dirty="0" smtClean="0"/>
                        <a:t> Manager</a:t>
                      </a:r>
                      <a:endParaRPr lang="en-US" sz="1050" dirty="0"/>
                    </a:p>
                  </a:txBody>
                  <a:tcPr/>
                </a:tc>
                <a:tc>
                  <a:txBody>
                    <a:bodyPr/>
                    <a:lstStyle/>
                    <a:p>
                      <a:r>
                        <a:rPr lang="en-US" sz="1050" dirty="0" smtClean="0"/>
                        <a:t>January 2025: Plan first event.</a:t>
                      </a:r>
                    </a:p>
                    <a:p>
                      <a:r>
                        <a:rPr lang="en-US" sz="1050" dirty="0" smtClean="0"/>
                        <a:t>February 2025: Host first seminar.</a:t>
                      </a:r>
                    </a:p>
                    <a:p>
                      <a:r>
                        <a:rPr lang="en-US" sz="1050" dirty="0" smtClean="0"/>
                        <a:t>May 2025: Review feedback for next event. </a:t>
                      </a:r>
                      <a:endParaRPr lang="en-US" sz="1050" dirty="0"/>
                    </a:p>
                  </a:txBody>
                  <a:tcPr/>
                </a:tc>
                <a:extLst>
                  <a:ext uri="{0D108BD9-81ED-4DB2-BD59-A6C34878D82A}">
                    <a16:rowId xmlns:a16="http://schemas.microsoft.com/office/drawing/2014/main" val="1960891333"/>
                  </a:ext>
                </a:extLst>
              </a:tr>
              <a:tr h="565004">
                <a:tc>
                  <a:txBody>
                    <a:bodyPr/>
                    <a:lstStyle/>
                    <a:p>
                      <a:r>
                        <a:rPr lang="en-US" sz="1050" b="1" dirty="0" smtClean="0"/>
                        <a:t>Train Service Advisors on Video MPI and Customer Interaction</a:t>
                      </a:r>
                      <a:r>
                        <a:rPr lang="en-US" sz="1050" dirty="0" smtClean="0"/>
                        <a:t>: Build trust through transparency.</a:t>
                      </a:r>
                      <a:endParaRPr lang="en-US" sz="1050" dirty="0"/>
                    </a:p>
                  </a:txBody>
                  <a:tcPr/>
                </a:tc>
                <a:tc>
                  <a:txBody>
                    <a:bodyPr/>
                    <a:lstStyle/>
                    <a:p>
                      <a:r>
                        <a:rPr lang="es-MX" sz="1050" dirty="0" err="1" smtClean="0"/>
                        <a:t>Service</a:t>
                      </a:r>
                      <a:r>
                        <a:rPr lang="es-MX" sz="1050" dirty="0" smtClean="0"/>
                        <a:t> Manager/Training </a:t>
                      </a:r>
                      <a:r>
                        <a:rPr lang="es-MX" sz="1050" dirty="0" err="1" smtClean="0"/>
                        <a:t>Coordinator</a:t>
                      </a:r>
                      <a:r>
                        <a:rPr lang="es-MX" sz="1050" dirty="0" smtClean="0"/>
                        <a:t> </a:t>
                      </a:r>
                      <a:endParaRPr lang="en-US" sz="1050" dirty="0"/>
                    </a:p>
                  </a:txBody>
                  <a:tcPr/>
                </a:tc>
                <a:tc>
                  <a:txBody>
                    <a:bodyPr/>
                    <a:lstStyle/>
                    <a:p>
                      <a:r>
                        <a:rPr lang="en-US" sz="1050" dirty="0" smtClean="0"/>
                        <a:t>December 2024: Schedule training sessions.</a:t>
                      </a:r>
                    </a:p>
                    <a:p>
                      <a:r>
                        <a:rPr lang="en-US" sz="1050" dirty="0" smtClean="0"/>
                        <a:t>January 2025: Conduct first session.</a:t>
                      </a:r>
                    </a:p>
                    <a:p>
                      <a:r>
                        <a:rPr lang="en-US" sz="1050" dirty="0" smtClean="0"/>
                        <a:t>March 2025: Assess impact and retrain as needed.</a:t>
                      </a:r>
                      <a:endParaRPr lang="en-US" sz="1050" dirty="0"/>
                    </a:p>
                  </a:txBody>
                  <a:tcPr/>
                </a:tc>
                <a:extLst>
                  <a:ext uri="{0D108BD9-81ED-4DB2-BD59-A6C34878D82A}">
                    <a16:rowId xmlns:a16="http://schemas.microsoft.com/office/drawing/2014/main" val="4137224325"/>
                  </a:ext>
                </a:extLst>
              </a:tr>
              <a:tr h="565004">
                <a:tc>
                  <a:txBody>
                    <a:bodyPr/>
                    <a:lstStyle/>
                    <a:p>
                      <a:r>
                        <a:rPr lang="en-US" sz="1050" b="1" dirty="0" smtClean="0"/>
                        <a:t>Establish Fleet Client Partnerships</a:t>
                      </a:r>
                      <a:r>
                        <a:rPr lang="en-US" sz="1050" dirty="0" smtClean="0"/>
                        <a:t>: Reach out to local businesses for contracts. </a:t>
                      </a:r>
                      <a:endParaRPr lang="en-US" sz="1050" dirty="0"/>
                    </a:p>
                  </a:txBody>
                  <a:tcPr/>
                </a:tc>
                <a:tc>
                  <a:txBody>
                    <a:bodyPr/>
                    <a:lstStyle/>
                    <a:p>
                      <a:r>
                        <a:rPr lang="es-MX" sz="1050" dirty="0" err="1" smtClean="0"/>
                        <a:t>Fixed</a:t>
                      </a:r>
                      <a:r>
                        <a:rPr lang="es-MX" sz="1050" dirty="0" smtClean="0"/>
                        <a:t> </a:t>
                      </a:r>
                      <a:r>
                        <a:rPr lang="es-MX" sz="1050" dirty="0" err="1" smtClean="0"/>
                        <a:t>Operations</a:t>
                      </a:r>
                      <a:r>
                        <a:rPr lang="es-MX" sz="1050" dirty="0" smtClean="0"/>
                        <a:t> Director/Sales </a:t>
                      </a:r>
                      <a:r>
                        <a:rPr lang="es-MX" sz="1050" dirty="0" err="1" smtClean="0"/>
                        <a:t>Team</a:t>
                      </a:r>
                      <a:endParaRPr lang="en-US" sz="1050" dirty="0"/>
                    </a:p>
                  </a:txBody>
                  <a:tcPr/>
                </a:tc>
                <a:tc>
                  <a:txBody>
                    <a:bodyPr/>
                    <a:lstStyle/>
                    <a:p>
                      <a:r>
                        <a:rPr lang="en-US" sz="1050" dirty="0" smtClean="0"/>
                        <a:t>December 2024: Identify target clients.</a:t>
                      </a:r>
                    </a:p>
                    <a:p>
                      <a:r>
                        <a:rPr lang="en-US" sz="1050" dirty="0" smtClean="0"/>
                        <a:t>February 2025: Secure first partnership.</a:t>
                      </a:r>
                    </a:p>
                    <a:p>
                      <a:r>
                        <a:rPr lang="en-US" sz="1050" dirty="0" smtClean="0"/>
                        <a:t>May 2025: Evaluate fleet program success.</a:t>
                      </a:r>
                      <a:endParaRPr lang="en-US" sz="1050"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1221971"/>
            <a:ext cx="9647074" cy="5361709"/>
          </a:xfrm>
        </p:spPr>
        <p:txBody>
          <a:bodyPr>
            <a:normAutofit fontScale="85000" lnSpcReduction="10000"/>
          </a:bodyPr>
          <a:lstStyle/>
          <a:p>
            <a:pPr marL="0" indent="0">
              <a:buNone/>
            </a:pPr>
            <a:r>
              <a:rPr lang="en-US" dirty="0"/>
              <a:t>The plan aims to enhance customer satisfaction, operational efficiency, and profitability for the service department by focusing on key areas of improvement. It includes strategies to expand accessibility, optimize resources, and differentiate the dealership from competitors</a:t>
            </a:r>
            <a:r>
              <a:rPr lang="en-US" dirty="0" smtClean="0"/>
              <a:t>.</a:t>
            </a:r>
          </a:p>
          <a:p>
            <a:r>
              <a:rPr lang="en-US" b="1" dirty="0" smtClean="0"/>
              <a:t>Key Objectives:</a:t>
            </a:r>
            <a:br>
              <a:rPr lang="en-US" b="1" dirty="0" smtClean="0"/>
            </a:br>
            <a:r>
              <a:rPr lang="en-US" b="1" dirty="0" smtClean="0"/>
              <a:t>- </a:t>
            </a:r>
            <a:r>
              <a:rPr lang="en-US" dirty="0" smtClean="0"/>
              <a:t>Retain </a:t>
            </a:r>
            <a:r>
              <a:rPr lang="en-US" dirty="0"/>
              <a:t>existing customers and attract new </a:t>
            </a:r>
            <a:r>
              <a:rPr lang="en-US" dirty="0" smtClean="0"/>
              <a:t>ones.</a:t>
            </a:r>
            <a:br>
              <a:rPr lang="en-US" dirty="0" smtClean="0"/>
            </a:br>
            <a:r>
              <a:rPr lang="en-US" dirty="0" smtClean="0"/>
              <a:t>- Improve </a:t>
            </a:r>
            <a:r>
              <a:rPr lang="en-US" dirty="0"/>
              <a:t>technician productivity and </a:t>
            </a:r>
            <a:r>
              <a:rPr lang="en-US" dirty="0" smtClean="0"/>
              <a:t>communication.</a:t>
            </a:r>
            <a:br>
              <a:rPr lang="en-US" dirty="0" smtClean="0"/>
            </a:br>
            <a:r>
              <a:rPr lang="en-US" dirty="0" smtClean="0"/>
              <a:t>- Diversify </a:t>
            </a:r>
            <a:r>
              <a:rPr lang="en-US" dirty="0"/>
              <a:t>services to target high-margin opportunities</a:t>
            </a:r>
            <a:r>
              <a:rPr lang="en-US" dirty="0" smtClean="0"/>
              <a:t>.</a:t>
            </a:r>
          </a:p>
          <a:p>
            <a:r>
              <a:rPr lang="en-US" b="1" dirty="0" smtClean="0"/>
              <a:t>Core </a:t>
            </a:r>
            <a:r>
              <a:rPr lang="en-US" b="1" dirty="0"/>
              <a:t>Strategies and </a:t>
            </a:r>
            <a:r>
              <a:rPr lang="en-US" b="1" dirty="0" smtClean="0"/>
              <a:t>Actions:</a:t>
            </a:r>
            <a:br>
              <a:rPr lang="en-US" b="1" dirty="0" smtClean="0"/>
            </a:br>
            <a:r>
              <a:rPr lang="en-US" b="1" dirty="0" smtClean="0"/>
              <a:t/>
            </a:r>
            <a:br>
              <a:rPr lang="en-US" b="1" dirty="0" smtClean="0"/>
            </a:br>
            <a:r>
              <a:rPr lang="en-US" b="1" dirty="0" smtClean="0"/>
              <a:t>- </a:t>
            </a:r>
            <a:r>
              <a:rPr lang="en-US" i="1" dirty="0" smtClean="0"/>
              <a:t>Customer </a:t>
            </a:r>
            <a:r>
              <a:rPr lang="en-US" i="1" dirty="0"/>
              <a:t>Convenience: </a:t>
            </a:r>
            <a:r>
              <a:rPr lang="en-US" dirty="0"/>
              <a:t>Extend service hours to evenings and weekends, and introduce customer-friendly initiatives like new owner seminars and video multipoint inspections for </a:t>
            </a:r>
            <a:r>
              <a:rPr lang="en-US" dirty="0" smtClean="0"/>
              <a:t>transparency.</a:t>
            </a:r>
            <a:br>
              <a:rPr lang="en-US" dirty="0" smtClean="0"/>
            </a:br>
            <a:r>
              <a:rPr lang="en-US" dirty="0" smtClean="0"/>
              <a:t>- </a:t>
            </a:r>
            <a:r>
              <a:rPr lang="en-US" i="1" dirty="0" smtClean="0"/>
              <a:t>Operational </a:t>
            </a:r>
            <a:r>
              <a:rPr lang="en-US" i="1" dirty="0"/>
              <a:t>Efficiency: </a:t>
            </a:r>
            <a:r>
              <a:rPr lang="en-US" dirty="0"/>
              <a:t>Implement daily technician proficiency tracking, stock high-demand parts, and relocate parts counters to reduce </a:t>
            </a:r>
            <a:r>
              <a:rPr lang="en-US" dirty="0" smtClean="0"/>
              <a:t>downtime.</a:t>
            </a:r>
            <a:br>
              <a:rPr lang="en-US" dirty="0" smtClean="0"/>
            </a:br>
            <a:r>
              <a:rPr lang="en-US" dirty="0" smtClean="0"/>
              <a:t>- </a:t>
            </a:r>
            <a:r>
              <a:rPr lang="en-US" i="1" dirty="0" smtClean="0"/>
              <a:t>Digital </a:t>
            </a:r>
            <a:r>
              <a:rPr lang="en-US" i="1" dirty="0"/>
              <a:t>Outreach: </a:t>
            </a:r>
            <a:r>
              <a:rPr lang="en-US" dirty="0"/>
              <a:t>Launch marketing campaigns showcasing the dealership’s reliability and service </a:t>
            </a:r>
            <a:r>
              <a:rPr lang="en-US" dirty="0" smtClean="0"/>
              <a:t>quality.</a:t>
            </a:r>
            <a:br>
              <a:rPr lang="en-US" dirty="0" smtClean="0"/>
            </a:br>
            <a:r>
              <a:rPr lang="en-US" dirty="0" smtClean="0"/>
              <a:t>- </a:t>
            </a:r>
            <a:r>
              <a:rPr lang="en-US" i="1" dirty="0" smtClean="0"/>
              <a:t>Specialized </a:t>
            </a:r>
            <a:r>
              <a:rPr lang="en-US" i="1" dirty="0"/>
              <a:t>Services: </a:t>
            </a:r>
            <a:r>
              <a:rPr lang="en-US" dirty="0"/>
              <a:t>Train staff for electric vehicle (EV) maintenance and create premium service </a:t>
            </a:r>
            <a:r>
              <a:rPr lang="en-US" dirty="0" smtClean="0"/>
              <a:t>tiers.</a:t>
            </a:r>
            <a:br>
              <a:rPr lang="en-US" dirty="0" smtClean="0"/>
            </a:br>
            <a:r>
              <a:rPr lang="en-US" dirty="0" smtClean="0"/>
              <a:t>- </a:t>
            </a:r>
            <a:r>
              <a:rPr lang="en-US" i="1" dirty="0" smtClean="0"/>
              <a:t>Fleet </a:t>
            </a:r>
            <a:r>
              <a:rPr lang="en-US" i="1" dirty="0"/>
              <a:t>Partnerships: </a:t>
            </a:r>
            <a:r>
              <a:rPr lang="en-US" dirty="0"/>
              <a:t>Secure contracts with local businesses to generate high-volume work</a:t>
            </a:r>
            <a:r>
              <a:rPr lang="en-US" dirty="0" smtClean="0"/>
              <a:t>.</a:t>
            </a:r>
          </a:p>
          <a:p>
            <a:pPr marL="0" indent="0">
              <a:buNone/>
            </a:pPr>
            <a:r>
              <a:rPr lang="en-US" dirty="0" smtClean="0"/>
              <a:t>The </a:t>
            </a:r>
            <a:r>
              <a:rPr lang="en-US" dirty="0"/>
              <a:t>action plan consists of seven key tasks, each assigned to specific team members with clear deadlines from November 2024 to May 2025. Regular check-ins will ensure progress and adaptability to challenges</a:t>
            </a:r>
            <a:r>
              <a:rPr lang="en-US" dirty="0" smtClean="0"/>
              <a:t>.</a:t>
            </a:r>
          </a:p>
          <a:p>
            <a:pPr marL="0" indent="0">
              <a:buNone/>
            </a:pPr>
            <a:r>
              <a:rPr lang="en-US" dirty="0" smtClean="0"/>
              <a:t>By </a:t>
            </a:r>
            <a:r>
              <a:rPr lang="en-US" dirty="0"/>
              <a:t>addressing weaknesses, leveraging strengths, and pursuing growth opportunities, this plan will position the service department as a leader in customer experience and operational excellence.</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811455"/>
            <a:ext cx="8596668" cy="3880773"/>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b="1" dirty="0">
                <a:solidFill>
                  <a:schemeClr val="tx1"/>
                </a:solidFill>
                <a:latin typeface="Calibri" panose="020F0502020204030204" pitchFamily="34" charset="0"/>
              </a:rPr>
              <a:t>Current Practices: </a:t>
            </a:r>
            <a:r>
              <a:rPr lang="en-US" dirty="0">
                <a:solidFill>
                  <a:schemeClr val="tx1"/>
                </a:solidFill>
                <a:latin typeface="Calibri" panose="020F0502020204030204" pitchFamily="34" charset="0"/>
              </a:rPr>
              <a:t>Current strategies include digital advertising, direct mail, and service reminders for existing customers</a:t>
            </a:r>
            <a:r>
              <a:rPr lang="en-US" dirty="0" smtClean="0">
                <a:solidFill>
                  <a:schemeClr val="tx1"/>
                </a:solidFill>
                <a:latin typeface="Calibri" panose="020F0502020204030204" pitchFamily="34" charset="0"/>
              </a:rPr>
              <a:t>.</a:t>
            </a:r>
          </a:p>
          <a:p>
            <a:r>
              <a:rPr lang="en-US" b="1" dirty="0" smtClean="0">
                <a:solidFill>
                  <a:schemeClr val="tx1"/>
                </a:solidFill>
                <a:latin typeface="Calibri" panose="020F0502020204030204" pitchFamily="34" charset="0"/>
              </a:rPr>
              <a:t>Goals </a:t>
            </a:r>
            <a:r>
              <a:rPr lang="en-US" b="1" dirty="0">
                <a:solidFill>
                  <a:schemeClr val="tx1"/>
                </a:solidFill>
                <a:latin typeface="Calibri" panose="020F0502020204030204" pitchFamily="34" charset="0"/>
              </a:rPr>
              <a:t>for Improvement: </a:t>
            </a:r>
            <a:r>
              <a:rPr lang="en-US" dirty="0">
                <a:solidFill>
                  <a:schemeClr val="tx1"/>
                </a:solidFill>
                <a:latin typeface="Calibri" panose="020F0502020204030204" pitchFamily="34" charset="0"/>
              </a:rPr>
              <a:t>Increase customer retention and acquire new clients, especially high-value customers</a:t>
            </a:r>
            <a:r>
              <a:rPr lang="en-US" dirty="0" smtClean="0">
                <a:solidFill>
                  <a:schemeClr val="tx1"/>
                </a:solidFill>
                <a:latin typeface="Calibri" panose="020F0502020204030204" pitchFamily="34" charset="0"/>
              </a:rPr>
              <a:t>.</a:t>
            </a:r>
          </a:p>
          <a:p>
            <a:r>
              <a:rPr lang="en-US" b="1" dirty="0" smtClean="0">
                <a:solidFill>
                  <a:schemeClr val="tx1"/>
                </a:solidFill>
                <a:latin typeface="Calibri" panose="020F0502020204030204" pitchFamily="34" charset="0"/>
              </a:rPr>
              <a:t>Plans </a:t>
            </a:r>
            <a:r>
              <a:rPr lang="en-US" b="1" dirty="0">
                <a:solidFill>
                  <a:schemeClr val="tx1"/>
                </a:solidFill>
                <a:latin typeface="Calibri" panose="020F0502020204030204" pitchFamily="34" charset="0"/>
              </a:rPr>
              <a:t>to Achieve Goals</a:t>
            </a:r>
            <a:r>
              <a:rPr lang="en-US" b="1" dirty="0" smtClean="0">
                <a:solidFill>
                  <a:schemeClr val="tx1"/>
                </a:solidFill>
                <a:latin typeface="Calibri" panose="020F0502020204030204" pitchFamily="34" charset="0"/>
              </a:rPr>
              <a:t>: </a:t>
            </a:r>
          </a:p>
          <a:p>
            <a:r>
              <a:rPr lang="en-US" b="1" dirty="0" smtClean="0">
                <a:solidFill>
                  <a:schemeClr val="tx1"/>
                </a:solidFill>
                <a:latin typeface="Calibri" panose="020F0502020204030204" pitchFamily="34" charset="0"/>
              </a:rPr>
              <a:t>- </a:t>
            </a:r>
            <a:r>
              <a:rPr lang="en-US" dirty="0" smtClean="0">
                <a:solidFill>
                  <a:schemeClr val="tx1"/>
                </a:solidFill>
                <a:latin typeface="Calibri" panose="020F0502020204030204" pitchFamily="34" charset="0"/>
              </a:rPr>
              <a:t>Host </a:t>
            </a:r>
            <a:r>
              <a:rPr lang="en-US" dirty="0">
                <a:solidFill>
                  <a:schemeClr val="tx1"/>
                </a:solidFill>
                <a:latin typeface="Calibri" panose="020F0502020204030204" pitchFamily="34" charset="0"/>
              </a:rPr>
              <a:t>New Owner Seminars and Service Clinics to educate customers, build relationships, and foster </a:t>
            </a:r>
            <a:r>
              <a:rPr lang="en-US" dirty="0" smtClean="0">
                <a:solidFill>
                  <a:schemeClr val="tx1"/>
                </a:solidFill>
                <a:latin typeface="Calibri" panose="020F0502020204030204" pitchFamily="34" charset="0"/>
              </a:rPr>
              <a:t>loyalty. </a:t>
            </a:r>
          </a:p>
          <a:p>
            <a:r>
              <a:rPr lang="en-US" dirty="0" smtClean="0">
                <a:solidFill>
                  <a:schemeClr val="tx1"/>
                </a:solidFill>
                <a:latin typeface="Calibri" panose="020F0502020204030204" pitchFamily="34" charset="0"/>
              </a:rPr>
              <a:t>- Expand </a:t>
            </a:r>
            <a:r>
              <a:rPr lang="en-US" dirty="0">
                <a:solidFill>
                  <a:schemeClr val="tx1"/>
                </a:solidFill>
                <a:latin typeface="Calibri" panose="020F0502020204030204" pitchFamily="34" charset="0"/>
              </a:rPr>
              <a:t>presence by offering car pick-up/drop-off services at locations where customers spend time (schools, hospitals, malls</a:t>
            </a:r>
            <a:r>
              <a:rPr lang="en-US" dirty="0" smtClean="0">
                <a:solidFill>
                  <a:schemeClr val="tx1"/>
                </a:solidFill>
                <a:latin typeface="Calibri" panose="020F0502020204030204" pitchFamily="34" charset="0"/>
              </a:rPr>
              <a:t>).</a:t>
            </a:r>
          </a:p>
          <a:p>
            <a:r>
              <a:rPr lang="en-US" dirty="0" smtClean="0">
                <a:solidFill>
                  <a:schemeClr val="tx1"/>
                </a:solidFill>
                <a:latin typeface="Calibri" panose="020F0502020204030204" pitchFamily="34" charset="0"/>
              </a:rPr>
              <a:t>- Implement </a:t>
            </a:r>
            <a:r>
              <a:rPr lang="en-US" dirty="0">
                <a:solidFill>
                  <a:schemeClr val="tx1"/>
                </a:solidFill>
                <a:latin typeface="Calibri" panose="020F0502020204030204" pitchFamily="34" charset="0"/>
              </a:rPr>
              <a:t>Service Menus ("The Silent Salesperson") that mirror factory-recommended maintenance and offer customizable a la carte services. These should be available as handouts in the service drive and the F&amp;I department</a:t>
            </a:r>
            <a:r>
              <a:rPr lang="en-US" dirty="0" smtClean="0">
                <a:solidFill>
                  <a:schemeClr val="tx1"/>
                </a:solidFill>
                <a:latin typeface="Calibri" panose="020F0502020204030204" pitchFamily="34" charset="0"/>
              </a:rPr>
              <a:t>.</a:t>
            </a:r>
          </a:p>
          <a:p>
            <a:r>
              <a:rPr lang="en-US" b="1" dirty="0" smtClean="0">
                <a:solidFill>
                  <a:schemeClr val="tx1"/>
                </a:solidFill>
                <a:latin typeface="Calibri" panose="020F0502020204030204" pitchFamily="34" charset="0"/>
              </a:rPr>
              <a:t>Plans </a:t>
            </a:r>
            <a:r>
              <a:rPr lang="en-US" b="1" dirty="0">
                <a:solidFill>
                  <a:schemeClr val="tx1"/>
                </a:solidFill>
                <a:latin typeface="Calibri" panose="020F0502020204030204" pitchFamily="34" charset="0"/>
              </a:rPr>
              <a:t>to Evaluate Changes: </a:t>
            </a:r>
            <a:r>
              <a:rPr lang="en-US" dirty="0">
                <a:solidFill>
                  <a:schemeClr val="tx1"/>
                </a:solidFill>
                <a:latin typeface="Calibri" panose="020F0502020204030204" pitchFamily="34" charset="0"/>
              </a:rPr>
              <a:t>Track customer retention rates, new appointments, and responses to seminar invitations and offsite service options.</a:t>
            </a:r>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532351" y="1473199"/>
            <a:ext cx="5527628" cy="4935913"/>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b="1"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Review current pay plans for technicians, service advisors, and managers</a:t>
            </a:r>
            <a:r>
              <a:rPr lang="en-US" dirty="0" smtClean="0">
                <a:solidFill>
                  <a:srgbClr val="221E1F"/>
                </a:solidFill>
                <a:latin typeface="Calibri" panose="020F0502020204030204" pitchFamily="34" charset="0"/>
              </a:rPr>
              <a:t>.</a:t>
            </a:r>
          </a:p>
          <a:p>
            <a:r>
              <a:rPr lang="en-US" b="1" dirty="0" smtClean="0">
                <a:solidFill>
                  <a:srgbClr val="221E1F"/>
                </a:solidFill>
                <a:latin typeface="Calibri" panose="020F0502020204030204" pitchFamily="34" charset="0"/>
              </a:rPr>
              <a:t>Goals </a:t>
            </a:r>
            <a:r>
              <a:rPr lang="en-US" b="1" dirty="0">
                <a:solidFill>
                  <a:srgbClr val="221E1F"/>
                </a:solidFill>
                <a:latin typeface="Calibri" panose="020F0502020204030204" pitchFamily="34" charset="0"/>
              </a:rPr>
              <a:t>for Improvement: </a:t>
            </a:r>
            <a:r>
              <a:rPr lang="en-US" dirty="0">
                <a:solidFill>
                  <a:srgbClr val="221E1F"/>
                </a:solidFill>
                <a:latin typeface="Calibri" panose="020F0502020204030204" pitchFamily="34" charset="0"/>
              </a:rPr>
              <a:t>Optimize labor costs by ensuring Effective Labor Rate (ELR) aligns with the posted door rate and increasing profitability</a:t>
            </a:r>
            <a:r>
              <a:rPr lang="en-US" dirty="0" smtClean="0">
                <a:solidFill>
                  <a:srgbClr val="221E1F"/>
                </a:solidFill>
                <a:latin typeface="Calibri" panose="020F0502020204030204" pitchFamily="34" charset="0"/>
              </a:rPr>
              <a:t>.</a:t>
            </a:r>
          </a:p>
          <a:p>
            <a:r>
              <a:rPr lang="en-US" b="1" dirty="0" smtClean="0">
                <a:solidFill>
                  <a:srgbClr val="221E1F"/>
                </a:solidFill>
                <a:latin typeface="Calibri" panose="020F0502020204030204" pitchFamily="34" charset="0"/>
              </a:rPr>
              <a:t>Plans </a:t>
            </a:r>
            <a:r>
              <a:rPr lang="en-US" b="1" dirty="0">
                <a:solidFill>
                  <a:srgbClr val="221E1F"/>
                </a:solidFill>
                <a:latin typeface="Calibri" panose="020F0502020204030204" pitchFamily="34" charset="0"/>
              </a:rPr>
              <a:t>to Achieve </a:t>
            </a:r>
            <a:r>
              <a:rPr lang="en-US" b="1" dirty="0" smtClean="0">
                <a:solidFill>
                  <a:srgbClr val="221E1F"/>
                </a:solidFill>
                <a:latin typeface="Calibri" panose="020F0502020204030204" pitchFamily="34" charset="0"/>
              </a:rPr>
              <a:t>Goals:</a:t>
            </a:r>
            <a:r>
              <a:rPr lang="en-US" dirty="0" smtClean="0">
                <a:solidFill>
                  <a:srgbClr val="221E1F"/>
                </a:solidFill>
                <a:latin typeface="Calibri" panose="020F0502020204030204" pitchFamily="34" charset="0"/>
              </a:rPr>
              <a:t/>
            </a:r>
            <a:br>
              <a:rPr lang="en-US" dirty="0" smtClean="0">
                <a:solidFill>
                  <a:srgbClr val="221E1F"/>
                </a:solidFill>
                <a:latin typeface="Calibri" panose="020F0502020204030204" pitchFamily="34" charset="0"/>
              </a:rPr>
            </a:br>
            <a:r>
              <a:rPr lang="en-US" dirty="0" smtClean="0">
                <a:solidFill>
                  <a:srgbClr val="221E1F"/>
                </a:solidFill>
                <a:latin typeface="Calibri" panose="020F0502020204030204" pitchFamily="34" charset="0"/>
              </a:rPr>
              <a:t>- Set </a:t>
            </a:r>
            <a:r>
              <a:rPr lang="en-US" dirty="0">
                <a:solidFill>
                  <a:srgbClr val="221E1F"/>
                </a:solidFill>
                <a:latin typeface="Calibri" panose="020F0502020204030204" pitchFamily="34" charset="0"/>
              </a:rPr>
              <a:t>an ELR target within 10% of the posted door rate; the ELR can even exceed it for specialized services (e.g., EV and diesel vehicles</a:t>
            </a:r>
            <a:r>
              <a:rPr lang="en-US" dirty="0" smtClean="0">
                <a:solidFill>
                  <a:srgbClr val="221E1F"/>
                </a:solidFill>
                <a:latin typeface="Calibri" panose="020F0502020204030204" pitchFamily="34" charset="0"/>
              </a:rPr>
              <a:t>).</a:t>
            </a:r>
            <a:br>
              <a:rPr lang="en-US" dirty="0" smtClean="0">
                <a:solidFill>
                  <a:srgbClr val="221E1F"/>
                </a:solidFill>
                <a:latin typeface="Calibri" panose="020F0502020204030204" pitchFamily="34" charset="0"/>
              </a:rPr>
            </a:br>
            <a:r>
              <a:rPr lang="en-US" dirty="0" smtClean="0">
                <a:solidFill>
                  <a:srgbClr val="221E1F"/>
                </a:solidFill>
                <a:latin typeface="Calibri" panose="020F0502020204030204" pitchFamily="34" charset="0"/>
              </a:rPr>
              <a:t>- Consider </a:t>
            </a:r>
            <a:r>
              <a:rPr lang="en-US" dirty="0">
                <a:solidFill>
                  <a:srgbClr val="221E1F"/>
                </a:solidFill>
                <a:latin typeface="Calibri" panose="020F0502020204030204" pitchFamily="34" charset="0"/>
              </a:rPr>
              <a:t>variable labor rates based on the skill level required, complexity of work, and competitive </a:t>
            </a:r>
            <a:r>
              <a:rPr lang="en-US" dirty="0" smtClean="0">
                <a:solidFill>
                  <a:srgbClr val="221E1F"/>
                </a:solidFill>
                <a:latin typeface="Calibri" panose="020F0502020204030204" pitchFamily="34" charset="0"/>
              </a:rPr>
              <a:t>landscape.</a:t>
            </a:r>
            <a:br>
              <a:rPr lang="en-US" dirty="0" smtClean="0">
                <a:solidFill>
                  <a:srgbClr val="221E1F"/>
                </a:solidFill>
                <a:latin typeface="Calibri" panose="020F0502020204030204" pitchFamily="34" charset="0"/>
              </a:rPr>
            </a:br>
            <a:r>
              <a:rPr lang="en-US" dirty="0" smtClean="0">
                <a:solidFill>
                  <a:srgbClr val="221E1F"/>
                </a:solidFill>
                <a:latin typeface="Calibri" panose="020F0502020204030204" pitchFamily="34" charset="0"/>
              </a:rPr>
              <a:t>- Ensure </a:t>
            </a:r>
            <a:r>
              <a:rPr lang="en-US" dirty="0">
                <a:solidFill>
                  <a:srgbClr val="221E1F"/>
                </a:solidFill>
                <a:latin typeface="Calibri" panose="020F0502020204030204" pitchFamily="34" charset="0"/>
              </a:rPr>
              <a:t>the Time is evaluated daily, treating it as inventory to address inefficiencies quickly and adjust technician deployment if needed</a:t>
            </a:r>
            <a:r>
              <a:rPr lang="en-US" dirty="0" smtClean="0">
                <a:solidFill>
                  <a:srgbClr val="221E1F"/>
                </a:solidFill>
                <a:latin typeface="Calibri" panose="020F0502020204030204" pitchFamily="34" charset="0"/>
              </a:rPr>
              <a:t>.</a:t>
            </a:r>
          </a:p>
          <a:p>
            <a:r>
              <a:rPr lang="en-US" b="1" dirty="0" smtClean="0">
                <a:solidFill>
                  <a:srgbClr val="221E1F"/>
                </a:solidFill>
                <a:latin typeface="Calibri" panose="020F0502020204030204" pitchFamily="34" charset="0"/>
              </a:rPr>
              <a:t>Plans </a:t>
            </a:r>
            <a:r>
              <a:rPr lang="en-US" b="1" dirty="0">
                <a:solidFill>
                  <a:srgbClr val="221E1F"/>
                </a:solidFill>
                <a:latin typeface="Calibri" panose="020F0502020204030204" pitchFamily="34" charset="0"/>
              </a:rPr>
              <a:t>to Evaluate Changes: </a:t>
            </a:r>
            <a:r>
              <a:rPr lang="en-US" dirty="0">
                <a:solidFill>
                  <a:srgbClr val="221E1F"/>
                </a:solidFill>
                <a:latin typeface="Calibri" panose="020F0502020204030204" pitchFamily="34" charset="0"/>
              </a:rPr>
              <a:t>Track ELR monthly against posted rates and examine labor costs relative to revenue; monitor daily time and labor adjustments for efficiency improvements.</a:t>
            </a:r>
            <a:endParaRPr lang="en-US" dirty="0"/>
          </a:p>
        </p:txBody>
      </p:sp>
      <p:graphicFrame>
        <p:nvGraphicFramePr>
          <p:cNvPr id="5" name="Tabla 4"/>
          <p:cNvGraphicFramePr>
            <a:graphicFrameLocks noGrp="1"/>
          </p:cNvGraphicFramePr>
          <p:nvPr>
            <p:extLst>
              <p:ext uri="{D42A27DB-BD31-4B8C-83A1-F6EECF244321}">
                <p14:modId xmlns:p14="http://schemas.microsoft.com/office/powerpoint/2010/main" val="1512462381"/>
              </p:ext>
            </p:extLst>
          </p:nvPr>
        </p:nvGraphicFramePr>
        <p:xfrm>
          <a:off x="6379137" y="1649312"/>
          <a:ext cx="4991101" cy="3640455"/>
        </p:xfrm>
        <a:graphic>
          <a:graphicData uri="http://schemas.openxmlformats.org/drawingml/2006/table">
            <a:tbl>
              <a:tblPr/>
              <a:tblGrid>
                <a:gridCol w="610766">
                  <a:extLst>
                    <a:ext uri="{9D8B030D-6E8A-4147-A177-3AD203B41FA5}">
                      <a16:colId xmlns:a16="http://schemas.microsoft.com/office/drawing/2014/main" val="2019960953"/>
                    </a:ext>
                  </a:extLst>
                </a:gridCol>
                <a:gridCol w="1087926">
                  <a:extLst>
                    <a:ext uri="{9D8B030D-6E8A-4147-A177-3AD203B41FA5}">
                      <a16:colId xmlns:a16="http://schemas.microsoft.com/office/drawing/2014/main" val="2069531056"/>
                    </a:ext>
                  </a:extLst>
                </a:gridCol>
                <a:gridCol w="1116556">
                  <a:extLst>
                    <a:ext uri="{9D8B030D-6E8A-4147-A177-3AD203B41FA5}">
                      <a16:colId xmlns:a16="http://schemas.microsoft.com/office/drawing/2014/main" val="403373337"/>
                    </a:ext>
                  </a:extLst>
                </a:gridCol>
                <a:gridCol w="954321">
                  <a:extLst>
                    <a:ext uri="{9D8B030D-6E8A-4147-A177-3AD203B41FA5}">
                      <a16:colId xmlns:a16="http://schemas.microsoft.com/office/drawing/2014/main" val="340579972"/>
                    </a:ext>
                  </a:extLst>
                </a:gridCol>
                <a:gridCol w="610766">
                  <a:extLst>
                    <a:ext uri="{9D8B030D-6E8A-4147-A177-3AD203B41FA5}">
                      <a16:colId xmlns:a16="http://schemas.microsoft.com/office/drawing/2014/main" val="2805025069"/>
                    </a:ext>
                  </a:extLst>
                </a:gridCol>
                <a:gridCol w="610766">
                  <a:extLst>
                    <a:ext uri="{9D8B030D-6E8A-4147-A177-3AD203B41FA5}">
                      <a16:colId xmlns:a16="http://schemas.microsoft.com/office/drawing/2014/main" val="2298246255"/>
                    </a:ext>
                  </a:extLst>
                </a:gridCol>
              </a:tblGrid>
              <a:tr h="209550">
                <a:tc gridSpan="6">
                  <a:txBody>
                    <a:bodyPr/>
                    <a:lstStyle/>
                    <a:p>
                      <a:pPr algn="ctr" fontAlgn="ctr"/>
                      <a:r>
                        <a:rPr lang="en-US" sz="1000" b="1" i="0" u="none" strike="noStrike">
                          <a:solidFill>
                            <a:srgbClr val="000000"/>
                          </a:solidFill>
                          <a:effectLst/>
                          <a:latin typeface="Arial" panose="020B0604020202020204" pitchFamily="34" charset="0"/>
                        </a:rPr>
                        <a:t>    Service Department Sales And Gross  (Labor Only)              </a:t>
                      </a:r>
                    </a:p>
                  </a:txBody>
                  <a:tcPr marL="9525" marR="9525" marT="9525" marB="0" anchor="ctr">
                    <a:lnL>
                      <a:noFill/>
                    </a:lnL>
                    <a:lnR>
                      <a:noFill/>
                    </a:lnR>
                    <a:lnT>
                      <a:noFill/>
                    </a:lnT>
                    <a:lnB>
                      <a:noFill/>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extLst>
                  <a:ext uri="{0D108BD9-81ED-4DB2-BD59-A6C34878D82A}">
                    <a16:rowId xmlns:a16="http://schemas.microsoft.com/office/drawing/2014/main" val="3413416589"/>
                  </a:ext>
                </a:extLst>
              </a:tr>
              <a:tr h="247650">
                <a:tc>
                  <a:txBody>
                    <a:bodyPr/>
                    <a:lstStyle/>
                    <a:p>
                      <a:pPr algn="l" fontAlgn="b"/>
                      <a:endParaRPr lang="es-MX"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MX"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MX"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MX"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MX"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MX"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7341664"/>
                  </a:ext>
                </a:extLst>
              </a:tr>
              <a:tr h="504825">
                <a:tc>
                  <a:txBody>
                    <a:bodyPr/>
                    <a:lstStyle/>
                    <a:p>
                      <a:pPr algn="l" fontAlgn="b"/>
                      <a:r>
                        <a:rPr lang="es-MX" sz="1100" b="0" i="0" u="none" strike="noStrike">
                          <a:solidFill>
                            <a:srgbClr val="000000"/>
                          </a:solidFill>
                          <a:effectLst/>
                          <a:latin typeface="Calibri" panose="020F0502020204030204" pitchFamily="34" charset="0"/>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s-MX" sz="1000" b="0" i="0" u="none" strike="noStrike">
                          <a:solidFill>
                            <a:srgbClr val="FFFFFF"/>
                          </a:solidFill>
                          <a:effectLst/>
                          <a:latin typeface="Arial" panose="020B0604020202020204" pitchFamily="34" charset="0"/>
                        </a:rPr>
                        <a:t>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s-MX" sz="1000" b="0" i="0" u="none" strike="noStrike">
                          <a:solidFill>
                            <a:srgbClr val="FFFFFF"/>
                          </a:solidFill>
                          <a:effectLst/>
                          <a:latin typeface="Arial" panose="020B0604020202020204" pitchFamily="34" charset="0"/>
                        </a:rPr>
                        <a:t>Sales</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s-MX" sz="1000" b="0" i="0" u="none" strike="noStrike">
                          <a:solidFill>
                            <a:srgbClr val="FFFFFF"/>
                          </a:solidFill>
                          <a:effectLst/>
                          <a:latin typeface="Arial" panose="020B0604020202020204" pitchFamily="34" charset="0"/>
                        </a:rPr>
                        <a:t>Gross</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s-MX" sz="1000" b="0" i="0" u="none" strike="noStrike">
                          <a:solidFill>
                            <a:srgbClr val="FFFFFF"/>
                          </a:solidFill>
                          <a:effectLst/>
                          <a:latin typeface="Arial" panose="020B0604020202020204" pitchFamily="34" charset="0"/>
                        </a:rPr>
                        <a:t>Gross as % of Sales</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s-MX" sz="800" b="0" i="0" u="none" strike="noStrike">
                          <a:solidFill>
                            <a:srgbClr val="FFFFFF"/>
                          </a:solidFill>
                          <a:effectLst/>
                          <a:latin typeface="Arial" panose="020B0604020202020204" pitchFamily="34" charset="0"/>
                        </a:rPr>
                        <a:t>%Sales Contribution</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731636223"/>
                  </a:ext>
                </a:extLst>
              </a:tr>
              <a:tr h="200025">
                <a:tc>
                  <a:txBody>
                    <a:bodyPr/>
                    <a:lstStyle/>
                    <a:p>
                      <a:pPr algn="l" fontAlgn="b"/>
                      <a:r>
                        <a:rPr lang="es-MX"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4472C4"/>
                    </a:solidFill>
                  </a:tcPr>
                </a:tc>
                <a:tc>
                  <a:txBody>
                    <a:bodyPr/>
                    <a:lstStyle/>
                    <a:p>
                      <a:pPr algn="l" fontAlgn="b"/>
                      <a:r>
                        <a:rPr lang="es-MX" sz="1100" b="0" i="0" u="none" strike="noStrike">
                          <a:solidFill>
                            <a:srgbClr val="000000"/>
                          </a:solidFill>
                          <a:effectLst/>
                          <a:latin typeface="Calibri" panose="020F0502020204030204" pitchFamily="34" charset="0"/>
                        </a:rPr>
                        <a:t>Customer Car</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11,534,625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9,539,287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0" i="0" u="none" strike="noStrike">
                          <a:solidFill>
                            <a:srgbClr val="000000"/>
                          </a:solidFill>
                          <a:effectLst/>
                          <a:latin typeface="Calibri" panose="020F0502020204030204" pitchFamily="34" charset="0"/>
                        </a:rPr>
                        <a:t>82.70%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100" b="0" i="0" u="none" strike="noStrike">
                          <a:solidFill>
                            <a:srgbClr val="000000"/>
                          </a:solidFill>
                          <a:effectLst/>
                          <a:latin typeface="Calibri" panose="020F0502020204030204" pitchFamily="34" charset="0"/>
                        </a:rPr>
                        <a:t>87.09%</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20710362"/>
                  </a:ext>
                </a:extLst>
              </a:tr>
              <a:tr h="200025">
                <a:tc>
                  <a:txBody>
                    <a:bodyPr/>
                    <a:lstStyle/>
                    <a:p>
                      <a:pPr algn="l" fontAlgn="b"/>
                      <a:r>
                        <a:rPr lang="es-MX"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4472C4"/>
                    </a:solidFill>
                  </a:tcPr>
                </a:tc>
                <a:tc>
                  <a:txBody>
                    <a:bodyPr/>
                    <a:lstStyle/>
                    <a:p>
                      <a:pPr algn="l" fontAlgn="b"/>
                      <a:r>
                        <a:rPr lang="es-MX" sz="1100" b="0" i="0" u="none" strike="noStrike">
                          <a:solidFill>
                            <a:srgbClr val="000000"/>
                          </a:solidFill>
                          <a:effectLst/>
                          <a:latin typeface="Calibri" panose="020F0502020204030204" pitchFamily="34" charset="0"/>
                        </a:rPr>
                        <a:t>Customer </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0" i="0" u="none" strike="noStrike">
                          <a:solidFill>
                            <a:srgbClr val="000000"/>
                          </a:solidFill>
                          <a:effectLst/>
                          <a:latin typeface="Calibri" panose="020F0502020204030204" pitchFamily="34" charset="0"/>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02247920"/>
                  </a:ext>
                </a:extLst>
              </a:tr>
              <a:tr h="200025">
                <a:tc>
                  <a:txBody>
                    <a:bodyPr/>
                    <a:lstStyle/>
                    <a:p>
                      <a:pPr algn="l" fontAlgn="b"/>
                      <a:r>
                        <a:rPr lang="es-MX"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4472C4"/>
                    </a:solidFill>
                  </a:tcPr>
                </a:tc>
                <a:tc>
                  <a:txBody>
                    <a:bodyPr/>
                    <a:lstStyle/>
                    <a:p>
                      <a:pPr algn="l" fontAlgn="b"/>
                      <a:r>
                        <a:rPr lang="es-MX" sz="1100" b="0" i="0" u="none" strike="noStrike">
                          <a:solidFill>
                            <a:srgbClr val="000000"/>
                          </a:solidFill>
                          <a:effectLst/>
                          <a:latin typeface="Calibri" panose="020F0502020204030204" pitchFamily="34" charset="0"/>
                        </a:rPr>
                        <a:t>Customer Other</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0" i="0" u="none" strike="noStrike">
                          <a:solidFill>
                            <a:srgbClr val="000000"/>
                          </a:solidFill>
                          <a:effectLst/>
                          <a:latin typeface="Calibri" panose="020F0502020204030204" pitchFamily="34" charset="0"/>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88236006"/>
                  </a:ext>
                </a:extLst>
              </a:tr>
              <a:tr h="200025">
                <a:tc>
                  <a:txBody>
                    <a:bodyPr/>
                    <a:lstStyle/>
                    <a:p>
                      <a:pPr algn="l" fontAlgn="b"/>
                      <a:r>
                        <a:rPr lang="es-MX"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4472C4"/>
                    </a:solidFill>
                  </a:tcPr>
                </a:tc>
                <a:tc>
                  <a:txBody>
                    <a:bodyPr/>
                    <a:lstStyle/>
                    <a:p>
                      <a:pPr algn="l" fontAlgn="b"/>
                      <a:r>
                        <a:rPr lang="es-MX" sz="1100" b="0" i="0" u="none" strike="noStrike">
                          <a:solidFill>
                            <a:srgbClr val="000000"/>
                          </a:solidFill>
                          <a:effectLst/>
                          <a:latin typeface="Calibri" panose="020F0502020204030204" pitchFamily="34" charset="0"/>
                        </a:rPr>
                        <a:t>Warranty</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1,456,348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1,456,348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0" i="0" u="none" strike="noStrike">
                          <a:solidFill>
                            <a:srgbClr val="000000"/>
                          </a:solidFill>
                          <a:effectLst/>
                          <a:latin typeface="Calibri" panose="020F0502020204030204" pitchFamily="34" charset="0"/>
                        </a:rPr>
                        <a:t>100.00%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100" b="0" i="0" u="none" strike="noStrike">
                          <a:solidFill>
                            <a:srgbClr val="000000"/>
                          </a:solidFill>
                          <a:effectLst/>
                          <a:latin typeface="Calibri" panose="020F0502020204030204" pitchFamily="34" charset="0"/>
                        </a:rPr>
                        <a:t>11.00%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53114270"/>
                  </a:ext>
                </a:extLst>
              </a:tr>
              <a:tr h="200025">
                <a:tc>
                  <a:txBody>
                    <a:bodyPr/>
                    <a:lstStyle/>
                    <a:p>
                      <a:pPr algn="l" fontAlgn="b"/>
                      <a:r>
                        <a:rPr lang="es-MX"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4472C4"/>
                    </a:solidFill>
                  </a:tcPr>
                </a:tc>
                <a:tc>
                  <a:txBody>
                    <a:bodyPr/>
                    <a:lstStyle/>
                    <a:p>
                      <a:pPr algn="l" fontAlgn="b"/>
                      <a:r>
                        <a:rPr lang="es-MX" sz="1100" b="0" i="0" u="none" strike="noStrike">
                          <a:solidFill>
                            <a:srgbClr val="000000"/>
                          </a:solidFill>
                          <a:effectLst/>
                          <a:latin typeface="Calibri" panose="020F0502020204030204" pitchFamily="34" charset="0"/>
                        </a:rPr>
                        <a:t>Warranty Other</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0" i="0" u="none" strike="noStrike">
                          <a:solidFill>
                            <a:srgbClr val="000000"/>
                          </a:solidFill>
                          <a:effectLst/>
                          <a:latin typeface="Calibri" panose="020F0502020204030204" pitchFamily="34" charset="0"/>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37510"/>
                  </a:ext>
                </a:extLst>
              </a:tr>
              <a:tr h="200025">
                <a:tc>
                  <a:txBody>
                    <a:bodyPr/>
                    <a:lstStyle/>
                    <a:p>
                      <a:pPr algn="l" fontAlgn="b"/>
                      <a:r>
                        <a:rPr lang="es-MX"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4472C4"/>
                    </a:solidFill>
                  </a:tcPr>
                </a:tc>
                <a:tc>
                  <a:txBody>
                    <a:bodyPr/>
                    <a:lstStyle/>
                    <a:p>
                      <a:pPr algn="l" fontAlgn="b"/>
                      <a:r>
                        <a:rPr lang="es-MX" sz="1100" b="0" i="0" u="none" strike="noStrike">
                          <a:solidFill>
                            <a:srgbClr val="000000"/>
                          </a:solidFill>
                          <a:effectLst/>
                          <a:latin typeface="Calibri" panose="020F0502020204030204" pitchFamily="34" charset="0"/>
                        </a:rPr>
                        <a:t>Internal</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253,133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100" b="0" i="0" u="none" strike="noStrike">
                          <a:solidFill>
                            <a:srgbClr val="000000"/>
                          </a:solidFill>
                          <a:effectLst/>
                          <a:latin typeface="Calibri" panose="020F0502020204030204" pitchFamily="34" charset="0"/>
                        </a:rPr>
                        <a:t>1.91%</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10050881"/>
                  </a:ext>
                </a:extLst>
              </a:tr>
              <a:tr h="200025">
                <a:tc>
                  <a:txBody>
                    <a:bodyPr/>
                    <a:lstStyle/>
                    <a:p>
                      <a:pPr algn="l" fontAlgn="b"/>
                      <a:r>
                        <a:rPr lang="es-MX"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4472C4"/>
                    </a:solidFill>
                  </a:tcPr>
                </a:tc>
                <a:tc>
                  <a:txBody>
                    <a:bodyPr/>
                    <a:lstStyle/>
                    <a:p>
                      <a:pPr algn="l" fontAlgn="b"/>
                      <a:r>
                        <a:rPr lang="es-MX" sz="1100" b="0" i="0" u="none" strike="noStrike">
                          <a:solidFill>
                            <a:srgbClr val="000000"/>
                          </a:solidFill>
                          <a:effectLst/>
                          <a:latin typeface="Calibri" panose="020F0502020204030204" pitchFamily="34" charset="0"/>
                        </a:rPr>
                        <a:t>NVI / Road Ready</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0" i="0" u="none" strike="noStrike">
                          <a:solidFill>
                            <a:srgbClr val="000000"/>
                          </a:solidFill>
                          <a:effectLst/>
                          <a:latin typeface="Calibri" panose="020F0502020204030204" pitchFamily="34" charset="0"/>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28433721"/>
                  </a:ext>
                </a:extLst>
              </a:tr>
              <a:tr h="200025">
                <a:tc>
                  <a:txBody>
                    <a:bodyPr/>
                    <a:lstStyle/>
                    <a:p>
                      <a:pPr algn="l" fontAlgn="b"/>
                      <a:r>
                        <a:rPr lang="es-MX"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4472C4"/>
                    </a:solidFill>
                  </a:tcPr>
                </a:tc>
                <a:tc>
                  <a:txBody>
                    <a:bodyPr/>
                    <a:lstStyle/>
                    <a:p>
                      <a:pPr algn="l" fontAlgn="b"/>
                      <a:r>
                        <a:rPr lang="es-MX" sz="1100" b="0" i="0" u="none" strike="noStrike">
                          <a:solidFill>
                            <a:srgbClr val="000000"/>
                          </a:solidFill>
                          <a:effectLst/>
                          <a:latin typeface="Calibri" panose="020F0502020204030204" pitchFamily="34" charset="0"/>
                        </a:rPr>
                        <a:t>Adj. Cost Of Labor</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s-MX"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0" i="0" u="none" strike="noStrike">
                          <a:solidFill>
                            <a:srgbClr val="000000"/>
                          </a:solidFill>
                          <a:effectLst/>
                          <a:latin typeface="Calibri" panose="020F0502020204030204" pitchFamily="34" charset="0"/>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3209619"/>
                  </a:ext>
                </a:extLst>
              </a:tr>
              <a:tr h="209550">
                <a:tc>
                  <a:txBody>
                    <a:bodyPr/>
                    <a:lstStyle/>
                    <a:p>
                      <a:pPr algn="l" fontAlgn="b"/>
                      <a:r>
                        <a:rPr lang="es-MX"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s-MX" sz="1000" b="1" i="0" u="none" strike="noStrike">
                          <a:solidFill>
                            <a:srgbClr val="000000"/>
                          </a:solidFill>
                          <a:effectLst/>
                          <a:latin typeface="Arial" panose="020B0604020202020204" pitchFamily="34" charset="0"/>
                        </a:rPr>
                        <a:t>Total</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s-MX" sz="1100" b="0" i="0" u="none" strike="noStrike">
                          <a:solidFill>
                            <a:srgbClr val="000000"/>
                          </a:solidFill>
                          <a:effectLst/>
                          <a:latin typeface="Calibri" panose="020F0502020204030204" pitchFamily="34" charset="0"/>
                        </a:rPr>
                        <a:t> $           13,244,106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1100" b="0" i="0" u="none" strike="noStrike">
                          <a:solidFill>
                            <a:srgbClr val="000000"/>
                          </a:solidFill>
                          <a:effectLst/>
                          <a:latin typeface="Calibri" panose="020F0502020204030204" pitchFamily="34" charset="0"/>
                        </a:rPr>
                        <a:t> $      10,995,635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100" b="0" i="0" u="none" strike="noStrike">
                          <a:solidFill>
                            <a:srgbClr val="000000"/>
                          </a:solidFill>
                          <a:effectLst/>
                          <a:latin typeface="Calibri" panose="020F0502020204030204" pitchFamily="34" charset="0"/>
                        </a:rPr>
                        <a:t>83.02%</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s-MX" sz="1100" b="0" i="0" u="none" strike="noStrike" dirty="0">
                          <a:solidFill>
                            <a:srgbClr val="000000"/>
                          </a:solidFill>
                          <a:effectLst/>
                          <a:latin typeface="Calibri" panose="020F0502020204030204" pitchFamily="34" charset="0"/>
                        </a:rPr>
                        <a:t>100.00%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68485435"/>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71105"/>
            <a:ext cx="5548899" cy="4846320"/>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b="1"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Document expenses for parts, labor, and overhead; evaluate parts pricing structure across counters and departments</a:t>
            </a:r>
            <a:r>
              <a:rPr lang="en-US" dirty="0" smtClean="0">
                <a:solidFill>
                  <a:srgbClr val="221E1F"/>
                </a:solidFill>
                <a:latin typeface="Calibri" panose="020F0502020204030204" pitchFamily="34" charset="0"/>
              </a:rPr>
              <a:t>.</a:t>
            </a:r>
          </a:p>
          <a:p>
            <a:r>
              <a:rPr lang="en-US" b="1" dirty="0" smtClean="0">
                <a:solidFill>
                  <a:srgbClr val="221E1F"/>
                </a:solidFill>
                <a:latin typeface="Calibri" panose="020F0502020204030204" pitchFamily="34" charset="0"/>
              </a:rPr>
              <a:t>Goals </a:t>
            </a:r>
            <a:r>
              <a:rPr lang="en-US" b="1" dirty="0">
                <a:solidFill>
                  <a:srgbClr val="221E1F"/>
                </a:solidFill>
                <a:latin typeface="Calibri" panose="020F0502020204030204" pitchFamily="34" charset="0"/>
              </a:rPr>
              <a:t>for Improvement: </a:t>
            </a:r>
            <a:r>
              <a:rPr lang="en-US" dirty="0">
                <a:solidFill>
                  <a:srgbClr val="221E1F"/>
                </a:solidFill>
                <a:latin typeface="Calibri" panose="020F0502020204030204" pitchFamily="34" charset="0"/>
              </a:rPr>
              <a:t>Sell 100% of available technician hours while controlling parts expenses and improving overall gross profit</a:t>
            </a:r>
            <a:r>
              <a:rPr lang="en-US" dirty="0" smtClean="0">
                <a:solidFill>
                  <a:srgbClr val="221E1F"/>
                </a:solidFill>
                <a:latin typeface="Calibri" panose="020F0502020204030204" pitchFamily="34" charset="0"/>
              </a:rPr>
              <a:t>.</a:t>
            </a:r>
          </a:p>
          <a:p>
            <a:r>
              <a:rPr lang="en-US" b="1" dirty="0" smtClean="0">
                <a:solidFill>
                  <a:srgbClr val="221E1F"/>
                </a:solidFill>
                <a:latin typeface="Calibri" panose="020F0502020204030204" pitchFamily="34" charset="0"/>
              </a:rPr>
              <a:t>Plans </a:t>
            </a:r>
            <a:r>
              <a:rPr lang="en-US" b="1" dirty="0">
                <a:solidFill>
                  <a:srgbClr val="221E1F"/>
                </a:solidFill>
                <a:latin typeface="Calibri" panose="020F0502020204030204" pitchFamily="34" charset="0"/>
              </a:rPr>
              <a:t>to Achieve Goals</a:t>
            </a:r>
            <a:r>
              <a:rPr lang="en-US" b="1" dirty="0" smtClean="0">
                <a:solidFill>
                  <a:srgbClr val="221E1F"/>
                </a:solidFill>
                <a:latin typeface="Calibri" panose="020F0502020204030204" pitchFamily="34" charset="0"/>
              </a:rPr>
              <a:t>:</a:t>
            </a:r>
            <a:r>
              <a:rPr lang="en-US" dirty="0" smtClean="0">
                <a:solidFill>
                  <a:srgbClr val="221E1F"/>
                </a:solidFill>
                <a:latin typeface="Calibri" panose="020F0502020204030204" pitchFamily="34" charset="0"/>
              </a:rPr>
              <a:t/>
            </a:r>
            <a:br>
              <a:rPr lang="en-US" dirty="0" smtClean="0">
                <a:solidFill>
                  <a:srgbClr val="221E1F"/>
                </a:solidFill>
                <a:latin typeface="Calibri" panose="020F0502020204030204" pitchFamily="34" charset="0"/>
              </a:rPr>
            </a:br>
            <a:r>
              <a:rPr lang="en-US" dirty="0" smtClean="0">
                <a:solidFill>
                  <a:srgbClr val="221E1F"/>
                </a:solidFill>
                <a:latin typeface="Calibri" panose="020F0502020204030204" pitchFamily="34" charset="0"/>
              </a:rPr>
              <a:t>- Standardize </a:t>
            </a:r>
            <a:r>
              <a:rPr lang="en-US" dirty="0">
                <a:solidFill>
                  <a:srgbClr val="221E1F"/>
                </a:solidFill>
                <a:latin typeface="Calibri" panose="020F0502020204030204" pitchFamily="34" charset="0"/>
              </a:rPr>
              <a:t>parts pricing across counters, online, and within the service </a:t>
            </a:r>
            <a:r>
              <a:rPr lang="en-US" dirty="0" smtClean="0">
                <a:solidFill>
                  <a:srgbClr val="221E1F"/>
                </a:solidFill>
                <a:latin typeface="Calibri" panose="020F0502020204030204" pitchFamily="34" charset="0"/>
              </a:rPr>
              <a:t>department.</a:t>
            </a:r>
            <a:br>
              <a:rPr lang="en-US" dirty="0" smtClean="0">
                <a:solidFill>
                  <a:srgbClr val="221E1F"/>
                </a:solidFill>
                <a:latin typeface="Calibri" panose="020F0502020204030204" pitchFamily="34" charset="0"/>
              </a:rPr>
            </a:br>
            <a:r>
              <a:rPr lang="en-US" dirty="0" smtClean="0">
                <a:solidFill>
                  <a:srgbClr val="221E1F"/>
                </a:solidFill>
                <a:latin typeface="Calibri" panose="020F0502020204030204" pitchFamily="34" charset="0"/>
              </a:rPr>
              <a:t>- Increase </a:t>
            </a:r>
            <a:r>
              <a:rPr lang="en-US" dirty="0">
                <a:solidFill>
                  <a:srgbClr val="221E1F"/>
                </a:solidFill>
                <a:latin typeface="Calibri" panose="020F0502020204030204" pitchFamily="34" charset="0"/>
              </a:rPr>
              <a:t>the parts fill rate by packaging common items and stocking the 10 most frequently used parts</a:t>
            </a:r>
            <a:r>
              <a:rPr lang="en-US" dirty="0" smtClean="0">
                <a:solidFill>
                  <a:srgbClr val="221E1F"/>
                </a:solidFill>
                <a:latin typeface="Calibri" panose="020F0502020204030204" pitchFamily="34" charset="0"/>
              </a:rPr>
              <a:t>.</a:t>
            </a:r>
            <a:br>
              <a:rPr lang="en-US" dirty="0" smtClean="0">
                <a:solidFill>
                  <a:srgbClr val="221E1F"/>
                </a:solidFill>
                <a:latin typeface="Calibri" panose="020F0502020204030204" pitchFamily="34" charset="0"/>
              </a:rPr>
            </a:br>
            <a:r>
              <a:rPr lang="en-US" dirty="0" smtClean="0">
                <a:solidFill>
                  <a:srgbClr val="221E1F"/>
                </a:solidFill>
                <a:latin typeface="Calibri" panose="020F0502020204030204" pitchFamily="34" charset="0"/>
              </a:rPr>
              <a:t>- Monitor </a:t>
            </a:r>
            <a:r>
              <a:rPr lang="en-US" dirty="0">
                <a:solidFill>
                  <a:srgbClr val="221E1F"/>
                </a:solidFill>
                <a:latin typeface="Calibri" panose="020F0502020204030204" pitchFamily="34" charset="0"/>
              </a:rPr>
              <a:t>and reduce Work in Process (WIP) to avoid tying up capital unnecessarily</a:t>
            </a:r>
            <a:r>
              <a:rPr lang="en-US" dirty="0" smtClean="0">
                <a:solidFill>
                  <a:srgbClr val="221E1F"/>
                </a:solidFill>
                <a:latin typeface="Calibri" panose="020F0502020204030204" pitchFamily="34" charset="0"/>
              </a:rPr>
              <a:t>.</a:t>
            </a:r>
          </a:p>
          <a:p>
            <a:r>
              <a:rPr lang="en-US" b="1" dirty="0" smtClean="0">
                <a:solidFill>
                  <a:srgbClr val="221E1F"/>
                </a:solidFill>
                <a:latin typeface="Calibri" panose="020F0502020204030204" pitchFamily="34" charset="0"/>
              </a:rPr>
              <a:t>Plans </a:t>
            </a:r>
            <a:r>
              <a:rPr lang="en-US" b="1" dirty="0">
                <a:solidFill>
                  <a:srgbClr val="221E1F"/>
                </a:solidFill>
                <a:latin typeface="Calibri" panose="020F0502020204030204" pitchFamily="34" charset="0"/>
              </a:rPr>
              <a:t>to Evaluate Changes: </a:t>
            </a:r>
            <a:r>
              <a:rPr lang="en-US" dirty="0">
                <a:solidFill>
                  <a:srgbClr val="221E1F"/>
                </a:solidFill>
                <a:latin typeface="Calibri" panose="020F0502020204030204" pitchFamily="34" charset="0"/>
              </a:rPr>
              <a:t>Compare fill rates, WIP levels, and parts expenses monthly to check for alignment with goals.</a:t>
            </a:r>
            <a:endParaRPr lang="en-US" dirty="0"/>
          </a:p>
        </p:txBody>
      </p:sp>
      <p:graphicFrame>
        <p:nvGraphicFramePr>
          <p:cNvPr id="5" name="Objeto 4"/>
          <p:cNvGraphicFramePr>
            <a:graphicFrameLocks noChangeAspect="1"/>
          </p:cNvGraphicFramePr>
          <p:nvPr>
            <p:extLst>
              <p:ext uri="{D42A27DB-BD31-4B8C-83A1-F6EECF244321}">
                <p14:modId xmlns:p14="http://schemas.microsoft.com/office/powerpoint/2010/main" val="1247632293"/>
              </p:ext>
            </p:extLst>
          </p:nvPr>
        </p:nvGraphicFramePr>
        <p:xfrm>
          <a:off x="7130415" y="1930400"/>
          <a:ext cx="3600450" cy="2981325"/>
        </p:xfrm>
        <a:graphic>
          <a:graphicData uri="http://schemas.openxmlformats.org/presentationml/2006/ole">
            <mc:AlternateContent xmlns:mc="http://schemas.openxmlformats.org/markup-compatibility/2006">
              <mc:Choice xmlns:v="urn:schemas-microsoft-com:vml" Requires="v">
                <p:oleObj spid="_x0000_s2049" name="Hoja de cálculo" r:id="rId3" imgW="3600354" imgH="2981311" progId="Excel.Sheet.12">
                  <p:embed/>
                </p:oleObj>
              </mc:Choice>
              <mc:Fallback>
                <p:oleObj name="Hoja de cálculo" r:id="rId3" imgW="3600354" imgH="2981311" progId="Excel.Sheet.12">
                  <p:embed/>
                  <p:pic>
                    <p:nvPicPr>
                      <p:cNvPr id="0" name=""/>
                      <p:cNvPicPr/>
                      <p:nvPr/>
                    </p:nvPicPr>
                    <p:blipFill>
                      <a:blip r:embed="rId4"/>
                      <a:stretch>
                        <a:fillRect/>
                      </a:stretch>
                    </p:blipFill>
                    <p:spPr>
                      <a:xfrm>
                        <a:off x="7130415" y="1930400"/>
                        <a:ext cx="3600450" cy="2981325"/>
                      </a:xfrm>
                      <a:prstGeom prst="rect">
                        <a:avLst/>
                      </a:prstGeom>
                    </p:spPr>
                  </p:pic>
                </p:oleObj>
              </mc:Fallback>
            </mc:AlternateContent>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5" y="1620982"/>
            <a:ext cx="5607088" cy="483800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b="1"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Track productivity metrics like hours billed vs. hours available monthly</a:t>
            </a:r>
            <a:r>
              <a:rPr lang="en-US" dirty="0" smtClean="0">
                <a:solidFill>
                  <a:srgbClr val="221E1F"/>
                </a:solidFill>
                <a:latin typeface="Calibri" panose="020F0502020204030204" pitchFamily="34" charset="0"/>
              </a:rPr>
              <a:t>.</a:t>
            </a:r>
          </a:p>
          <a:p>
            <a:r>
              <a:rPr lang="en-US" b="1" dirty="0" smtClean="0">
                <a:solidFill>
                  <a:srgbClr val="221E1F"/>
                </a:solidFill>
                <a:latin typeface="Calibri" panose="020F0502020204030204" pitchFamily="34" charset="0"/>
              </a:rPr>
              <a:t>Goals </a:t>
            </a:r>
            <a:r>
              <a:rPr lang="en-US" b="1" dirty="0">
                <a:solidFill>
                  <a:srgbClr val="221E1F"/>
                </a:solidFill>
                <a:latin typeface="Calibri" panose="020F0502020204030204" pitchFamily="34" charset="0"/>
              </a:rPr>
              <a:t>for Improvement: </a:t>
            </a:r>
            <a:r>
              <a:rPr lang="en-US" dirty="0">
                <a:solidFill>
                  <a:srgbClr val="221E1F"/>
                </a:solidFill>
                <a:latin typeface="Calibri" panose="020F0502020204030204" pitchFamily="34" charset="0"/>
              </a:rPr>
              <a:t>Increase tech proficiency, aiming for a technician proficiency formula: Hours billed / Hours available per month</a:t>
            </a:r>
            <a:r>
              <a:rPr lang="en-US" dirty="0" smtClean="0">
                <a:solidFill>
                  <a:srgbClr val="221E1F"/>
                </a:solidFill>
                <a:latin typeface="Calibri" panose="020F0502020204030204" pitchFamily="34" charset="0"/>
              </a:rPr>
              <a:t>.</a:t>
            </a:r>
          </a:p>
          <a:p>
            <a:r>
              <a:rPr lang="en-US" b="1" dirty="0" smtClean="0">
                <a:solidFill>
                  <a:srgbClr val="221E1F"/>
                </a:solidFill>
                <a:latin typeface="Calibri" panose="020F0502020204030204" pitchFamily="34" charset="0"/>
              </a:rPr>
              <a:t>Plans </a:t>
            </a:r>
            <a:r>
              <a:rPr lang="en-US" b="1" dirty="0">
                <a:solidFill>
                  <a:srgbClr val="221E1F"/>
                </a:solidFill>
                <a:latin typeface="Calibri" panose="020F0502020204030204" pitchFamily="34" charset="0"/>
              </a:rPr>
              <a:t>to Achieve Goals</a:t>
            </a:r>
            <a:r>
              <a:rPr lang="en-US" b="1" dirty="0" smtClean="0">
                <a:solidFill>
                  <a:srgbClr val="221E1F"/>
                </a:solidFill>
                <a:latin typeface="Calibri" panose="020F0502020204030204" pitchFamily="34" charset="0"/>
              </a:rPr>
              <a:t>:</a:t>
            </a:r>
            <a:r>
              <a:rPr lang="en-US" dirty="0" smtClean="0">
                <a:solidFill>
                  <a:srgbClr val="221E1F"/>
                </a:solidFill>
                <a:latin typeface="Calibri" panose="020F0502020204030204" pitchFamily="34" charset="0"/>
              </a:rPr>
              <a:t/>
            </a:r>
            <a:br>
              <a:rPr lang="en-US" dirty="0" smtClean="0">
                <a:solidFill>
                  <a:srgbClr val="221E1F"/>
                </a:solidFill>
                <a:latin typeface="Calibri" panose="020F0502020204030204" pitchFamily="34" charset="0"/>
              </a:rPr>
            </a:br>
            <a:r>
              <a:rPr lang="en-US" dirty="0" smtClean="0">
                <a:solidFill>
                  <a:srgbClr val="221E1F"/>
                </a:solidFill>
                <a:latin typeface="Calibri" panose="020F0502020204030204" pitchFamily="34" charset="0"/>
              </a:rPr>
              <a:t>- Extend </a:t>
            </a:r>
            <a:r>
              <a:rPr lang="en-US" dirty="0">
                <a:solidFill>
                  <a:srgbClr val="221E1F"/>
                </a:solidFill>
                <a:latin typeface="Calibri" panose="020F0502020204030204" pitchFamily="34" charset="0"/>
              </a:rPr>
              <a:t>operating hours to weekends to capture customer availability and distribute work effectively across the week</a:t>
            </a:r>
            <a:r>
              <a:rPr lang="en-US" dirty="0" smtClean="0">
                <a:solidFill>
                  <a:srgbClr val="221E1F"/>
                </a:solidFill>
                <a:latin typeface="Calibri" panose="020F0502020204030204" pitchFamily="34" charset="0"/>
              </a:rPr>
              <a:t>.</a:t>
            </a:r>
            <a:br>
              <a:rPr lang="en-US" dirty="0" smtClean="0">
                <a:solidFill>
                  <a:srgbClr val="221E1F"/>
                </a:solidFill>
                <a:latin typeface="Calibri" panose="020F0502020204030204" pitchFamily="34" charset="0"/>
              </a:rPr>
            </a:br>
            <a:r>
              <a:rPr lang="en-US" dirty="0" smtClean="0">
                <a:solidFill>
                  <a:srgbClr val="221E1F"/>
                </a:solidFill>
                <a:latin typeface="Calibri" panose="020F0502020204030204" pitchFamily="34" charset="0"/>
              </a:rPr>
              <a:t>- Distribute </a:t>
            </a:r>
            <a:r>
              <a:rPr lang="en-US" dirty="0">
                <a:solidFill>
                  <a:srgbClr val="221E1F"/>
                </a:solidFill>
                <a:latin typeface="Calibri" panose="020F0502020204030204" pitchFamily="34" charset="0"/>
              </a:rPr>
              <a:t>work properly based on technician skill level and efficiency, reducing time spent at the back parts counter</a:t>
            </a:r>
            <a:r>
              <a:rPr lang="en-US" dirty="0" smtClean="0">
                <a:solidFill>
                  <a:srgbClr val="221E1F"/>
                </a:solidFill>
                <a:latin typeface="Calibri" panose="020F0502020204030204" pitchFamily="34" charset="0"/>
              </a:rPr>
              <a:t>.</a:t>
            </a:r>
            <a:br>
              <a:rPr lang="en-US" dirty="0" smtClean="0">
                <a:solidFill>
                  <a:srgbClr val="221E1F"/>
                </a:solidFill>
                <a:latin typeface="Calibri" panose="020F0502020204030204" pitchFamily="34" charset="0"/>
              </a:rPr>
            </a:br>
            <a:r>
              <a:rPr lang="en-US" dirty="0" smtClean="0">
                <a:solidFill>
                  <a:srgbClr val="221E1F"/>
                </a:solidFill>
                <a:latin typeface="Calibri" panose="020F0502020204030204" pitchFamily="34" charset="0"/>
              </a:rPr>
              <a:t>- Encourage </a:t>
            </a:r>
            <a:r>
              <a:rPr lang="en-US" dirty="0">
                <a:solidFill>
                  <a:srgbClr val="221E1F"/>
                </a:solidFill>
                <a:latin typeface="Calibri" panose="020F0502020204030204" pitchFamily="34" charset="0"/>
              </a:rPr>
              <a:t>daily measurement of time as "inventory" to quickly address inefficiencies</a:t>
            </a:r>
            <a:r>
              <a:rPr lang="en-US" dirty="0" smtClean="0">
                <a:solidFill>
                  <a:srgbClr val="221E1F"/>
                </a:solidFill>
                <a:latin typeface="Calibri" panose="020F0502020204030204" pitchFamily="34" charset="0"/>
              </a:rPr>
              <a:t>.</a:t>
            </a:r>
          </a:p>
          <a:p>
            <a:r>
              <a:rPr lang="en-US" b="1" dirty="0" smtClean="0">
                <a:solidFill>
                  <a:srgbClr val="221E1F"/>
                </a:solidFill>
                <a:latin typeface="Calibri" panose="020F0502020204030204" pitchFamily="34" charset="0"/>
              </a:rPr>
              <a:t>Plans </a:t>
            </a:r>
            <a:r>
              <a:rPr lang="en-US" b="1" dirty="0">
                <a:solidFill>
                  <a:srgbClr val="221E1F"/>
                </a:solidFill>
                <a:latin typeface="Calibri" panose="020F0502020204030204" pitchFamily="34" charset="0"/>
              </a:rPr>
              <a:t>to Evaluate Changes: </a:t>
            </a:r>
            <a:r>
              <a:rPr lang="en-US" dirty="0">
                <a:solidFill>
                  <a:srgbClr val="221E1F"/>
                </a:solidFill>
                <a:latin typeface="Calibri" panose="020F0502020204030204" pitchFamily="34" charset="0"/>
              </a:rPr>
              <a:t>Track technician proficiency monthly and monitor impact of extended hours; daily time tracking for real-time adjustments.</a:t>
            </a:r>
            <a:endParaRPr lang="en-US" dirty="0"/>
          </a:p>
        </p:txBody>
      </p:sp>
      <p:graphicFrame>
        <p:nvGraphicFramePr>
          <p:cNvPr id="4" name="Tabla 3"/>
          <p:cNvGraphicFramePr>
            <a:graphicFrameLocks noGrp="1"/>
          </p:cNvGraphicFramePr>
          <p:nvPr>
            <p:extLst>
              <p:ext uri="{D42A27DB-BD31-4B8C-83A1-F6EECF244321}">
                <p14:modId xmlns:p14="http://schemas.microsoft.com/office/powerpoint/2010/main" val="3199850364"/>
              </p:ext>
            </p:extLst>
          </p:nvPr>
        </p:nvGraphicFramePr>
        <p:xfrm>
          <a:off x="6764737" y="1705671"/>
          <a:ext cx="4485908" cy="4093001"/>
        </p:xfrm>
        <a:graphic>
          <a:graphicData uri="http://schemas.openxmlformats.org/drawingml/2006/table">
            <a:tbl>
              <a:tblPr/>
              <a:tblGrid>
                <a:gridCol w="373178">
                  <a:extLst>
                    <a:ext uri="{9D8B030D-6E8A-4147-A177-3AD203B41FA5}">
                      <a16:colId xmlns:a16="http://schemas.microsoft.com/office/drawing/2014/main" val="644200499"/>
                    </a:ext>
                  </a:extLst>
                </a:gridCol>
                <a:gridCol w="699708">
                  <a:extLst>
                    <a:ext uri="{9D8B030D-6E8A-4147-A177-3AD203B41FA5}">
                      <a16:colId xmlns:a16="http://schemas.microsoft.com/office/drawing/2014/main" val="870496"/>
                    </a:ext>
                  </a:extLst>
                </a:gridCol>
                <a:gridCol w="629737">
                  <a:extLst>
                    <a:ext uri="{9D8B030D-6E8A-4147-A177-3AD203B41FA5}">
                      <a16:colId xmlns:a16="http://schemas.microsoft.com/office/drawing/2014/main" val="586918165"/>
                    </a:ext>
                  </a:extLst>
                </a:gridCol>
                <a:gridCol w="373178">
                  <a:extLst>
                    <a:ext uri="{9D8B030D-6E8A-4147-A177-3AD203B41FA5}">
                      <a16:colId xmlns:a16="http://schemas.microsoft.com/office/drawing/2014/main" val="1648963889"/>
                    </a:ext>
                  </a:extLst>
                </a:gridCol>
                <a:gridCol w="505345">
                  <a:extLst>
                    <a:ext uri="{9D8B030D-6E8A-4147-A177-3AD203B41FA5}">
                      <a16:colId xmlns:a16="http://schemas.microsoft.com/office/drawing/2014/main" val="3292716736"/>
                    </a:ext>
                  </a:extLst>
                </a:gridCol>
                <a:gridCol w="334305">
                  <a:extLst>
                    <a:ext uri="{9D8B030D-6E8A-4147-A177-3AD203B41FA5}">
                      <a16:colId xmlns:a16="http://schemas.microsoft.com/office/drawing/2014/main" val="3371953084"/>
                    </a:ext>
                  </a:extLst>
                </a:gridCol>
                <a:gridCol w="450923">
                  <a:extLst>
                    <a:ext uri="{9D8B030D-6E8A-4147-A177-3AD203B41FA5}">
                      <a16:colId xmlns:a16="http://schemas.microsoft.com/office/drawing/2014/main" val="3741206244"/>
                    </a:ext>
                  </a:extLst>
                </a:gridCol>
                <a:gridCol w="373178">
                  <a:extLst>
                    <a:ext uri="{9D8B030D-6E8A-4147-A177-3AD203B41FA5}">
                      <a16:colId xmlns:a16="http://schemas.microsoft.com/office/drawing/2014/main" val="152498627"/>
                    </a:ext>
                  </a:extLst>
                </a:gridCol>
                <a:gridCol w="373178">
                  <a:extLst>
                    <a:ext uri="{9D8B030D-6E8A-4147-A177-3AD203B41FA5}">
                      <a16:colId xmlns:a16="http://schemas.microsoft.com/office/drawing/2014/main" val="1938812069"/>
                    </a:ext>
                  </a:extLst>
                </a:gridCol>
                <a:gridCol w="373178">
                  <a:extLst>
                    <a:ext uri="{9D8B030D-6E8A-4147-A177-3AD203B41FA5}">
                      <a16:colId xmlns:a16="http://schemas.microsoft.com/office/drawing/2014/main" val="3397022011"/>
                    </a:ext>
                  </a:extLst>
                </a:gridCol>
              </a:tblGrid>
              <a:tr h="128280">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49981189"/>
                  </a:ext>
                </a:extLst>
              </a:tr>
              <a:tr h="151603">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gridSpan="7">
                  <a:txBody>
                    <a:bodyPr/>
                    <a:lstStyle/>
                    <a:p>
                      <a:pPr algn="ctr" fontAlgn="b"/>
                      <a:r>
                        <a:rPr lang="es-MX" sz="900" b="1" i="0" u="none" strike="noStrike">
                          <a:solidFill>
                            <a:srgbClr val="000000"/>
                          </a:solidFill>
                          <a:effectLst/>
                          <a:latin typeface="Arial" panose="020B0604020202020204" pitchFamily="34" charset="0"/>
                        </a:rPr>
                        <a:t>NADA ACTUAL SERVICE ANALYSIS     </a:t>
                      </a:r>
                    </a:p>
                  </a:txBody>
                  <a:tcPr marL="5831" marR="5831" marT="5831" marB="0" anchor="b">
                    <a:lnL>
                      <a:noFill/>
                    </a:lnL>
                    <a:lnR>
                      <a:noFill/>
                    </a:lnR>
                    <a:lnT>
                      <a:noFill/>
                    </a:lnT>
                    <a:lnB>
                      <a:noFill/>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95444679"/>
                  </a:ext>
                </a:extLst>
              </a:tr>
              <a:tr h="309038">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Performance</a:t>
                      </a: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08987828"/>
                  </a:ext>
                </a:extLst>
              </a:tr>
              <a:tr h="173761">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fontAlgn="b"/>
                      <a:r>
                        <a:rPr lang="es-MX" sz="600" b="1" i="1" u="none" strike="noStrike">
                          <a:solidFill>
                            <a:srgbClr val="FFFFFF"/>
                          </a:solidFill>
                          <a:effectLst/>
                          <a:latin typeface="Arial" panose="020B060402020202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s-MX" sz="600" b="1" i="1" u="none" strike="noStrike">
                          <a:solidFill>
                            <a:srgbClr val="FFFFFF"/>
                          </a:solidFill>
                          <a:effectLst/>
                          <a:latin typeface="Arial" panose="020B0604020202020204" pitchFamily="34" charset="0"/>
                        </a:rPr>
                        <a:t>Labor Sales / Month</a:t>
                      </a:r>
                    </a:p>
                  </a:txBody>
                  <a:tcPr marL="5831" marR="5831" marT="5831"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s-MX" sz="600" b="1" i="1" u="none" strike="noStrike">
                          <a:solidFill>
                            <a:srgbClr val="FFFFFF"/>
                          </a:solidFill>
                          <a:effectLst/>
                          <a:latin typeface="Arial" panose="020B0604020202020204" pitchFamily="34" charset="0"/>
                        </a:rPr>
                        <a:t> </a:t>
                      </a: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s-MX" sz="600" b="1" i="1" u="none" strike="noStrike">
                          <a:solidFill>
                            <a:srgbClr val="FFFFFF"/>
                          </a:solidFill>
                          <a:effectLst/>
                          <a:latin typeface="Arial" panose="020B0604020202020204" pitchFamily="34" charset="0"/>
                        </a:rPr>
                        <a:t>Effective Labor Rate</a:t>
                      </a:r>
                    </a:p>
                  </a:txBody>
                  <a:tcPr marL="5831" marR="5831" marT="5831"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s-MX" sz="600" b="1" i="1" u="none" strike="noStrike">
                          <a:solidFill>
                            <a:srgbClr val="FFFFFF"/>
                          </a:solidFill>
                          <a:effectLst/>
                          <a:latin typeface="Arial" panose="020B0604020202020204" pitchFamily="34" charset="0"/>
                        </a:rPr>
                        <a:t> </a:t>
                      </a:r>
                    </a:p>
                  </a:txBody>
                  <a:tcPr marL="5831" marR="5831" marT="5831"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s-MX" sz="600" b="1" i="1" u="none" strike="noStrike">
                          <a:solidFill>
                            <a:srgbClr val="FFFFFF"/>
                          </a:solidFill>
                          <a:effectLst/>
                          <a:latin typeface="Arial" panose="020B0604020202020204" pitchFamily="34" charset="0"/>
                        </a:rPr>
                        <a:t>Hours Billed</a:t>
                      </a:r>
                    </a:p>
                  </a:txBody>
                  <a:tcPr marL="5831" marR="5831" marT="5831"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s-MX" sz="600" b="1" i="1" u="none" strike="noStrike">
                          <a:solidFill>
                            <a:srgbClr val="FFFFFF"/>
                          </a:solidFill>
                          <a:effectLst/>
                          <a:latin typeface="Arial" panose="020B060402020202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07495879"/>
                  </a:ext>
                </a:extLst>
              </a:tr>
              <a:tr h="122449">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s-MX" sz="600" b="0" i="0" u="none" strike="noStrike">
                          <a:solidFill>
                            <a:srgbClr val="000000"/>
                          </a:solidFill>
                          <a:effectLst/>
                          <a:latin typeface="Arial" panose="020B0604020202020204" pitchFamily="34" charset="0"/>
                        </a:rPr>
                        <a:t>Customer Car*</a:t>
                      </a:r>
                    </a:p>
                  </a:txBody>
                  <a:tcPr marL="5831" marR="5831" marT="5831"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solidFill>
                            <a:srgbClr val="000000"/>
                          </a:solidFill>
                          <a:effectLst/>
                          <a:latin typeface="Arial" panose="020B0604020202020204" pitchFamily="34" charset="0"/>
                        </a:rPr>
                        <a:t> $      11,534,625 </a:t>
                      </a:r>
                    </a:p>
                  </a:txBody>
                  <a:tcPr marL="5831" marR="5831" marT="5831"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700" b="0" i="0" u="none" strike="noStrike">
                          <a:solidFill>
                            <a:srgbClr val="000000"/>
                          </a:solidFill>
                          <a:effectLst/>
                          <a:latin typeface="Arial" panose="020B0604020202020204" pitchFamily="34" charset="0"/>
                        </a:rPr>
                        <a:t>÷</a:t>
                      </a:r>
                    </a:p>
                  </a:txBody>
                  <a:tcPr marL="5831" marR="5831" marT="5831" marB="0" anchor="b">
                    <a:lnL>
                      <a:noFill/>
                    </a:lnL>
                    <a:lnR>
                      <a:noFill/>
                    </a:lnR>
                    <a:lnT>
                      <a:noFill/>
                    </a:lnT>
                    <a:lnB>
                      <a:noFill/>
                    </a:lnB>
                  </a:tcPr>
                </a:tc>
                <a:tc>
                  <a:txBody>
                    <a:bodyPr/>
                    <a:lstStyle/>
                    <a:p>
                      <a:pPr algn="r" fontAlgn="b"/>
                      <a:r>
                        <a:rPr lang="es-MX" sz="600" b="0" i="0" u="none" strike="noStrike">
                          <a:solidFill>
                            <a:srgbClr val="000000"/>
                          </a:solidFill>
                          <a:effectLst/>
                          <a:latin typeface="Arial" panose="020B0604020202020204" pitchFamily="34" charset="0"/>
                        </a:rPr>
                        <a:t>500.00 </a:t>
                      </a:r>
                    </a:p>
                  </a:txBody>
                  <a:tcPr marL="5831" marR="5831" marT="5831"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solidFill>
                            <a:srgbClr val="FFFFFF"/>
                          </a:solidFill>
                          <a:effectLst/>
                          <a:latin typeface="Arial" panose="020B0604020202020204" pitchFamily="34" charset="0"/>
                        </a:rPr>
                        <a:t>=</a:t>
                      </a:r>
                    </a:p>
                  </a:txBody>
                  <a:tcPr marL="5831" marR="5831" marT="5831"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s-MX" sz="600" b="0" i="0" u="none" strike="noStrike">
                          <a:solidFill>
                            <a:srgbClr val="000000"/>
                          </a:solidFill>
                          <a:effectLst/>
                          <a:latin typeface="Arial" panose="020B0604020202020204" pitchFamily="34" charset="0"/>
                        </a:rPr>
                        <a:t>23069.3</a:t>
                      </a:r>
                    </a:p>
                  </a:txBody>
                  <a:tcPr marL="5831" marR="5831" marT="5831"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solidFill>
                            <a:srgbClr val="FFFFFF"/>
                          </a:solidFill>
                          <a:effectLst/>
                          <a:latin typeface="Arial" panose="020B060402020202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34491483"/>
                  </a:ext>
                </a:extLst>
              </a:tr>
              <a:tr h="122449">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s-MX" sz="600" b="0" i="0" u="none" strike="noStrike">
                          <a:solidFill>
                            <a:srgbClr val="000000"/>
                          </a:solidFill>
                          <a:effectLst/>
                          <a:latin typeface="Arial" panose="020B0604020202020204" pitchFamily="34" charset="0"/>
                        </a:rPr>
                        <a:t>Customer Truck*</a:t>
                      </a:r>
                    </a:p>
                  </a:txBody>
                  <a:tcPr marL="5831" marR="5831" marT="5831"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solidFill>
                            <a:srgbClr val="000000"/>
                          </a:solidFill>
                          <a:effectLst/>
                          <a:latin typeface="Arial" panose="020B0604020202020204" pitchFamily="34" charset="0"/>
                        </a:rPr>
                        <a:t> $                     - </a:t>
                      </a:r>
                    </a:p>
                  </a:txBody>
                  <a:tcPr marL="5831" marR="5831" marT="583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700" b="0" i="0" u="none" strike="noStrike">
                          <a:solidFill>
                            <a:srgbClr val="000000"/>
                          </a:solidFill>
                          <a:effectLst/>
                          <a:latin typeface="Arial" panose="020B0604020202020204" pitchFamily="34" charset="0"/>
                        </a:rPr>
                        <a:t>÷</a:t>
                      </a:r>
                    </a:p>
                  </a:txBody>
                  <a:tcPr marL="5831" marR="5831" marT="5831" marB="0" anchor="b">
                    <a:lnL>
                      <a:noFill/>
                    </a:lnL>
                    <a:lnR>
                      <a:noFill/>
                    </a:lnR>
                    <a:lnT>
                      <a:noFill/>
                    </a:lnT>
                    <a:lnB>
                      <a:noFill/>
                    </a:lnB>
                  </a:tcPr>
                </a:tc>
                <a:tc>
                  <a:txBody>
                    <a:bodyPr/>
                    <a:lstStyle/>
                    <a:p>
                      <a:pPr algn="r" fontAlgn="b"/>
                      <a:r>
                        <a:rPr lang="es-MX" sz="600" b="0" i="0" u="none" strike="noStrike">
                          <a:solidFill>
                            <a:srgbClr val="000000"/>
                          </a:solidFill>
                          <a:effectLst/>
                          <a:latin typeface="Arial" panose="020B0604020202020204" pitchFamily="34" charset="0"/>
                        </a:rPr>
                        <a:t>500.00 </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solidFill>
                            <a:srgbClr val="FFFFFF"/>
                          </a:solidFill>
                          <a:effectLst/>
                          <a:latin typeface="Arial" panose="020B0604020202020204" pitchFamily="34" charset="0"/>
                        </a:rPr>
                        <a:t>=</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s-MX" sz="600" b="0" i="0" u="none" strike="noStrike">
                          <a:solidFill>
                            <a:srgbClr val="000000"/>
                          </a:solidFill>
                          <a:effectLst/>
                          <a:latin typeface="Arial" panose="020B0604020202020204" pitchFamily="34" charset="0"/>
                        </a:rPr>
                        <a:t>0.0</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solidFill>
                            <a:srgbClr val="FFFFFF"/>
                          </a:solidFill>
                          <a:effectLst/>
                          <a:latin typeface="Arial" panose="020B060402020202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43244587"/>
                  </a:ext>
                </a:extLst>
              </a:tr>
              <a:tr h="122449">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s-MX" sz="600" b="0" i="0" u="none" strike="noStrike">
                          <a:solidFill>
                            <a:srgbClr val="000000"/>
                          </a:solidFill>
                          <a:effectLst/>
                          <a:latin typeface="Arial" panose="020B0604020202020204" pitchFamily="34" charset="0"/>
                        </a:rPr>
                        <a:t>Customer Other*</a:t>
                      </a:r>
                    </a:p>
                  </a:txBody>
                  <a:tcPr marL="5831" marR="5831" marT="5831"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solidFill>
                            <a:srgbClr val="000000"/>
                          </a:solidFill>
                          <a:effectLst/>
                          <a:latin typeface="Arial" panose="020B0604020202020204" pitchFamily="34" charset="0"/>
                        </a:rPr>
                        <a:t> $                     - </a:t>
                      </a:r>
                    </a:p>
                  </a:txBody>
                  <a:tcPr marL="5831" marR="5831" marT="583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700" b="0" i="0" u="none" strike="noStrike">
                          <a:solidFill>
                            <a:srgbClr val="000000"/>
                          </a:solidFill>
                          <a:effectLst/>
                          <a:latin typeface="Arial" panose="020B0604020202020204" pitchFamily="34" charset="0"/>
                        </a:rPr>
                        <a:t>÷</a:t>
                      </a:r>
                    </a:p>
                  </a:txBody>
                  <a:tcPr marL="5831" marR="5831" marT="5831" marB="0" anchor="b">
                    <a:lnL>
                      <a:noFill/>
                    </a:lnL>
                    <a:lnR>
                      <a:noFill/>
                    </a:lnR>
                    <a:lnT>
                      <a:noFill/>
                    </a:lnT>
                    <a:lnB>
                      <a:noFill/>
                    </a:lnB>
                  </a:tcPr>
                </a:tc>
                <a:tc>
                  <a:txBody>
                    <a:bodyPr/>
                    <a:lstStyle/>
                    <a:p>
                      <a:pPr algn="r" fontAlgn="b"/>
                      <a:r>
                        <a:rPr lang="es-MX" sz="600" b="0" i="0" u="none" strike="noStrike">
                          <a:solidFill>
                            <a:srgbClr val="000000"/>
                          </a:solidFill>
                          <a:effectLst/>
                          <a:latin typeface="Arial" panose="020B0604020202020204" pitchFamily="34" charset="0"/>
                        </a:rPr>
                        <a:t>500.00 </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solidFill>
                            <a:srgbClr val="FFFFFF"/>
                          </a:solidFill>
                          <a:effectLst/>
                          <a:latin typeface="Arial" panose="020B0604020202020204" pitchFamily="34" charset="0"/>
                        </a:rPr>
                        <a:t>=</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s-MX" sz="600" b="0" i="0" u="none" strike="noStrike">
                          <a:solidFill>
                            <a:srgbClr val="000000"/>
                          </a:solidFill>
                          <a:effectLst/>
                          <a:latin typeface="Arial" panose="020B0604020202020204" pitchFamily="34" charset="0"/>
                        </a:rPr>
                        <a:t>0.0</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solidFill>
                            <a:srgbClr val="FFFFFF"/>
                          </a:solidFill>
                          <a:effectLst/>
                          <a:latin typeface="Arial" panose="020B060402020202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16886742"/>
                  </a:ext>
                </a:extLst>
              </a:tr>
              <a:tr h="122449">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s-MX" sz="600" b="0" i="0" u="none" strike="noStrike">
                          <a:solidFill>
                            <a:srgbClr val="000000"/>
                          </a:solidFill>
                          <a:effectLst/>
                          <a:latin typeface="Arial" panose="020B0604020202020204" pitchFamily="34" charset="0"/>
                        </a:rPr>
                        <a:t>Warranty</a:t>
                      </a:r>
                    </a:p>
                  </a:txBody>
                  <a:tcPr marL="5831" marR="5831" marT="5831"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solidFill>
                            <a:srgbClr val="000000"/>
                          </a:solidFill>
                          <a:effectLst/>
                          <a:latin typeface="Arial" panose="020B0604020202020204" pitchFamily="34" charset="0"/>
                        </a:rPr>
                        <a:t> $       1,456,348 </a:t>
                      </a:r>
                    </a:p>
                  </a:txBody>
                  <a:tcPr marL="5831" marR="5831" marT="583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700" b="0" i="0" u="none" strike="noStrike">
                          <a:solidFill>
                            <a:srgbClr val="000000"/>
                          </a:solidFill>
                          <a:effectLst/>
                          <a:latin typeface="Arial" panose="020B0604020202020204" pitchFamily="34" charset="0"/>
                        </a:rPr>
                        <a:t>÷</a:t>
                      </a:r>
                    </a:p>
                  </a:txBody>
                  <a:tcPr marL="5831" marR="5831" marT="5831" marB="0" anchor="b">
                    <a:lnL>
                      <a:noFill/>
                    </a:lnL>
                    <a:lnR>
                      <a:noFill/>
                    </a:lnR>
                    <a:lnT>
                      <a:noFill/>
                    </a:lnT>
                    <a:lnB>
                      <a:noFill/>
                    </a:lnB>
                  </a:tcPr>
                </a:tc>
                <a:tc>
                  <a:txBody>
                    <a:bodyPr/>
                    <a:lstStyle/>
                    <a:p>
                      <a:pPr algn="r" fontAlgn="b"/>
                      <a:r>
                        <a:rPr lang="es-MX" sz="600" b="0" i="0" u="none" strike="noStrike">
                          <a:solidFill>
                            <a:srgbClr val="000000"/>
                          </a:solidFill>
                          <a:effectLst/>
                          <a:latin typeface="Arial" panose="020B0604020202020204" pitchFamily="34" charset="0"/>
                        </a:rPr>
                        <a:t>650.00 </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solidFill>
                            <a:srgbClr val="FFFFFF"/>
                          </a:solidFill>
                          <a:effectLst/>
                          <a:latin typeface="Arial" panose="020B0604020202020204" pitchFamily="34" charset="0"/>
                        </a:rPr>
                        <a:t>=</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s-MX" sz="600" b="0" i="0" u="none" strike="noStrike">
                          <a:solidFill>
                            <a:srgbClr val="000000"/>
                          </a:solidFill>
                          <a:effectLst/>
                          <a:latin typeface="Arial" panose="020B0604020202020204" pitchFamily="34" charset="0"/>
                        </a:rPr>
                        <a:t>2240.5</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solidFill>
                            <a:srgbClr val="FFFFFF"/>
                          </a:solidFill>
                          <a:effectLst/>
                          <a:latin typeface="Arial" panose="020B060402020202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90546830"/>
                  </a:ext>
                </a:extLst>
              </a:tr>
              <a:tr h="122449">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s-MX" sz="600" b="0" i="0" u="none" strike="noStrike">
                          <a:solidFill>
                            <a:srgbClr val="000000"/>
                          </a:solidFill>
                          <a:effectLst/>
                          <a:latin typeface="Arial" panose="020B0604020202020204" pitchFamily="34" charset="0"/>
                        </a:rPr>
                        <a:t>Internal</a:t>
                      </a:r>
                    </a:p>
                  </a:txBody>
                  <a:tcPr marL="5831" marR="5831" marT="5831"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solidFill>
                            <a:srgbClr val="000000"/>
                          </a:solidFill>
                          <a:effectLst/>
                          <a:latin typeface="Arial" panose="020B0604020202020204" pitchFamily="34" charset="0"/>
                        </a:rPr>
                        <a:t> $          253,133 </a:t>
                      </a:r>
                    </a:p>
                  </a:txBody>
                  <a:tcPr marL="5831" marR="5831" marT="583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700" b="0" i="0" u="none" strike="noStrike">
                          <a:solidFill>
                            <a:srgbClr val="000000"/>
                          </a:solidFill>
                          <a:effectLst/>
                          <a:latin typeface="Arial" panose="020B0604020202020204" pitchFamily="34" charset="0"/>
                        </a:rPr>
                        <a:t>÷</a:t>
                      </a:r>
                    </a:p>
                  </a:txBody>
                  <a:tcPr marL="5831" marR="5831" marT="5831" marB="0" anchor="b">
                    <a:lnL>
                      <a:noFill/>
                    </a:lnL>
                    <a:lnR>
                      <a:noFill/>
                    </a:lnR>
                    <a:lnT>
                      <a:noFill/>
                    </a:lnT>
                    <a:lnB>
                      <a:noFill/>
                    </a:lnB>
                  </a:tcPr>
                </a:tc>
                <a:tc>
                  <a:txBody>
                    <a:bodyPr/>
                    <a:lstStyle/>
                    <a:p>
                      <a:pPr algn="r" fontAlgn="b"/>
                      <a:r>
                        <a:rPr lang="es-MX" sz="600" b="0" i="0" u="none" strike="noStrike">
                          <a:solidFill>
                            <a:srgbClr val="000000"/>
                          </a:solidFill>
                          <a:effectLst/>
                          <a:latin typeface="Arial" panose="020B0604020202020204" pitchFamily="34" charset="0"/>
                        </a:rPr>
                        <a:t>100.00 </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solidFill>
                            <a:srgbClr val="FFFFFF"/>
                          </a:solidFill>
                          <a:effectLst/>
                          <a:latin typeface="Arial" panose="020B0604020202020204" pitchFamily="34" charset="0"/>
                        </a:rPr>
                        <a:t>=</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s-MX" sz="600" b="0" i="0" u="none" strike="noStrike">
                          <a:solidFill>
                            <a:srgbClr val="000000"/>
                          </a:solidFill>
                          <a:effectLst/>
                          <a:latin typeface="Arial" panose="020B0604020202020204" pitchFamily="34" charset="0"/>
                        </a:rPr>
                        <a:t>2531.3</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solidFill>
                            <a:srgbClr val="FFFFFF"/>
                          </a:solidFill>
                          <a:effectLst/>
                          <a:latin typeface="Arial" panose="020B060402020202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58179466"/>
                  </a:ext>
                </a:extLst>
              </a:tr>
              <a:tr h="122449">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s-MX" sz="600" b="0" i="0" u="none" strike="noStrike">
                          <a:solidFill>
                            <a:srgbClr val="000000"/>
                          </a:solidFill>
                          <a:effectLst/>
                          <a:latin typeface="Arial" panose="020B0604020202020204" pitchFamily="34" charset="0"/>
                        </a:rPr>
                        <a:t>New Vehicle Prep</a:t>
                      </a:r>
                    </a:p>
                  </a:txBody>
                  <a:tcPr marL="5831" marR="5831" marT="5831"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solidFill>
                            <a:srgbClr val="000000"/>
                          </a:solidFill>
                          <a:effectLst/>
                          <a:latin typeface="Arial" panose="020B0604020202020204" pitchFamily="34" charset="0"/>
                        </a:rPr>
                        <a:t> $                     - </a:t>
                      </a:r>
                    </a:p>
                  </a:txBody>
                  <a:tcPr marL="5831" marR="5831" marT="583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700" b="0" i="0" u="none" strike="noStrike">
                          <a:solidFill>
                            <a:srgbClr val="000000"/>
                          </a:solidFill>
                          <a:effectLst/>
                          <a:latin typeface="Arial" panose="020B0604020202020204" pitchFamily="34" charset="0"/>
                        </a:rPr>
                        <a:t>÷</a:t>
                      </a:r>
                    </a:p>
                  </a:txBody>
                  <a:tcPr marL="5831" marR="5831" marT="5831" marB="0" anchor="b">
                    <a:lnL>
                      <a:noFill/>
                    </a:lnL>
                    <a:lnR>
                      <a:noFill/>
                    </a:lnR>
                    <a:lnT>
                      <a:noFill/>
                    </a:lnT>
                    <a:lnB>
                      <a:noFill/>
                    </a:lnB>
                  </a:tcPr>
                </a:tc>
                <a:tc>
                  <a:txBody>
                    <a:bodyPr/>
                    <a:lstStyle/>
                    <a:p>
                      <a:pPr algn="r" fontAlgn="b"/>
                      <a:r>
                        <a:rPr lang="es-MX" sz="600" b="0" i="0" u="none" strike="noStrike">
                          <a:solidFill>
                            <a:srgbClr val="000000"/>
                          </a:solidFill>
                          <a:effectLst/>
                          <a:latin typeface="Arial" panose="020B0604020202020204" pitchFamily="34" charset="0"/>
                        </a:rPr>
                        <a:t>500.00 </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solidFill>
                            <a:srgbClr val="FFFFFF"/>
                          </a:solidFill>
                          <a:effectLst/>
                          <a:latin typeface="Arial" panose="020B0604020202020204" pitchFamily="34" charset="0"/>
                        </a:rPr>
                        <a:t>=</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s-MX" sz="600" b="0" i="0" u="none" strike="noStrike">
                          <a:solidFill>
                            <a:srgbClr val="000000"/>
                          </a:solidFill>
                          <a:effectLst/>
                          <a:latin typeface="Arial" panose="020B0604020202020204" pitchFamily="34" charset="0"/>
                        </a:rPr>
                        <a:t>0.0</a:t>
                      </a:r>
                    </a:p>
                  </a:txBody>
                  <a:tcPr marL="5831" marR="5831" marT="58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solidFill>
                            <a:srgbClr val="FFFFFF"/>
                          </a:solidFill>
                          <a:effectLst/>
                          <a:latin typeface="Arial" panose="020B060402020202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49295248"/>
                  </a:ext>
                </a:extLst>
              </a:tr>
              <a:tr h="122449">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s-MX" sz="600" b="0" i="0" u="none" strike="noStrike">
                          <a:solidFill>
                            <a:srgbClr val="000000"/>
                          </a:solidFill>
                          <a:effectLst/>
                          <a:latin typeface="Arial" panose="020B0604020202020204" pitchFamily="34" charset="0"/>
                        </a:rPr>
                        <a:t>Total</a:t>
                      </a:r>
                    </a:p>
                  </a:txBody>
                  <a:tcPr marL="5831" marR="5831" marT="5831"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solidFill>
                            <a:srgbClr val="000000"/>
                          </a:solidFill>
                          <a:effectLst/>
                          <a:latin typeface="Arial" panose="020B0604020202020204" pitchFamily="34" charset="0"/>
                        </a:rPr>
                        <a:t> $      13,244,106 </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solidFill>
                            <a:srgbClr val="FFFFFF"/>
                          </a:solidFill>
                          <a:effectLst/>
                          <a:latin typeface="Arial" panose="020B0604020202020204" pitchFamily="34" charset="0"/>
                        </a:rPr>
                        <a:t> </a:t>
                      </a:r>
                    </a:p>
                  </a:txBody>
                  <a:tcPr marL="5831" marR="5831" marT="5831"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s-MX" sz="600" b="0" i="0" u="none" strike="noStrike">
                          <a:solidFill>
                            <a:srgbClr val="FFFFFF"/>
                          </a:solidFill>
                          <a:effectLst/>
                          <a:latin typeface="Arial" panose="020B0604020202020204" pitchFamily="34" charset="0"/>
                        </a:rPr>
                        <a:t> </a:t>
                      </a:r>
                    </a:p>
                  </a:txBody>
                  <a:tcPr marL="5831" marR="5831" marT="5831"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s-MX" sz="600" b="0" i="0" u="none" strike="noStrike">
                          <a:solidFill>
                            <a:srgbClr val="FFFFFF"/>
                          </a:solidFill>
                          <a:effectLst/>
                          <a:latin typeface="Arial" panose="020B0604020202020204" pitchFamily="34" charset="0"/>
                        </a:rPr>
                        <a:t> </a:t>
                      </a:r>
                    </a:p>
                  </a:txBody>
                  <a:tcPr marL="5831" marR="5831" marT="5831"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s-MX" sz="600" b="0" i="0" u="none" strike="noStrike">
                          <a:solidFill>
                            <a:srgbClr val="000000"/>
                          </a:solidFill>
                          <a:effectLst/>
                          <a:latin typeface="Arial" panose="020B0604020202020204" pitchFamily="34" charset="0"/>
                        </a:rPr>
                        <a:t>27841.1</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solidFill>
                            <a:srgbClr val="FFFFFF"/>
                          </a:solidFill>
                          <a:effectLst/>
                          <a:latin typeface="Arial" panose="020B0604020202020204" pitchFamily="34" charset="0"/>
                        </a:rPr>
                        <a:t> </a:t>
                      </a:r>
                    </a:p>
                  </a:txBody>
                  <a:tcPr marL="5831" marR="5831" marT="5831"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86699509"/>
                  </a:ext>
                </a:extLst>
              </a:tr>
              <a:tr h="128280">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05202547"/>
                  </a:ext>
                </a:extLst>
              </a:tr>
              <a:tr h="122449">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s-MX" sz="600" b="1" i="1" u="none" strike="noStrike">
                          <a:solidFill>
                            <a:srgbClr val="000000"/>
                          </a:solidFill>
                          <a:effectLst/>
                          <a:latin typeface="Arial" panose="020B0604020202020204" pitchFamily="34" charset="0"/>
                        </a:rPr>
                        <a:t>POTENTIAL</a:t>
                      </a:r>
                    </a:p>
                  </a:txBody>
                  <a:tcPr marL="5831" marR="5831" marT="5831" marB="0" anchor="b">
                    <a:lnL>
                      <a:noFill/>
                    </a:lnL>
                    <a:lnR>
                      <a:noFill/>
                    </a:lnR>
                    <a:lnT>
                      <a:noFill/>
                    </a:lnT>
                    <a:lnB>
                      <a:noFill/>
                    </a:lnB>
                    <a:solidFill>
                      <a:srgbClr val="FFFFFF"/>
                    </a:solidFill>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00432148"/>
                  </a:ext>
                </a:extLst>
              </a:tr>
              <a:tr h="128280">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        13,244,106 </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700" b="0" i="0" u="none" strike="noStrike">
                          <a:solidFill>
                            <a:srgbClr val="000000"/>
                          </a:solidFill>
                          <a:effectLst/>
                          <a:latin typeface="Arial" panose="020B0604020202020204" pitchFamily="34" charset="0"/>
                        </a:rPr>
                        <a:t>÷</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MX" sz="700" b="0" i="0" u="none" strike="noStrike">
                          <a:solidFill>
                            <a:srgbClr val="000000"/>
                          </a:solidFill>
                          <a:effectLst/>
                          <a:latin typeface="Calibri" panose="020F0502020204030204" pitchFamily="34" charset="0"/>
                        </a:rPr>
                        <a:t>27841.12 </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700" b="0" i="0" u="none" strike="noStrike">
                          <a:solidFill>
                            <a:srgbClr val="000000"/>
                          </a:solidFill>
                          <a:effectLst/>
                          <a:latin typeface="Calibri" panose="020F0502020204030204" pitchFamily="34" charset="0"/>
                        </a:rPr>
                        <a:t>=</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MX" sz="700" b="0" i="0" u="none" strike="noStrike">
                          <a:solidFill>
                            <a:srgbClr val="000000"/>
                          </a:solidFill>
                          <a:effectLst/>
                          <a:latin typeface="Calibri" panose="020F0502020204030204" pitchFamily="34" charset="0"/>
                        </a:rPr>
                        <a:t> $      475.70 </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64102556"/>
                  </a:ext>
                </a:extLst>
              </a:tr>
              <a:tr h="116618">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5831" marR="5831" marT="5831"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s-MX"/>
                    </a:p>
                  </a:txBody>
                  <a:tcPr/>
                </a:tc>
                <a:tc>
                  <a:txBody>
                    <a:bodyPr/>
                    <a:lstStyle/>
                    <a:p>
                      <a:pPr algn="l" fontAlgn="b"/>
                      <a:r>
                        <a:rPr lang="es-MX" sz="500" b="0" i="0" u="none" strike="noStrike">
                          <a:solidFill>
                            <a:srgbClr val="000000"/>
                          </a:solidFill>
                          <a:effectLst/>
                          <a:latin typeface="Arial" panose="020B0604020202020204" pitchFamily="34" charset="0"/>
                        </a:rPr>
                        <a:t>Total hours billed</a:t>
                      </a:r>
                    </a:p>
                  </a:txBody>
                  <a:tcPr marL="5831" marR="5831" marT="583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gridSpan="2">
                  <a:txBody>
                    <a:bodyPr/>
                    <a:lstStyle/>
                    <a:p>
                      <a:pPr algn="l" fontAlgn="b"/>
                      <a:r>
                        <a:rPr lang="es-MX" sz="500" b="0" i="0" u="none" strike="noStrike">
                          <a:solidFill>
                            <a:srgbClr val="000000"/>
                          </a:solidFill>
                          <a:effectLst/>
                          <a:latin typeface="Arial" panose="020B0604020202020204" pitchFamily="34" charset="0"/>
                        </a:rPr>
                        <a:t>Effective Labor Rate</a:t>
                      </a:r>
                    </a:p>
                  </a:txBody>
                  <a:tcPr marL="5831" marR="5831" marT="5831"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s-MX"/>
                    </a:p>
                  </a:txBody>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79100223"/>
                  </a:ext>
                </a:extLst>
              </a:tr>
              <a:tr h="122449">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97019565"/>
                  </a:ext>
                </a:extLst>
              </a:tr>
              <a:tr h="116618">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MX" sz="700" b="0" i="0" u="none" strike="noStrike">
                          <a:solidFill>
                            <a:srgbClr val="000000"/>
                          </a:solidFill>
                          <a:effectLst/>
                          <a:latin typeface="Calibri" panose="020F0502020204030204" pitchFamily="34" charset="0"/>
                        </a:rPr>
                        <a:t>13.00</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600" b="1" i="0" u="none" strike="noStrike">
                          <a:solidFill>
                            <a:srgbClr val="000000"/>
                          </a:solidFill>
                          <a:effectLst/>
                          <a:latin typeface="Arial" panose="020B0604020202020204" pitchFamily="34" charset="0"/>
                        </a:rPr>
                        <a:t>x</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MX" sz="700" b="0" i="0" u="none" strike="noStrike">
                          <a:solidFill>
                            <a:srgbClr val="000000"/>
                          </a:solidFill>
                          <a:effectLst/>
                          <a:latin typeface="Calibri" panose="020F0502020204030204" pitchFamily="34" charset="0"/>
                        </a:rPr>
                        <a:t>8</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600" b="1" i="0" u="none" strike="noStrike">
                          <a:solidFill>
                            <a:srgbClr val="000000"/>
                          </a:solidFill>
                          <a:effectLst/>
                          <a:latin typeface="Arial" panose="020B0604020202020204" pitchFamily="34" charset="0"/>
                        </a:rPr>
                        <a:t>x</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MX" sz="700" b="0" i="0" u="none" strike="noStrike">
                          <a:solidFill>
                            <a:srgbClr val="000000"/>
                          </a:solidFill>
                          <a:effectLst/>
                          <a:latin typeface="Calibri" panose="020F0502020204030204" pitchFamily="34" charset="0"/>
                        </a:rPr>
                        <a:t>6</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600" b="0" i="0" u="none" strike="noStrike">
                          <a:solidFill>
                            <a:srgbClr val="000000"/>
                          </a:solidFill>
                          <a:effectLst/>
                          <a:latin typeface="Arial" panose="020B0604020202020204" pitchFamily="34" charset="0"/>
                        </a:rPr>
                        <a:t>=</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MX" sz="700" b="0" i="0" u="none" strike="noStrike">
                          <a:solidFill>
                            <a:srgbClr val="000000"/>
                          </a:solidFill>
                          <a:effectLst/>
                          <a:latin typeface="Calibri" panose="020F0502020204030204" pitchFamily="34" charset="0"/>
                        </a:rPr>
                        <a:t>624.0 </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225896344"/>
                  </a:ext>
                </a:extLst>
              </a:tr>
              <a:tr h="116618">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gridSpan="2">
                  <a:txBody>
                    <a:bodyPr/>
                    <a:lstStyle/>
                    <a:p>
                      <a:pPr algn="l" fontAlgn="b"/>
                      <a:r>
                        <a:rPr lang="es-MX" sz="500" b="0" i="0" u="none" strike="noStrike">
                          <a:solidFill>
                            <a:srgbClr val="000000"/>
                          </a:solidFill>
                          <a:effectLst/>
                          <a:latin typeface="Arial" panose="020B0604020202020204" pitchFamily="34" charset="0"/>
                        </a:rPr>
                        <a:t># Service mechanical technicians</a:t>
                      </a:r>
                    </a:p>
                  </a:txBody>
                  <a:tcPr marL="5831" marR="5831" marT="5831"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s-MX"/>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5831" marR="5831" marT="5831"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s-MX"/>
                    </a:p>
                  </a:txBody>
                  <a:tcPr/>
                </a:tc>
                <a:tc gridSpan="2">
                  <a:txBody>
                    <a:bodyPr/>
                    <a:lstStyle/>
                    <a:p>
                      <a:pPr algn="l" fontAlgn="b"/>
                      <a:r>
                        <a:rPr lang="es-MX" sz="500" b="0" i="0" u="none" strike="noStrike">
                          <a:solidFill>
                            <a:srgbClr val="000000"/>
                          </a:solidFill>
                          <a:effectLst/>
                          <a:latin typeface="Arial" panose="020B0604020202020204" pitchFamily="34" charset="0"/>
                        </a:rPr>
                        <a:t>Working Days/Month</a:t>
                      </a:r>
                    </a:p>
                  </a:txBody>
                  <a:tcPr marL="5831" marR="5831" marT="5831"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s-MX"/>
                    </a:p>
                  </a:txBody>
                  <a:tcPr/>
                </a:tc>
                <a:tc gridSpan="2">
                  <a:txBody>
                    <a:bodyPr/>
                    <a:lstStyle/>
                    <a:p>
                      <a:pPr algn="l" fontAlgn="b"/>
                      <a:r>
                        <a:rPr lang="es-MX" sz="500" b="0" i="0" u="none" strike="noStrike">
                          <a:solidFill>
                            <a:srgbClr val="000000"/>
                          </a:solidFill>
                          <a:effectLst/>
                          <a:latin typeface="Arial" panose="020B0604020202020204" pitchFamily="34" charset="0"/>
                        </a:rPr>
                        <a:t>Clock Hour Aval</a:t>
                      </a:r>
                    </a:p>
                  </a:txBody>
                  <a:tcPr marL="5831" marR="5831" marT="5831"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hMerge="1">
                  <a:txBody>
                    <a:bodyPr/>
                    <a:lstStyle/>
                    <a:p>
                      <a:endParaRPr lang="es-MX"/>
                    </a:p>
                  </a:txBody>
                  <a:tcPr/>
                </a:tc>
                <a:extLst>
                  <a:ext uri="{0D108BD9-81ED-4DB2-BD59-A6C34878D82A}">
                    <a16:rowId xmlns:a16="http://schemas.microsoft.com/office/drawing/2014/main" val="2360199231"/>
                  </a:ext>
                </a:extLst>
              </a:tr>
              <a:tr h="116618">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8743134"/>
                  </a:ext>
                </a:extLst>
              </a:tr>
              <a:tr h="116618">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MX" sz="700" b="0" i="0" u="none" strike="noStrike">
                          <a:solidFill>
                            <a:srgbClr val="000000"/>
                          </a:solidFill>
                          <a:effectLst/>
                          <a:latin typeface="Calibri" panose="020F0502020204030204" pitchFamily="34" charset="0"/>
                        </a:rPr>
                        <a:t>624.0 </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1" i="0" u="none" strike="noStrike">
                          <a:solidFill>
                            <a:srgbClr val="000000"/>
                          </a:solidFill>
                          <a:effectLst/>
                          <a:latin typeface="Arial" panose="020B0604020202020204" pitchFamily="34" charset="0"/>
                        </a:rPr>
                        <a:t>x</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MX" sz="700" b="0" i="0" u="none" strike="noStrike">
                          <a:solidFill>
                            <a:srgbClr val="000000"/>
                          </a:solidFill>
                          <a:effectLst/>
                          <a:latin typeface="Calibri" panose="020F0502020204030204" pitchFamily="34" charset="0"/>
                        </a:rPr>
                        <a:t> $         475.70 </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1" i="0" u="none" strike="noStrike">
                          <a:solidFill>
                            <a:srgbClr val="000000"/>
                          </a:solidFill>
                          <a:effectLst/>
                          <a:latin typeface="Arial" panose="020B0604020202020204" pitchFamily="34" charset="0"/>
                        </a:rPr>
                        <a:t>=</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    296,839 </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MX" sz="700" b="0" i="0" u="none" strike="noStrike">
                          <a:solidFill>
                            <a:srgbClr val="000000"/>
                          </a:solidFill>
                          <a:effectLst/>
                          <a:latin typeface="Calibri" panose="020F0502020204030204" pitchFamily="34" charset="0"/>
                        </a:rPr>
                        <a:t>371048.4</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24825494"/>
                  </a:ext>
                </a:extLst>
              </a:tr>
              <a:tr h="182313">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r" fontAlgn="b"/>
                      <a:r>
                        <a:rPr lang="es-MX" sz="500" b="0" i="0" u="none" strike="noStrike">
                          <a:solidFill>
                            <a:srgbClr val="000000"/>
                          </a:solidFill>
                          <a:effectLst/>
                          <a:latin typeface="Arial" panose="020B0604020202020204" pitchFamily="34" charset="0"/>
                        </a:rPr>
                        <a:t>Clock Hours Available</a:t>
                      </a:r>
                    </a:p>
                  </a:txBody>
                  <a:tcPr marL="5831" marR="5831" marT="583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gridSpan="2">
                  <a:txBody>
                    <a:bodyPr/>
                    <a:lstStyle/>
                    <a:p>
                      <a:pPr algn="l" fontAlgn="b"/>
                      <a:r>
                        <a:rPr lang="es-MX" sz="500" b="0" i="0" u="none" strike="noStrike">
                          <a:solidFill>
                            <a:srgbClr val="000000"/>
                          </a:solidFill>
                          <a:effectLst/>
                          <a:latin typeface="Arial" panose="020B0604020202020204" pitchFamily="34" charset="0"/>
                        </a:rPr>
                        <a:t>Effective Labor Rate</a:t>
                      </a:r>
                    </a:p>
                  </a:txBody>
                  <a:tcPr marL="5831" marR="5831" marT="5831"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s-MX"/>
                    </a:p>
                  </a:txBody>
                  <a:tcPr/>
                </a:tc>
                <a:tc rowSpan="2">
                  <a:txBody>
                    <a:bodyPr/>
                    <a:lstStyle/>
                    <a:p>
                      <a:pPr algn="ctr" fontAlgn="b"/>
                      <a:r>
                        <a:rPr lang="es-MX" sz="500" b="0" i="0" u="none" strike="noStrike">
                          <a:solidFill>
                            <a:srgbClr val="000000"/>
                          </a:solidFill>
                          <a:effectLst/>
                          <a:latin typeface="Arial" panose="020B0604020202020204" pitchFamily="34" charset="0"/>
                        </a:rPr>
                        <a:t>Labor sales potential @100%</a:t>
                      </a:r>
                    </a:p>
                  </a:txBody>
                  <a:tcPr marL="5831" marR="5831" marT="5831"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rowSpan="2">
                  <a:txBody>
                    <a:bodyPr/>
                    <a:lstStyle/>
                    <a:p>
                      <a:pPr algn="ctr" fontAlgn="b"/>
                      <a:r>
                        <a:rPr lang="es-MX" sz="500" b="0" i="0" u="none" strike="noStrike">
                          <a:solidFill>
                            <a:srgbClr val="000000"/>
                          </a:solidFill>
                          <a:effectLst/>
                          <a:latin typeface="Calibri" panose="020F0502020204030204" pitchFamily="34" charset="0"/>
                        </a:rPr>
                        <a:t>Labor sales potential @ 125%</a:t>
                      </a:r>
                    </a:p>
                  </a:txBody>
                  <a:tcPr marL="5831" marR="5831" marT="5831"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7792735"/>
                  </a:ext>
                </a:extLst>
              </a:tr>
              <a:tr h="128280">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12700" cap="flat" cmpd="sng" algn="ctr">
                      <a:solidFill>
                        <a:srgbClr val="000000"/>
                      </a:solidFill>
                      <a:prstDash val="solid"/>
                      <a:round/>
                      <a:headEnd type="none" w="med" len="med"/>
                      <a:tailEnd type="none" w="med" len="med"/>
                    </a:lnB>
                  </a:tcPr>
                </a:tc>
                <a:tc vMerge="1">
                  <a:txBody>
                    <a:bodyPr/>
                    <a:lstStyle/>
                    <a:p>
                      <a:endParaRPr lang="es-MX"/>
                    </a:p>
                  </a:txBody>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12700" cap="flat" cmpd="sng" algn="ctr">
                      <a:solidFill>
                        <a:srgbClr val="000000"/>
                      </a:solidFill>
                      <a:prstDash val="solid"/>
                      <a:round/>
                      <a:headEnd type="none" w="med" len="med"/>
                      <a:tailEnd type="none" w="med" len="med"/>
                    </a:lnB>
                  </a:tcPr>
                </a:tc>
                <a:tc vMerge="1">
                  <a:txBody>
                    <a:bodyPr/>
                    <a:lstStyle/>
                    <a:p>
                      <a:endParaRPr lang="es-MX"/>
                    </a:p>
                  </a:txBody>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10960061"/>
                  </a:ext>
                </a:extLst>
              </a:tr>
              <a:tr h="116618">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8">
                  <a:txBody>
                    <a:bodyPr/>
                    <a:lstStyle/>
                    <a:p>
                      <a:pPr algn="l" fontAlgn="b"/>
                      <a:r>
                        <a:rPr lang="en-US" sz="700" b="0" i="0" u="none" strike="noStrike">
                          <a:solidFill>
                            <a:srgbClr val="000000"/>
                          </a:solidFill>
                          <a:effectLst/>
                          <a:latin typeface="Calibri" panose="020F0502020204030204" pitchFamily="34" charset="0"/>
                        </a:rPr>
                        <a:t>How proficient are your technicians ?</a:t>
                      </a:r>
                    </a:p>
                  </a:txBody>
                  <a:tcPr marL="5831" marR="5831" marT="583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77542843"/>
                  </a:ext>
                </a:extLst>
              </a:tr>
              <a:tr h="116618">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0942252"/>
                  </a:ext>
                </a:extLst>
              </a:tr>
              <a:tr h="122449">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MX" sz="700" b="0" i="0" u="none" strike="noStrike">
                          <a:solidFill>
                            <a:srgbClr val="000000"/>
                          </a:solidFill>
                          <a:effectLst/>
                          <a:latin typeface="Calibri" panose="020F0502020204030204" pitchFamily="34" charset="0"/>
                        </a:rPr>
                        <a:t>25,592.0 </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0" i="0" u="none" strike="noStrike">
                          <a:solidFill>
                            <a:srgbClr val="000000"/>
                          </a:solidFill>
                          <a:effectLst/>
                          <a:latin typeface="Arial" panose="020B0604020202020204" pitchFamily="34" charset="0"/>
                        </a:rPr>
                        <a:t>÷</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MX" sz="700" b="0" i="0" u="none" strike="noStrike">
                          <a:solidFill>
                            <a:srgbClr val="000000"/>
                          </a:solidFill>
                          <a:effectLst/>
                          <a:latin typeface="Calibri" panose="020F0502020204030204" pitchFamily="34" charset="0"/>
                        </a:rPr>
                        <a:t>24,739.00</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0" i="0" u="none" strike="noStrike">
                          <a:solidFill>
                            <a:srgbClr val="000000"/>
                          </a:solidFill>
                          <a:effectLst/>
                          <a:latin typeface="Calibri" panose="020F0502020204030204" pitchFamily="34" charset="0"/>
                        </a:rPr>
                        <a:t>=</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s-MX" sz="700" b="0" i="0" u="none" strike="noStrike">
                          <a:solidFill>
                            <a:srgbClr val="000000"/>
                          </a:solidFill>
                          <a:effectLst/>
                          <a:latin typeface="Calibri" panose="020F0502020204030204" pitchFamily="34" charset="0"/>
                        </a:rPr>
                        <a:t>103.45%</a:t>
                      </a:r>
                    </a:p>
                  </a:txBody>
                  <a:tcPr marL="5831" marR="5831" marT="58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98428257"/>
                  </a:ext>
                </a:extLst>
              </a:tr>
              <a:tr h="155102">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t"/>
                      <a:r>
                        <a:rPr lang="es-MX" sz="500" b="0" i="0" u="none" strike="noStrike">
                          <a:solidFill>
                            <a:srgbClr val="000000"/>
                          </a:solidFill>
                          <a:effectLst/>
                          <a:latin typeface="Arial" panose="020B0604020202020204" pitchFamily="34" charset="0"/>
                        </a:rPr>
                        <a:t>Hours Billed</a:t>
                      </a:r>
                    </a:p>
                  </a:txBody>
                  <a:tcPr marL="5831" marR="5831" marT="5831"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r>
                        <a:rPr lang="es-MX" sz="500" b="0" i="0" u="none" strike="noStrike">
                          <a:solidFill>
                            <a:srgbClr val="000000"/>
                          </a:solidFill>
                          <a:effectLst/>
                          <a:latin typeface="Arial" panose="020B0604020202020204" pitchFamily="34" charset="0"/>
                        </a:rPr>
                        <a:t>Hours Available</a:t>
                      </a:r>
                    </a:p>
                  </a:txBody>
                  <a:tcPr marL="5831" marR="5831" marT="5831"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r>
                        <a:rPr lang="es-MX" sz="500" b="0" i="0" u="none" strike="noStrike">
                          <a:solidFill>
                            <a:srgbClr val="000000"/>
                          </a:solidFill>
                          <a:effectLst/>
                          <a:latin typeface="Arial" panose="020B0604020202020204" pitchFamily="34" charset="0"/>
                        </a:rPr>
                        <a:t>Tech Proficiency</a:t>
                      </a:r>
                    </a:p>
                  </a:txBody>
                  <a:tcPr marL="5831" marR="5831" marT="5831"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93515271"/>
                  </a:ext>
                </a:extLst>
              </a:tr>
              <a:tr h="116618">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14782313"/>
                  </a:ext>
                </a:extLst>
              </a:tr>
              <a:tr h="116618">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endParaRPr lang="es-MX" sz="700" b="0" i="0" u="none" strike="noStrike">
                        <a:solidFill>
                          <a:srgbClr val="000000"/>
                        </a:solidFill>
                        <a:effectLst/>
                        <a:latin typeface="Calibri" panose="020F0502020204030204" pitchFamily="34" charset="0"/>
                      </a:endParaRPr>
                    </a:p>
                  </a:txBody>
                  <a:tcPr marL="5831" marR="5831" marT="5831" marB="0" anchor="b">
                    <a:lnL>
                      <a:noFill/>
                    </a:lnL>
                    <a:lnR>
                      <a:noFill/>
                    </a:lnR>
                    <a:lnT>
                      <a:noFill/>
                    </a:lnT>
                    <a:lnB>
                      <a:noFill/>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36574608"/>
                  </a:ext>
                </a:extLst>
              </a:tr>
              <a:tr h="122449">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s-MX" sz="700" b="0" i="0" u="none" strike="noStrike">
                          <a:solidFill>
                            <a:srgbClr val="000000"/>
                          </a:solidFill>
                          <a:effectLst/>
                          <a:latin typeface="Calibri" panose="020F0502020204030204" pitchFamily="34" charset="0"/>
                        </a:rPr>
                        <a:t> </a:t>
                      </a:r>
                    </a:p>
                  </a:txBody>
                  <a:tcPr marL="5831" marR="5831" marT="5831"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s-MX" sz="700" b="0" i="0" u="none" strike="noStrike" dirty="0">
                          <a:solidFill>
                            <a:srgbClr val="000000"/>
                          </a:solidFill>
                          <a:effectLst/>
                          <a:latin typeface="Calibri" panose="020F0502020204030204" pitchFamily="34" charset="0"/>
                        </a:rPr>
                        <a:t> </a:t>
                      </a:r>
                    </a:p>
                  </a:txBody>
                  <a:tcPr marL="5831" marR="5831" marT="5831"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3381136"/>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3" y="1554480"/>
            <a:ext cx="5108325" cy="4904509"/>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b="1"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Assess layout and space utilization</a:t>
            </a:r>
            <a:r>
              <a:rPr lang="en-US" dirty="0" smtClean="0">
                <a:solidFill>
                  <a:srgbClr val="221E1F"/>
                </a:solidFill>
                <a:latin typeface="Calibri" panose="020F0502020204030204" pitchFamily="34" charset="0"/>
              </a:rPr>
              <a:t>.</a:t>
            </a:r>
          </a:p>
          <a:p>
            <a:r>
              <a:rPr lang="en-US" b="1" dirty="0" smtClean="0">
                <a:solidFill>
                  <a:srgbClr val="221E1F"/>
                </a:solidFill>
                <a:latin typeface="Calibri" panose="020F0502020204030204" pitchFamily="34" charset="0"/>
              </a:rPr>
              <a:t>Goals </a:t>
            </a:r>
            <a:r>
              <a:rPr lang="en-US" b="1" dirty="0">
                <a:solidFill>
                  <a:srgbClr val="221E1F"/>
                </a:solidFill>
                <a:latin typeface="Calibri" panose="020F0502020204030204" pitchFamily="34" charset="0"/>
              </a:rPr>
              <a:t>for Improvement: </a:t>
            </a:r>
            <a:r>
              <a:rPr lang="en-US" dirty="0">
                <a:solidFill>
                  <a:srgbClr val="221E1F"/>
                </a:solidFill>
                <a:latin typeface="Calibri" panose="020F0502020204030204" pitchFamily="34" charset="0"/>
              </a:rPr>
              <a:t>Optimize facility usage to reduce technician downtime and improve service flow</a:t>
            </a:r>
            <a:r>
              <a:rPr lang="en-US" dirty="0" smtClean="0">
                <a:solidFill>
                  <a:srgbClr val="221E1F"/>
                </a:solidFill>
                <a:latin typeface="Calibri" panose="020F0502020204030204" pitchFamily="34" charset="0"/>
              </a:rPr>
              <a:t>.</a:t>
            </a:r>
          </a:p>
          <a:p>
            <a:r>
              <a:rPr lang="en-US" b="1" dirty="0" smtClean="0">
                <a:solidFill>
                  <a:srgbClr val="221E1F"/>
                </a:solidFill>
                <a:latin typeface="Calibri" panose="020F0502020204030204" pitchFamily="34" charset="0"/>
              </a:rPr>
              <a:t>Plans </a:t>
            </a:r>
            <a:r>
              <a:rPr lang="en-US" b="1" dirty="0">
                <a:solidFill>
                  <a:srgbClr val="221E1F"/>
                </a:solidFill>
                <a:latin typeface="Calibri" panose="020F0502020204030204" pitchFamily="34" charset="0"/>
              </a:rPr>
              <a:t>to Achieve Goals</a:t>
            </a:r>
            <a:r>
              <a:rPr lang="en-US" b="1" dirty="0" smtClean="0">
                <a:solidFill>
                  <a:srgbClr val="221E1F"/>
                </a:solidFill>
                <a:latin typeface="Calibri" panose="020F0502020204030204" pitchFamily="34" charset="0"/>
              </a:rPr>
              <a:t>:</a:t>
            </a:r>
            <a:r>
              <a:rPr lang="en-US" dirty="0" smtClean="0">
                <a:solidFill>
                  <a:srgbClr val="221E1F"/>
                </a:solidFill>
                <a:latin typeface="Calibri" panose="020F0502020204030204" pitchFamily="34" charset="0"/>
              </a:rPr>
              <a:t/>
            </a:r>
            <a:br>
              <a:rPr lang="en-US" dirty="0" smtClean="0">
                <a:solidFill>
                  <a:srgbClr val="221E1F"/>
                </a:solidFill>
                <a:latin typeface="Calibri" panose="020F0502020204030204" pitchFamily="34" charset="0"/>
              </a:rPr>
            </a:br>
            <a:r>
              <a:rPr lang="en-US" dirty="0" smtClean="0">
                <a:solidFill>
                  <a:srgbClr val="221E1F"/>
                </a:solidFill>
                <a:latin typeface="Calibri" panose="020F0502020204030204" pitchFamily="34" charset="0"/>
              </a:rPr>
              <a:t>- Increase </a:t>
            </a:r>
            <a:r>
              <a:rPr lang="en-US" dirty="0">
                <a:solidFill>
                  <a:srgbClr val="221E1F"/>
                </a:solidFill>
                <a:latin typeface="Calibri" panose="020F0502020204030204" pitchFamily="34" charset="0"/>
              </a:rPr>
              <a:t>tech accessibility to parts by minimizing reliance on the back parts counter</a:t>
            </a:r>
            <a:r>
              <a:rPr lang="en-US" dirty="0" smtClean="0">
                <a:solidFill>
                  <a:srgbClr val="221E1F"/>
                </a:solidFill>
                <a:latin typeface="Calibri" panose="020F0502020204030204" pitchFamily="34" charset="0"/>
              </a:rPr>
              <a:t>.</a:t>
            </a:r>
            <a:br>
              <a:rPr lang="en-US" dirty="0" smtClean="0">
                <a:solidFill>
                  <a:srgbClr val="221E1F"/>
                </a:solidFill>
                <a:latin typeface="Calibri" panose="020F0502020204030204" pitchFamily="34" charset="0"/>
              </a:rPr>
            </a:br>
            <a:r>
              <a:rPr lang="en-US" dirty="0" smtClean="0">
                <a:solidFill>
                  <a:srgbClr val="221E1F"/>
                </a:solidFill>
                <a:latin typeface="Calibri" panose="020F0502020204030204" pitchFamily="34" charset="0"/>
              </a:rPr>
              <a:t>- Consider </a:t>
            </a:r>
            <a:r>
              <a:rPr lang="en-US" dirty="0">
                <a:solidFill>
                  <a:srgbClr val="221E1F"/>
                </a:solidFill>
                <a:latin typeface="Calibri" panose="020F0502020204030204" pitchFamily="34" charset="0"/>
              </a:rPr>
              <a:t>facility modifications that improve accessibility to common parts and tools</a:t>
            </a:r>
            <a:r>
              <a:rPr lang="en-US" dirty="0" smtClean="0">
                <a:solidFill>
                  <a:srgbClr val="221E1F"/>
                </a:solidFill>
                <a:latin typeface="Calibri" panose="020F0502020204030204" pitchFamily="34" charset="0"/>
              </a:rPr>
              <a:t>.</a:t>
            </a:r>
            <a:br>
              <a:rPr lang="en-US" dirty="0" smtClean="0">
                <a:solidFill>
                  <a:srgbClr val="221E1F"/>
                </a:solidFill>
                <a:latin typeface="Calibri" panose="020F0502020204030204" pitchFamily="34" charset="0"/>
              </a:rPr>
            </a:br>
            <a:r>
              <a:rPr lang="en-US" dirty="0" smtClean="0">
                <a:solidFill>
                  <a:srgbClr val="221E1F"/>
                </a:solidFill>
                <a:latin typeface="Calibri" panose="020F0502020204030204" pitchFamily="34" charset="0"/>
              </a:rPr>
              <a:t>- Add </a:t>
            </a:r>
            <a:r>
              <a:rPr lang="en-US" dirty="0">
                <a:solidFill>
                  <a:srgbClr val="221E1F"/>
                </a:solidFill>
                <a:latin typeface="Calibri" panose="020F0502020204030204" pitchFamily="34" charset="0"/>
              </a:rPr>
              <a:t>bays or adjust layout if demand exceeds current capacity</a:t>
            </a:r>
            <a:r>
              <a:rPr lang="en-US" dirty="0" smtClean="0">
                <a:solidFill>
                  <a:srgbClr val="221E1F"/>
                </a:solidFill>
                <a:latin typeface="Calibri" panose="020F0502020204030204" pitchFamily="34" charset="0"/>
              </a:rPr>
              <a:t>.</a:t>
            </a:r>
          </a:p>
          <a:p>
            <a:r>
              <a:rPr lang="en-US" b="1" dirty="0" smtClean="0">
                <a:solidFill>
                  <a:srgbClr val="221E1F"/>
                </a:solidFill>
                <a:latin typeface="Calibri" panose="020F0502020204030204" pitchFamily="34" charset="0"/>
              </a:rPr>
              <a:t>Plans </a:t>
            </a:r>
            <a:r>
              <a:rPr lang="en-US" b="1" dirty="0">
                <a:solidFill>
                  <a:srgbClr val="221E1F"/>
                </a:solidFill>
                <a:latin typeface="Calibri" panose="020F0502020204030204" pitchFamily="34" charset="0"/>
              </a:rPr>
              <a:t>to Evaluate Changes: </a:t>
            </a:r>
            <a:r>
              <a:rPr lang="en-US" dirty="0">
                <a:solidFill>
                  <a:srgbClr val="221E1F"/>
                </a:solidFill>
                <a:latin typeface="Calibri" panose="020F0502020204030204" pitchFamily="34" charset="0"/>
              </a:rPr>
              <a:t>Evaluate vehicle flow and technician wait times for parts monthly, and track changes after layout adjustments.</a:t>
            </a:r>
            <a:endParaRPr lang="en-US" dirty="0"/>
          </a:p>
        </p:txBody>
      </p:sp>
      <p:pic>
        <p:nvPicPr>
          <p:cNvPr id="4" name="Imagen 3"/>
          <p:cNvPicPr>
            <a:picLocks noChangeAspect="1"/>
          </p:cNvPicPr>
          <p:nvPr/>
        </p:nvPicPr>
        <p:blipFill>
          <a:blip r:embed="rId2"/>
          <a:stretch>
            <a:fillRect/>
          </a:stretch>
        </p:blipFill>
        <p:spPr>
          <a:xfrm>
            <a:off x="7408056" y="1638478"/>
            <a:ext cx="3311175" cy="4162934"/>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77500" lnSpcReduction="20000"/>
          </a:bodyPr>
          <a:lstStyle/>
          <a:p>
            <a:pPr marL="0" indent="0">
              <a:buNone/>
            </a:pPr>
            <a:r>
              <a:rPr lang="en-US" dirty="0" smtClean="0"/>
              <a:t>Based on the results of the Repair Order Analysis, the Service Manager and I came to these conclusions:</a:t>
            </a:r>
          </a:p>
          <a:p>
            <a:r>
              <a:rPr lang="en-US" dirty="0" smtClean="0"/>
              <a:t>We must increase our </a:t>
            </a:r>
            <a:r>
              <a:rPr lang="en-US" dirty="0"/>
              <a:t>repair work to balance income sources and reduce dependence on competitive services</a:t>
            </a:r>
            <a:r>
              <a:rPr lang="en-US" dirty="0" smtClean="0"/>
              <a:t>.</a:t>
            </a:r>
          </a:p>
          <a:p>
            <a:r>
              <a:rPr lang="en-US" dirty="0" smtClean="0"/>
              <a:t>We must review our discounting policies, which should be </a:t>
            </a:r>
            <a:r>
              <a:rPr lang="en-US" dirty="0"/>
              <a:t>strategic and </a:t>
            </a:r>
            <a:r>
              <a:rPr lang="en-US" dirty="0" smtClean="0"/>
              <a:t>aligned with our </a:t>
            </a:r>
            <a:r>
              <a:rPr lang="en-US" dirty="0"/>
              <a:t>profitability goals, especially for maintenance services</a:t>
            </a:r>
            <a:r>
              <a:rPr lang="en-US" dirty="0" smtClean="0"/>
              <a:t>. </a:t>
            </a:r>
          </a:p>
          <a:p>
            <a:r>
              <a:rPr lang="en-US" dirty="0" smtClean="0"/>
              <a:t>We need to boost our </a:t>
            </a:r>
            <a:r>
              <a:rPr lang="en-US" dirty="0"/>
              <a:t>RO </a:t>
            </a:r>
            <a:r>
              <a:rPr lang="en-US" dirty="0" smtClean="0"/>
              <a:t>Value. Introducing </a:t>
            </a:r>
            <a:r>
              <a:rPr lang="en-US" dirty="0"/>
              <a:t>bundled services or upsell opportunities to ensure more items per RO</a:t>
            </a:r>
            <a:r>
              <a:rPr lang="en-US" dirty="0" smtClean="0"/>
              <a:t>.</a:t>
            </a:r>
          </a:p>
          <a:p>
            <a:r>
              <a:rPr lang="en-US" dirty="0" smtClean="0"/>
              <a:t>We must focus our marketing efforts on attracting more maintenance and repair work. Using </a:t>
            </a:r>
            <a:r>
              <a:rPr lang="en-US" dirty="0"/>
              <a:t>the data from model year trends to focus on outreach to owners of newer vehicles for preventive maintenance, building long-term customer retention</a:t>
            </a:r>
            <a:r>
              <a:rPr lang="en-US" dirty="0" smtClean="0"/>
              <a:t>.</a:t>
            </a:r>
          </a:p>
          <a:p>
            <a:endParaRPr lang="en-US" dirty="0"/>
          </a:p>
        </p:txBody>
      </p:sp>
      <p:graphicFrame>
        <p:nvGraphicFramePr>
          <p:cNvPr id="7" name="Marcador de contenido 6"/>
          <p:cNvGraphicFramePr>
            <a:graphicFrameLocks noGrp="1"/>
          </p:cNvGraphicFramePr>
          <p:nvPr>
            <p:ph sz="half" idx="2"/>
            <p:extLst>
              <p:ext uri="{D42A27DB-BD31-4B8C-83A1-F6EECF244321}">
                <p14:modId xmlns:p14="http://schemas.microsoft.com/office/powerpoint/2010/main" val="3603148883"/>
              </p:ext>
            </p:extLst>
          </p:nvPr>
        </p:nvGraphicFramePr>
        <p:xfrm>
          <a:off x="5510625" y="1255224"/>
          <a:ext cx="5761432" cy="4786140"/>
        </p:xfrm>
        <a:graphic>
          <a:graphicData uri="http://schemas.openxmlformats.org/drawingml/2006/table">
            <a:tbl>
              <a:tblPr/>
              <a:tblGrid>
                <a:gridCol w="590507">
                  <a:extLst>
                    <a:ext uri="{9D8B030D-6E8A-4147-A177-3AD203B41FA5}">
                      <a16:colId xmlns:a16="http://schemas.microsoft.com/office/drawing/2014/main" val="2440908893"/>
                    </a:ext>
                  </a:extLst>
                </a:gridCol>
                <a:gridCol w="630405">
                  <a:extLst>
                    <a:ext uri="{9D8B030D-6E8A-4147-A177-3AD203B41FA5}">
                      <a16:colId xmlns:a16="http://schemas.microsoft.com/office/drawing/2014/main" val="2062748599"/>
                    </a:ext>
                  </a:extLst>
                </a:gridCol>
                <a:gridCol w="718184">
                  <a:extLst>
                    <a:ext uri="{9D8B030D-6E8A-4147-A177-3AD203B41FA5}">
                      <a16:colId xmlns:a16="http://schemas.microsoft.com/office/drawing/2014/main" val="126118131"/>
                    </a:ext>
                  </a:extLst>
                </a:gridCol>
                <a:gridCol w="183536">
                  <a:extLst>
                    <a:ext uri="{9D8B030D-6E8A-4147-A177-3AD203B41FA5}">
                      <a16:colId xmlns:a16="http://schemas.microsoft.com/office/drawing/2014/main" val="4052134216"/>
                    </a:ext>
                  </a:extLst>
                </a:gridCol>
                <a:gridCol w="712864">
                  <a:extLst>
                    <a:ext uri="{9D8B030D-6E8A-4147-A177-3AD203B41FA5}">
                      <a16:colId xmlns:a16="http://schemas.microsoft.com/office/drawing/2014/main" val="1411103385"/>
                    </a:ext>
                  </a:extLst>
                </a:gridCol>
                <a:gridCol w="183536">
                  <a:extLst>
                    <a:ext uri="{9D8B030D-6E8A-4147-A177-3AD203B41FA5}">
                      <a16:colId xmlns:a16="http://schemas.microsoft.com/office/drawing/2014/main" val="1219795317"/>
                    </a:ext>
                  </a:extLst>
                </a:gridCol>
                <a:gridCol w="614445">
                  <a:extLst>
                    <a:ext uri="{9D8B030D-6E8A-4147-A177-3AD203B41FA5}">
                      <a16:colId xmlns:a16="http://schemas.microsoft.com/office/drawing/2014/main" val="3147975439"/>
                    </a:ext>
                  </a:extLst>
                </a:gridCol>
                <a:gridCol w="726164">
                  <a:extLst>
                    <a:ext uri="{9D8B030D-6E8A-4147-A177-3AD203B41FA5}">
                      <a16:colId xmlns:a16="http://schemas.microsoft.com/office/drawing/2014/main" val="3614564519"/>
                    </a:ext>
                  </a:extLst>
                </a:gridCol>
                <a:gridCol w="678286">
                  <a:extLst>
                    <a:ext uri="{9D8B030D-6E8A-4147-A177-3AD203B41FA5}">
                      <a16:colId xmlns:a16="http://schemas.microsoft.com/office/drawing/2014/main" val="2577490261"/>
                    </a:ext>
                  </a:extLst>
                </a:gridCol>
                <a:gridCol w="723505">
                  <a:extLst>
                    <a:ext uri="{9D8B030D-6E8A-4147-A177-3AD203B41FA5}">
                      <a16:colId xmlns:a16="http://schemas.microsoft.com/office/drawing/2014/main" val="139596909"/>
                    </a:ext>
                  </a:extLst>
                </a:gridCol>
              </a:tblGrid>
              <a:tr h="215648">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86521485"/>
                  </a:ext>
                </a:extLst>
              </a:tr>
              <a:tr h="149593">
                <a:tc gridSpan="9">
                  <a:txBody>
                    <a:bodyPr/>
                    <a:lstStyle/>
                    <a:p>
                      <a:pPr algn="ctr" fontAlgn="b"/>
                      <a:r>
                        <a:rPr lang="es-MX"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17086217"/>
                  </a:ext>
                </a:extLst>
              </a:tr>
              <a:tr h="119174">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s-MX"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s-MX"/>
                    </a:p>
                  </a:txBody>
                  <a:tcPr/>
                </a:tc>
                <a:tc rowSpan="2">
                  <a:txBody>
                    <a:bodyPr/>
                    <a:lstStyle/>
                    <a:p>
                      <a:pPr algn="ctr" fontAlgn="b"/>
                      <a:r>
                        <a:rPr lang="es-MX"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s-MX"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44504851"/>
                  </a:ext>
                </a:extLst>
              </a:tr>
              <a:tr h="119174">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s-MX"/>
                    </a:p>
                  </a:txBody>
                  <a:tcPr/>
                </a:tc>
                <a:tc hMerge="1" vMerge="1">
                  <a:txBody>
                    <a:bodyPr/>
                    <a:lstStyle/>
                    <a:p>
                      <a:endParaRPr lang="es-MX"/>
                    </a:p>
                  </a:txBody>
                  <a:tcPr/>
                </a:tc>
                <a:tc v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01961965"/>
                  </a:ext>
                </a:extLst>
              </a:tr>
              <a:tr h="217917">
                <a:tc>
                  <a:txBody>
                    <a:bodyPr/>
                    <a:lstStyle/>
                    <a:p>
                      <a:pPr algn="l" fontAlgn="b"/>
                      <a:r>
                        <a:rPr lang="es-MX"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  117,080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s-MX" sz="600" b="0" i="0" u="none" strike="noStrike">
                          <a:effectLst/>
                          <a:latin typeface="Arial" panose="020B0604020202020204" pitchFamily="34" charset="0"/>
                        </a:rPr>
                        <a:t>234.16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s-MX" sz="600" b="0" i="0" u="none" strike="noStrike">
                          <a:effectLst/>
                          <a:latin typeface="Arial" panose="020B0604020202020204" pitchFamily="34" charset="0"/>
                        </a:rPr>
                        <a:t>500.00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99024198"/>
                  </a:ext>
                </a:extLst>
              </a:tr>
              <a:tr h="217917">
                <a:tc>
                  <a:txBody>
                    <a:bodyPr/>
                    <a:lstStyle/>
                    <a:p>
                      <a:pPr algn="l" fontAlgn="b"/>
                      <a:r>
                        <a:rPr lang="es-MX"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    57,708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s-MX" sz="600" b="0" i="0" u="none" strike="noStrike">
                          <a:effectLst/>
                          <a:latin typeface="Arial" panose="020B0604020202020204" pitchFamily="34" charset="0"/>
                        </a:rPr>
                        <a:t>144.27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s-MX" sz="600" b="0" i="0" u="none" strike="noStrike">
                          <a:effectLst/>
                          <a:latin typeface="Arial" panose="020B0604020202020204" pitchFamily="34" charset="0"/>
                        </a:rPr>
                        <a:t>400.00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06928939"/>
                  </a:ext>
                </a:extLst>
              </a:tr>
              <a:tr h="217917">
                <a:tc>
                  <a:txBody>
                    <a:bodyPr/>
                    <a:lstStyle/>
                    <a:p>
                      <a:pPr algn="l" fontAlgn="b"/>
                      <a:r>
                        <a:rPr lang="es-MX"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               -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s-MX" sz="600" b="0"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34580463"/>
                  </a:ext>
                </a:extLst>
              </a:tr>
              <a:tr h="217917">
                <a:tc>
                  <a:txBody>
                    <a:bodyPr/>
                    <a:lstStyle/>
                    <a:p>
                      <a:pPr algn="l" fontAlgn="b"/>
                      <a:r>
                        <a:rPr lang="es-MX"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  174,789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s-MX" sz="600" b="0" i="0" u="none" strike="noStrike">
                          <a:effectLst/>
                          <a:latin typeface="Arial" panose="020B0604020202020204" pitchFamily="34" charset="0"/>
                        </a:rPr>
                        <a:t>378.43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s-MX" sz="600" b="0" i="0" u="none" strike="noStrike">
                          <a:effectLst/>
                          <a:latin typeface="Arial" panose="020B0604020202020204" pitchFamily="34" charset="0"/>
                        </a:rPr>
                        <a:t>461.88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25746476"/>
                  </a:ext>
                </a:extLst>
              </a:tr>
              <a:tr h="673166">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MX"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69833318"/>
                  </a:ext>
                </a:extLst>
              </a:tr>
              <a:tr h="435837">
                <a:tc gridSpan="2">
                  <a:txBody>
                    <a:bodyPr/>
                    <a:lstStyle/>
                    <a:p>
                      <a:pPr algn="ctr" fontAlgn="b"/>
                      <a:r>
                        <a:rPr lang="es-MX" sz="6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ctr" fontAlgn="b"/>
                      <a:r>
                        <a:rPr lang="es-MX" sz="600" b="0"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s-MX"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s-MX" sz="600" b="0" i="0" u="none" strike="noStrike">
                          <a:effectLst/>
                          <a:latin typeface="Arial" panose="020B0604020202020204" pitchFamily="34" charset="0"/>
                        </a:rPr>
                        <a:t>461.88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s-MX"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20278284"/>
                  </a:ext>
                </a:extLst>
              </a:tr>
              <a:tr h="119174">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29094963"/>
                  </a:ext>
                </a:extLst>
              </a:tr>
              <a:tr h="141873">
                <a:tc gridSpan="8">
                  <a:txBody>
                    <a:bodyPr/>
                    <a:lstStyle/>
                    <a:p>
                      <a:pPr algn="l" fontAlgn="b"/>
                      <a:r>
                        <a:rPr lang="es-MX"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85897801"/>
                  </a:ext>
                </a:extLst>
              </a:tr>
              <a:tr h="119174">
                <a:tc gridSpan="2">
                  <a:txBody>
                    <a:bodyPr/>
                    <a:lstStyle/>
                    <a:p>
                      <a:pPr algn="l" fontAlgn="b"/>
                      <a:r>
                        <a:rPr lang="es-MX"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r" fontAlgn="b"/>
                      <a:r>
                        <a:rPr lang="es-MX" sz="600" b="0" i="0" u="none" strike="noStrike">
                          <a:effectLst/>
                          <a:latin typeface="Arial" panose="020B0604020202020204" pitchFamily="34" charset="0"/>
                        </a:rPr>
                        <a:t>174788.75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600" b="0" i="0" u="none" strike="noStrike">
                          <a:effectLst/>
                          <a:latin typeface="Arial" panose="020B0604020202020204" pitchFamily="34" charset="0"/>
                        </a:rPr>
                        <a:t>100.00%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s-MX"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50515195"/>
                  </a:ext>
                </a:extLst>
              </a:tr>
              <a:tr h="119174">
                <a:tc gridSpan="2">
                  <a:txBody>
                    <a:bodyPr/>
                    <a:lstStyle/>
                    <a:p>
                      <a:pPr algn="l" fontAlgn="b"/>
                      <a:r>
                        <a:rPr lang="es-MX"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r" fontAlgn="b"/>
                      <a:r>
                        <a:rPr lang="es-MX" sz="600" b="0" i="0" u="none" strike="noStrike">
                          <a:effectLst/>
                          <a:latin typeface="Arial" panose="020B0604020202020204" pitchFamily="34" charset="0"/>
                        </a:rPr>
                        <a:t>174788.75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600" b="0" i="0" u="none" strike="noStrike">
                          <a:effectLst/>
                          <a:latin typeface="Arial" panose="020B0604020202020204" pitchFamily="34" charset="0"/>
                        </a:rPr>
                        <a:t>461.88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s-MX"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98128038"/>
                  </a:ext>
                </a:extLst>
              </a:tr>
              <a:tr h="119174">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0244427"/>
                  </a:ext>
                </a:extLst>
              </a:tr>
              <a:tr h="141873">
                <a:tc gridSpan="8">
                  <a:txBody>
                    <a:bodyPr/>
                    <a:lstStyle/>
                    <a:p>
                      <a:pPr algn="l" fontAlgn="b"/>
                      <a:r>
                        <a:rPr lang="es-MX"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38043073"/>
                  </a:ext>
                </a:extLst>
              </a:tr>
              <a:tr h="119174">
                <a:tc gridSpan="2">
                  <a:txBody>
                    <a:bodyPr/>
                    <a:lstStyle/>
                    <a:p>
                      <a:pPr algn="l" fontAlgn="b"/>
                      <a:r>
                        <a:rPr lang="es-MX"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r" fontAlgn="b"/>
                      <a:r>
                        <a:rPr lang="es-MX" sz="600" b="0" i="0" u="none" strike="noStrike">
                          <a:effectLst/>
                          <a:latin typeface="Arial" panose="020B0604020202020204" pitchFamily="34" charset="0"/>
                        </a:rPr>
                        <a:t>174,788.75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s-MX"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52313460"/>
                  </a:ext>
                </a:extLst>
              </a:tr>
              <a:tr h="113499">
                <a:tc gridSpan="2">
                  <a:txBody>
                    <a:bodyPr/>
                    <a:lstStyle/>
                    <a:p>
                      <a:pPr algn="l" fontAlgn="b"/>
                      <a:r>
                        <a:rPr lang="es-MX"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r" fontAlgn="b"/>
                      <a:r>
                        <a:rPr lang="es-MX" sz="600" b="0" i="0" u="none" strike="noStrike">
                          <a:effectLst/>
                          <a:latin typeface="Arial" panose="020B0604020202020204" pitchFamily="34" charset="0"/>
                        </a:rPr>
                        <a:t>378.43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s-MX"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03594951"/>
                  </a:ext>
                </a:extLst>
              </a:tr>
              <a:tr h="113499">
                <a:tc gridSpan="2">
                  <a:txBody>
                    <a:bodyPr/>
                    <a:lstStyle/>
                    <a:p>
                      <a:pPr algn="l" fontAlgn="b"/>
                      <a:r>
                        <a:rPr lang="es-MX"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s-MX"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57135599"/>
                  </a:ext>
                </a:extLst>
              </a:tr>
              <a:tr h="113499">
                <a:tc gridSpan="2">
                  <a:txBody>
                    <a:bodyPr/>
                    <a:lstStyle/>
                    <a:p>
                      <a:pPr algn="l" fontAlgn="b"/>
                      <a:r>
                        <a:rPr lang="es-MX"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r" fontAlgn="b"/>
                      <a:r>
                        <a:rPr lang="es-MX" sz="600" b="0" i="0" u="none" strike="noStrike">
                          <a:effectLst/>
                          <a:latin typeface="Arial" panose="020B0604020202020204" pitchFamily="34" charset="0"/>
                        </a:rPr>
                        <a:t>234.16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s-MX" sz="600" b="0" i="0" u="none" strike="noStrike">
                          <a:effectLst/>
                          <a:latin typeface="Arial" panose="020B0604020202020204" pitchFamily="34" charset="0"/>
                        </a:rPr>
                        <a:t>61.88%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s-MX"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23093746"/>
                  </a:ext>
                </a:extLst>
              </a:tr>
              <a:tr h="113499">
                <a:tc gridSpan="2">
                  <a:txBody>
                    <a:bodyPr/>
                    <a:lstStyle/>
                    <a:p>
                      <a:pPr algn="l" fontAlgn="b"/>
                      <a:r>
                        <a:rPr lang="es-MX"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r" fontAlgn="b"/>
                      <a:r>
                        <a:rPr lang="es-MX" sz="600" b="0" i="0" u="none" strike="noStrike">
                          <a:effectLst/>
                          <a:latin typeface="Arial" panose="020B0604020202020204" pitchFamily="34" charset="0"/>
                        </a:rPr>
                        <a:t>144.27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s-MX" sz="600" b="0" i="0" u="none" strike="noStrike">
                          <a:effectLst/>
                          <a:latin typeface="Arial" panose="020B0604020202020204" pitchFamily="34" charset="0"/>
                        </a:rPr>
                        <a:t>38.12%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s-MX"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29471399"/>
                  </a:ext>
                </a:extLst>
              </a:tr>
              <a:tr h="113499">
                <a:tc gridSpan="2">
                  <a:txBody>
                    <a:bodyPr/>
                    <a:lstStyle/>
                    <a:p>
                      <a:pPr algn="l" fontAlgn="b"/>
                      <a:r>
                        <a:rPr lang="es-MX"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r" fontAlgn="b"/>
                      <a:r>
                        <a:rPr lang="es-MX" sz="600" b="0"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s-MX" sz="600" b="0"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s-MX"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9371975"/>
                  </a:ext>
                </a:extLst>
              </a:tr>
              <a:tr h="119174">
                <a:tc gridSpan="2">
                  <a:txBody>
                    <a:bodyPr/>
                    <a:lstStyle/>
                    <a:p>
                      <a:pPr algn="l" fontAlgn="b"/>
                      <a:r>
                        <a:rPr lang="es-MX"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r" fontAlgn="b"/>
                      <a:r>
                        <a:rPr lang="es-MX" sz="600" b="0"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s-MX"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09085793"/>
                  </a:ext>
                </a:extLst>
              </a:tr>
              <a:tr h="119174">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88338262"/>
                  </a:ext>
                </a:extLst>
              </a:tr>
              <a:tr h="141873">
                <a:tc gridSpan="8">
                  <a:txBody>
                    <a:bodyPr/>
                    <a:lstStyle/>
                    <a:p>
                      <a:pPr algn="l" fontAlgn="b"/>
                      <a:r>
                        <a:rPr lang="es-MX"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l" fontAlgn="b"/>
                      <a:r>
                        <a:rPr lang="es-MX"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s-MX"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2650517051"/>
                  </a:ext>
                </a:extLst>
              </a:tr>
              <a:tr h="130524">
                <a:tc>
                  <a:txBody>
                    <a:bodyPr/>
                    <a:lstStyle/>
                    <a:p>
                      <a:pPr algn="ctr" fontAlgn="b"/>
                      <a:r>
                        <a:rPr lang="es-MX"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s-MX"/>
                    </a:p>
                  </a:txBody>
                  <a:tcPr/>
                </a:tc>
                <a:tc>
                  <a:txBody>
                    <a:bodyPr/>
                    <a:lstStyle/>
                    <a:p>
                      <a:pPr algn="ctr" fontAlgn="b"/>
                      <a:r>
                        <a:rPr lang="es-MX"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s-MX"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s-MX"/>
                    </a:p>
                  </a:txBody>
                  <a:tcPr/>
                </a:tc>
                <a:tc>
                  <a:txBody>
                    <a:bodyPr/>
                    <a:lstStyle/>
                    <a:p>
                      <a:pPr algn="ctr" fontAlgn="b"/>
                      <a:r>
                        <a:rPr lang="es-MX"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s-MX"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s-MX"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125061753"/>
                  </a:ext>
                </a:extLst>
              </a:tr>
              <a:tr h="119174">
                <a:tc>
                  <a:txBody>
                    <a:bodyPr/>
                    <a:lstStyle/>
                    <a:p>
                      <a:pPr algn="ctr" fontAlgn="b"/>
                      <a:r>
                        <a:rPr lang="es-MX"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1" i="0" u="none" strike="noStrike">
                          <a:effectLs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600" b="1" i="0" u="none" strike="noStrike">
                          <a:effectLs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s-MX"/>
                    </a:p>
                  </a:txBody>
                  <a:tcPr/>
                </a:tc>
                <a:tc>
                  <a:txBody>
                    <a:bodyPr/>
                    <a:lstStyle/>
                    <a:p>
                      <a:pPr algn="ctr" fontAlgn="b"/>
                      <a:r>
                        <a:rPr lang="es-MX" sz="600" b="1" i="0" u="none" strike="noStrike">
                          <a:effectLst/>
                          <a:latin typeface="Arial" panose="020B060402020202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600" b="1" i="0" u="none" strike="noStrike">
                          <a:effectLs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s-MX"/>
                    </a:p>
                  </a:txBody>
                  <a:tcPr/>
                </a:tc>
                <a:tc>
                  <a:txBody>
                    <a:bodyPr/>
                    <a:lstStyle/>
                    <a:p>
                      <a:pPr algn="ctr" fontAlgn="b"/>
                      <a:r>
                        <a:rPr lang="es-MX" sz="600" b="1" i="0" u="none" strike="noStrike">
                          <a:effectLst/>
                          <a:latin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1" i="0" u="none" strike="noStrike">
                          <a:effectLst/>
                          <a:latin typeface="Arial" panose="020B0604020202020204" pitchFamily="34" charset="0"/>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s-MX" sz="600" b="1" i="0" u="none" strike="noStrike">
                          <a:effectLst/>
                          <a:latin typeface="Arial" panose="020B0604020202020204" pitchFamily="34" charset="0"/>
                        </a:rPr>
                        <a:t>50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06340657"/>
                  </a:ext>
                </a:extLst>
              </a:tr>
              <a:tr h="124850">
                <a:tc>
                  <a:txBody>
                    <a:bodyPr/>
                    <a:lstStyle/>
                    <a:p>
                      <a:pPr algn="ctr" fontAlgn="b"/>
                      <a:r>
                        <a:rPr lang="es-MX"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1" i="0" u="none" strike="noStrike">
                          <a:effectLs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600" b="1" i="0" u="none" strike="noStrike">
                          <a:effectLs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s-MX"/>
                    </a:p>
                  </a:txBody>
                  <a:tcPr/>
                </a:tc>
                <a:tc>
                  <a:txBody>
                    <a:bodyPr/>
                    <a:lstStyle/>
                    <a:p>
                      <a:pPr algn="ctr" fontAlgn="b"/>
                      <a:r>
                        <a:rPr lang="es-MX" sz="600" b="1" i="0" u="none" strike="noStrike">
                          <a:effectLst/>
                          <a:latin typeface="Arial" panose="020B0604020202020204" pitchFamily="34" charset="0"/>
                        </a:rPr>
                        <a:t>26.00%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s-MX" sz="600" b="1" i="0" u="none" strike="noStrike">
                          <a:effectLst/>
                          <a:latin typeface="Arial" panose="020B0604020202020204" pitchFamily="34" charset="0"/>
                        </a:rPr>
                        <a:t>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s-MX"/>
                    </a:p>
                  </a:txBody>
                  <a:tcPr/>
                </a:tc>
                <a:tc>
                  <a:txBody>
                    <a:bodyPr/>
                    <a:lstStyle/>
                    <a:p>
                      <a:pPr algn="ctr" fontAlgn="b"/>
                      <a:r>
                        <a:rPr lang="es-MX" sz="600" b="1" i="0" u="none" strike="noStrike">
                          <a:effectLst/>
                          <a:latin typeface="Arial" panose="020B0604020202020204" pitchFamily="34" charset="0"/>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s-MX" sz="600" b="1" i="0" u="none" strike="noStrike" dirty="0">
                          <a:effectLst/>
                          <a:latin typeface="Arial" panose="020B0604020202020204" pitchFamily="34" charset="0"/>
                        </a:rPr>
                        <a:t>48.00%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s-MX"/>
                    </a:p>
                  </a:txBody>
                  <a:tcPr/>
                </a:tc>
                <a:extLst>
                  <a:ext uri="{0D108BD9-81ED-4DB2-BD59-A6C34878D82A}">
                    <a16:rowId xmlns:a16="http://schemas.microsoft.com/office/drawing/2014/main" val="2796799287"/>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Skilled </a:t>
            </a:r>
            <a:r>
              <a:rPr lang="en-US" dirty="0"/>
              <a:t>Technicians: Staff with factory certifications and experience in specific models</a:t>
            </a:r>
            <a:r>
              <a:rPr lang="en-US" dirty="0" smtClean="0"/>
              <a:t>.</a:t>
            </a:r>
          </a:p>
          <a:p>
            <a:r>
              <a:rPr lang="en-US" dirty="0" smtClean="0"/>
              <a:t>Modern </a:t>
            </a:r>
            <a:r>
              <a:rPr lang="en-US" dirty="0"/>
              <a:t>Facilities: Up-to-date equipment and advanced technology for diagnostics and repairs</a:t>
            </a:r>
            <a:r>
              <a:rPr lang="en-US" dirty="0" smtClean="0"/>
              <a:t>.</a:t>
            </a:r>
          </a:p>
          <a:p>
            <a:r>
              <a:rPr lang="en-US" dirty="0" smtClean="0"/>
              <a:t>Brand </a:t>
            </a:r>
            <a:r>
              <a:rPr lang="en-US" dirty="0"/>
              <a:t>Recognition: We are a trusted and prestigious automotive brand for solving problems</a:t>
            </a:r>
            <a:r>
              <a:rPr lang="en-US" dirty="0" smtClean="0"/>
              <a:t>.</a:t>
            </a:r>
          </a:p>
          <a:p>
            <a:r>
              <a:rPr lang="en-US" dirty="0" smtClean="0"/>
              <a:t>Factory </a:t>
            </a:r>
            <a:r>
              <a:rPr lang="en-US" dirty="0"/>
              <a:t>Warranty: Backing of warranty-covered services, attracting customers</a:t>
            </a:r>
            <a:r>
              <a:rPr lang="en-US" dirty="0" smtClean="0"/>
              <a:t>.</a:t>
            </a:r>
          </a:p>
          <a:p>
            <a:r>
              <a:rPr lang="en-US" dirty="0" smtClean="0"/>
              <a:t>Established </a:t>
            </a:r>
            <a:r>
              <a:rPr lang="en-US" dirty="0"/>
              <a:t>Customer Base: A list of loyal, recurring clients</a:t>
            </a:r>
            <a:r>
              <a:rPr lang="en-US" dirty="0" smtClean="0"/>
              <a:t>.</a:t>
            </a:r>
          </a:p>
          <a:p>
            <a:r>
              <a:rPr lang="en-US" dirty="0" smtClean="0"/>
              <a:t>Standardized </a:t>
            </a:r>
            <a:r>
              <a:rPr lang="en-US" dirty="0"/>
              <a:t>Processes: Defined protocols for repair orders and follow-ups.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High Labor Costs: Prices are higher compared to independent workshops</a:t>
            </a:r>
            <a:r>
              <a:rPr lang="en-US" dirty="0" smtClean="0"/>
              <a:t>.</a:t>
            </a:r>
          </a:p>
          <a:p>
            <a:r>
              <a:rPr lang="en-US" dirty="0" smtClean="0"/>
              <a:t>Limited </a:t>
            </a:r>
            <a:r>
              <a:rPr lang="en-US" dirty="0"/>
              <a:t>Capacity: No established plan to manage high demand</a:t>
            </a:r>
            <a:r>
              <a:rPr lang="en-US" dirty="0" smtClean="0"/>
              <a:t>.</a:t>
            </a:r>
          </a:p>
          <a:p>
            <a:r>
              <a:rPr lang="en-US" dirty="0" smtClean="0"/>
              <a:t>Communication </a:t>
            </a:r>
            <a:r>
              <a:rPr lang="en-US" dirty="0"/>
              <a:t>Issues: Gaps in communication between the dealership and customers</a:t>
            </a:r>
            <a:r>
              <a:rPr lang="en-US" dirty="0" smtClean="0"/>
              <a:t>.</a:t>
            </a:r>
          </a:p>
          <a:p>
            <a:r>
              <a:rPr lang="en-US" dirty="0" smtClean="0"/>
              <a:t>Lack </a:t>
            </a:r>
            <a:r>
              <a:rPr lang="en-US" dirty="0"/>
              <a:t>of Flexible Hours: Operations are limited to weekdays and regular business hours</a:t>
            </a:r>
            <a:r>
              <a:rPr lang="en-US" dirty="0" smtClean="0"/>
              <a:t>.</a:t>
            </a:r>
          </a:p>
          <a:p>
            <a:r>
              <a:rPr lang="en-US" dirty="0" smtClean="0"/>
              <a:t>Delays </a:t>
            </a:r>
            <a:r>
              <a:rPr lang="en-US" dirty="0"/>
              <a:t>in Parts: Inconsistent availability of common parts, affecting repair </a:t>
            </a:r>
            <a:r>
              <a:rPr lang="en-US" dirty="0" smtClean="0"/>
              <a:t>times.</a:t>
            </a: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245</TotalTime>
  <Words>1887</Words>
  <Application>Microsoft Office PowerPoint</Application>
  <PresentationFormat>Panorámica</PresentationFormat>
  <Paragraphs>598</Paragraphs>
  <Slides>17</Slides>
  <Notes>0</Notes>
  <HiddenSlides>0</HiddenSlides>
  <MMClips>0</MMClips>
  <ScaleCrop>false</ScaleCrop>
  <HeadingPairs>
    <vt:vector size="8" baseType="variant">
      <vt:variant>
        <vt:lpstr>Fuentes usadas</vt:lpstr>
      </vt:variant>
      <vt:variant>
        <vt:i4>4</vt:i4>
      </vt:variant>
      <vt:variant>
        <vt:lpstr>Tema</vt:lpstr>
      </vt:variant>
      <vt:variant>
        <vt:i4>1</vt:i4>
      </vt:variant>
      <vt:variant>
        <vt:lpstr>Servidores OLE incrustados</vt:lpstr>
      </vt:variant>
      <vt:variant>
        <vt:i4>1</vt:i4>
      </vt:variant>
      <vt:variant>
        <vt:lpstr>Títulos de diapositiva</vt:lpstr>
      </vt:variant>
      <vt:variant>
        <vt:i4>17</vt:i4>
      </vt:variant>
    </vt:vector>
  </HeadingPairs>
  <TitlesOfParts>
    <vt:vector size="23" baseType="lpstr">
      <vt:lpstr>Arial</vt:lpstr>
      <vt:lpstr>Calibri</vt:lpstr>
      <vt:lpstr>Trebuchet MS</vt:lpstr>
      <vt:lpstr>Wingdings 3</vt:lpstr>
      <vt:lpstr>Facet</vt:lpstr>
      <vt:lpstr>Hoja de cálculo de Microsoft Excel</vt:lpstr>
      <vt:lpstr>NADA Service Homework – Class 452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Usuario de Windows</cp:lastModifiedBy>
  <cp:revision>16</cp:revision>
  <dcterms:created xsi:type="dcterms:W3CDTF">2022-12-04T13:10:55Z</dcterms:created>
  <dcterms:modified xsi:type="dcterms:W3CDTF">2024-11-26T22:19:47Z</dcterms:modified>
</cp:coreProperties>
</file>