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T&amp;T COAST BUICK GMC </a:t>
            </a:r>
          </a:p>
          <a:p>
            <a:pPr algn="ctr"/>
            <a:r>
              <a:rPr lang="en-US" sz="3200" dirty="0"/>
              <a:t>FIXED OPERATIONS 2 SERVICE </a:t>
            </a:r>
          </a:p>
          <a:p>
            <a:pPr algn="ctr"/>
            <a:r>
              <a:rPr lang="en-US" sz="3200" dirty="0"/>
              <a:t>NADA N452-10</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800" b="1" dirty="0"/>
              <a:t>Opportunity to Add a Display Case in the Service Waiting Lounge with Wiper Blades and Accessories</a:t>
            </a:r>
            <a:r>
              <a:rPr lang="en-US" sz="800" dirty="0"/>
              <a:t>:</a:t>
            </a:r>
          </a:p>
          <a:p>
            <a:pPr>
              <a:buFont typeface="Arial" panose="020B0604020202020204" pitchFamily="34" charset="0"/>
              <a:buChar char="•"/>
            </a:pPr>
            <a:r>
              <a:rPr lang="en-US" sz="800" b="1" dirty="0"/>
              <a:t>Opportunity</a:t>
            </a:r>
            <a:r>
              <a:rPr lang="en-US" sz="800" dirty="0"/>
              <a:t>: Add a display case in the waiting lounge with popular automotive accessories such as wiper blades, air fresheners, cleaning products, or even essential fluids like oil.</a:t>
            </a:r>
          </a:p>
          <a:p>
            <a:r>
              <a:rPr lang="en-US" sz="900" b="1" dirty="0"/>
              <a:t>Opportunity to Market Vehicle Pickup and Drop-off Services to Local Hospitals and Schools</a:t>
            </a:r>
            <a:r>
              <a:rPr lang="en-US" sz="900" dirty="0"/>
              <a:t>:</a:t>
            </a:r>
          </a:p>
          <a:p>
            <a:pPr>
              <a:buFont typeface="Arial" panose="020B0604020202020204" pitchFamily="34" charset="0"/>
              <a:buChar char="•"/>
            </a:pPr>
            <a:r>
              <a:rPr lang="en-US" sz="900" b="1" dirty="0"/>
              <a:t>Opportunity</a:t>
            </a:r>
            <a:r>
              <a:rPr lang="en-US" sz="900" dirty="0"/>
              <a:t>: Promote vehicle pickup and drop-off services to local hospitals and schools to generate additional local business.</a:t>
            </a:r>
          </a:p>
          <a:p>
            <a:r>
              <a:rPr lang="en-US" sz="800" b="1" dirty="0"/>
              <a:t>Opportunity to Update the Parts Display Behind Service Advisors</a:t>
            </a:r>
            <a:r>
              <a:rPr lang="en-US" sz="800" dirty="0"/>
              <a:t>:</a:t>
            </a:r>
          </a:p>
          <a:p>
            <a:pPr>
              <a:buFont typeface="Arial" panose="020B0604020202020204" pitchFamily="34" charset="0"/>
              <a:buChar char="•"/>
            </a:pPr>
            <a:r>
              <a:rPr lang="en-US" sz="800" b="1" dirty="0"/>
              <a:t>Opportunity</a:t>
            </a:r>
            <a:r>
              <a:rPr lang="en-US" sz="800" dirty="0"/>
              <a:t>: Refresh the outdated parts display behind service advisors with more relevant and popular items.</a:t>
            </a:r>
          </a:p>
          <a:p>
            <a:r>
              <a:rPr lang="en-US" sz="800" b="1" dirty="0"/>
              <a:t>Opportunity to Source Service Shop Rags from Local Hospitals to Save on Costs</a:t>
            </a:r>
            <a:r>
              <a:rPr lang="en-US" sz="800" dirty="0"/>
              <a:t>:</a:t>
            </a:r>
          </a:p>
          <a:p>
            <a:pPr>
              <a:buFont typeface="Arial" panose="020B0604020202020204" pitchFamily="34" charset="0"/>
              <a:buChar char="•"/>
            </a:pPr>
            <a:r>
              <a:rPr lang="en-US" sz="800" b="1" dirty="0"/>
              <a:t>Opportunity</a:t>
            </a:r>
            <a:r>
              <a:rPr lang="en-US" sz="800" dirty="0"/>
              <a:t>: Partner with local hospitals to acquire used hospital linens or rags for use in the service department.</a:t>
            </a:r>
          </a:p>
          <a:p>
            <a:r>
              <a:rPr lang="en-US" sz="800" b="1" dirty="0"/>
              <a:t>Opportunity to Partner with Local Schools for Technician Apprenticeships</a:t>
            </a:r>
            <a:r>
              <a:rPr lang="en-US" sz="800" dirty="0"/>
              <a:t>:</a:t>
            </a:r>
          </a:p>
          <a:p>
            <a:pPr>
              <a:buFont typeface="Arial" panose="020B0604020202020204" pitchFamily="34" charset="0"/>
              <a:buChar char="•"/>
            </a:pPr>
            <a:r>
              <a:rPr lang="en-US" sz="800" b="1" dirty="0"/>
              <a:t>Opportunity</a:t>
            </a:r>
            <a:r>
              <a:rPr lang="en-US" sz="800" dirty="0"/>
              <a:t>: Collaborate with local schools to create a pathway for future technicians through apprenticeship programs.</a:t>
            </a:r>
          </a:p>
          <a:p>
            <a:r>
              <a:rPr lang="en-US" sz="800" b="1" dirty="0"/>
              <a:t>Opportunity to add Dealer Pricing Board Behind Service Advisors and in Waiting Lounge</a:t>
            </a:r>
            <a:r>
              <a:rPr lang="en-US" sz="800" dirty="0"/>
              <a:t>:</a:t>
            </a:r>
          </a:p>
          <a:p>
            <a:pPr>
              <a:buFont typeface="Arial" panose="020B0604020202020204" pitchFamily="34" charset="0"/>
              <a:buChar char="•"/>
            </a:pPr>
            <a:r>
              <a:rPr lang="en-US" sz="800" b="1" dirty="0"/>
              <a:t>Opportunity</a:t>
            </a:r>
            <a:r>
              <a:rPr lang="en-US" sz="800" dirty="0"/>
              <a:t>: Add dealer pricing board behind service advisors and in the waiting lounge to show local rates and averages.</a:t>
            </a:r>
          </a:p>
          <a:p>
            <a:pPr>
              <a:buFont typeface="Arial" panose="020B0604020202020204" pitchFamily="34" charset="0"/>
              <a:buChar char="•"/>
            </a:pPr>
            <a:endParaRPr lang="en-US" sz="800"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800" b="1" dirty="0"/>
              <a:t>Losing Long-Term Customers</a:t>
            </a:r>
          </a:p>
          <a:p>
            <a:pPr>
              <a:buFont typeface="Arial" panose="020B0604020202020204" pitchFamily="34" charset="0"/>
              <a:buChar char="•"/>
            </a:pPr>
            <a:r>
              <a:rPr lang="en-US" sz="800" b="1" dirty="0"/>
              <a:t>Customer Retention Strategies:</a:t>
            </a:r>
            <a:endParaRPr lang="en-US" sz="800" dirty="0"/>
          </a:p>
          <a:p>
            <a:pPr marL="742950" lvl="1" indent="-285750">
              <a:buFont typeface="Arial" panose="020B0604020202020204" pitchFamily="34" charset="0"/>
              <a:buChar char="•"/>
            </a:pPr>
            <a:r>
              <a:rPr lang="en-US" sz="800" b="1" dirty="0"/>
              <a:t>Proactive Communication:</a:t>
            </a:r>
            <a:r>
              <a:rPr lang="en-US" sz="800" dirty="0"/>
              <a:t> Reach out to long-term customers before issues arise. Inform them about any changes, improvements, or concerns.</a:t>
            </a:r>
          </a:p>
          <a:p>
            <a:pPr marL="742950" lvl="1" indent="-285750">
              <a:buFont typeface="Arial" panose="020B0604020202020204" pitchFamily="34" charset="0"/>
              <a:buChar char="•"/>
            </a:pPr>
            <a:r>
              <a:rPr lang="en-US" sz="800" b="1" dirty="0"/>
              <a:t>Customer Feedback Loops:</a:t>
            </a:r>
            <a:r>
              <a:rPr lang="en-US" sz="800" dirty="0"/>
              <a:t> Establish regular feedback channels to understand what your customers value and where you are falling short. Use surveys or direct communication to gather insights.</a:t>
            </a:r>
          </a:p>
          <a:p>
            <a:r>
              <a:rPr lang="en-US" sz="800" b="1" dirty="0"/>
              <a:t>Dispatching Work to the Wrong Qualified Techs</a:t>
            </a:r>
          </a:p>
          <a:p>
            <a:pPr>
              <a:buFont typeface="Arial" panose="020B0604020202020204" pitchFamily="34" charset="0"/>
              <a:buChar char="•"/>
            </a:pPr>
            <a:r>
              <a:rPr lang="en-US" sz="800" b="1" dirty="0"/>
              <a:t>Proper Job Assignments:</a:t>
            </a:r>
            <a:endParaRPr lang="en-US" sz="800" dirty="0"/>
          </a:p>
          <a:p>
            <a:pPr marL="742950" lvl="1" indent="-285750">
              <a:buFont typeface="Arial" panose="020B0604020202020204" pitchFamily="34" charset="0"/>
              <a:buChar char="•"/>
            </a:pPr>
            <a:r>
              <a:rPr lang="en-US" sz="800" b="1" dirty="0"/>
              <a:t>Skill-Based Scheduling:</a:t>
            </a:r>
            <a:r>
              <a:rPr lang="en-US" sz="800" dirty="0"/>
              <a:t> Implement a system where technicians are assigned based on their skills and certifications. This will optimize labor and improve the overall efficiency of your operations.</a:t>
            </a:r>
          </a:p>
          <a:p>
            <a:r>
              <a:rPr lang="en-US" sz="800" b="1" dirty="0"/>
              <a:t>Letting Emotions Affect Customer Interactions</a:t>
            </a:r>
          </a:p>
          <a:p>
            <a:pPr>
              <a:buFont typeface="Arial" panose="020B0604020202020204" pitchFamily="34" charset="0"/>
              <a:buChar char="•"/>
            </a:pPr>
            <a:r>
              <a:rPr lang="en-US" sz="800" b="1" dirty="0"/>
              <a:t>Emotional Intelligence Training:</a:t>
            </a:r>
            <a:r>
              <a:rPr lang="en-US" sz="800" dirty="0"/>
              <a:t> Provide training for your advisors to help them manage their emotions, especially in difficult customer interactions. Emotional intelligence training can help improve customer service, defuse conflicts, and maintain professionalism.</a:t>
            </a:r>
          </a:p>
          <a:p>
            <a:r>
              <a:rPr lang="en-US" sz="900" b="1" dirty="0"/>
              <a:t>Aging Technicians and Difficulty Hiring New Talent</a:t>
            </a:r>
          </a:p>
          <a:p>
            <a:pPr>
              <a:buFont typeface="Arial" panose="020B0604020202020204" pitchFamily="34" charset="0"/>
              <a:buChar char="•"/>
            </a:pPr>
            <a:r>
              <a:rPr lang="en-US" sz="900" b="1" dirty="0"/>
              <a:t>Attracting A-Players:</a:t>
            </a:r>
            <a:endParaRPr lang="en-US" sz="900" dirty="0"/>
          </a:p>
          <a:p>
            <a:pPr marL="742950" lvl="1" indent="-285750">
              <a:buFont typeface="Arial" panose="020B0604020202020204" pitchFamily="34" charset="0"/>
              <a:buChar char="•"/>
            </a:pPr>
            <a:r>
              <a:rPr lang="en-US" sz="900" b="1" dirty="0"/>
              <a:t>Partner with Trade Schools:</a:t>
            </a:r>
            <a:r>
              <a:rPr lang="en-US" sz="900" dirty="0"/>
              <a:t> Start building relationships with local trade schools, community colleges, or apprenticeship programs. You could offer internships or scholarships to attract new talent.</a:t>
            </a:r>
          </a:p>
          <a:p>
            <a:pPr>
              <a:buFont typeface="Arial" panose="020B0604020202020204" pitchFamily="34" charset="0"/>
              <a:buChar char="•"/>
            </a:pPr>
            <a:endParaRPr lang="en-US" sz="800"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800" b="1" dirty="0"/>
              <a:t>Increase Opportunities for Customer Pay on RO (Repair Orders)</a:t>
            </a:r>
            <a:r>
              <a:rPr lang="en-US" sz="800" dirty="0"/>
              <a:t>:</a:t>
            </a:r>
          </a:p>
          <a:p>
            <a:pPr>
              <a:buFont typeface="Arial" panose="020B0604020202020204" pitchFamily="34" charset="0"/>
              <a:buChar char="•"/>
            </a:pPr>
            <a:r>
              <a:rPr lang="en-US" sz="800" b="1" dirty="0"/>
              <a:t>Action</a:t>
            </a:r>
            <a:r>
              <a:rPr lang="en-US" sz="800" dirty="0"/>
              <a:t>: Train service advisors and technicians to identify additional minor services or repairs during inspections. These can include tire rotations, fluid top-offs, air filter replacements, or cabin air filter changes. Offering these smaller, yet profitable services can increase the customer’s total spend on the repair order.</a:t>
            </a:r>
          </a:p>
          <a:p>
            <a:r>
              <a:rPr lang="en-US" sz="800" b="1" dirty="0"/>
              <a:t>Expand Scheduling Openings to Reduce Tech Down Time</a:t>
            </a:r>
            <a:r>
              <a:rPr lang="en-US" sz="800" dirty="0"/>
              <a:t>:</a:t>
            </a:r>
          </a:p>
          <a:p>
            <a:pPr>
              <a:buFont typeface="Arial" panose="020B0604020202020204" pitchFamily="34" charset="0"/>
              <a:buChar char="•"/>
            </a:pPr>
            <a:r>
              <a:rPr lang="en-US" sz="800" b="1" dirty="0"/>
              <a:t>Action</a:t>
            </a:r>
            <a:r>
              <a:rPr lang="en-US" sz="800" dirty="0"/>
              <a:t>: Optimize technician schedules by adding more service openings, especially late in the day, to reduce idle time and increase overall productivity. This can involve adjusting scheduling systems to create more efficient time slots or offering extended hours for routine maintenance.</a:t>
            </a:r>
          </a:p>
          <a:p>
            <a:r>
              <a:rPr lang="en-US" sz="800" b="1" dirty="0"/>
              <a:t>Introduce Used Car Checkouts to Boost Tech Morale and Revenue</a:t>
            </a:r>
            <a:r>
              <a:rPr lang="en-US" sz="800" dirty="0"/>
              <a:t>:</a:t>
            </a:r>
          </a:p>
          <a:p>
            <a:pPr>
              <a:buFont typeface="Arial" panose="020B0604020202020204" pitchFamily="34" charset="0"/>
              <a:buChar char="•"/>
            </a:pPr>
            <a:r>
              <a:rPr lang="en-US" sz="800" b="1" dirty="0"/>
              <a:t>Action</a:t>
            </a:r>
            <a:r>
              <a:rPr lang="en-US" sz="800" dirty="0"/>
              <a:t>: Offer used car checkouts to technicians, which can be an easy revenue stream. Technicians can inspect used cars for a set fee, providing valuable information for dealerships or customers looking to buy.</a:t>
            </a:r>
          </a:p>
          <a:p>
            <a:r>
              <a:rPr lang="en-US" sz="800" b="1" dirty="0"/>
              <a:t>Incentivize Service Advisors and Technicians with Bonuses</a:t>
            </a:r>
            <a:r>
              <a:rPr lang="en-US" sz="800" dirty="0"/>
              <a:t>:</a:t>
            </a:r>
          </a:p>
          <a:p>
            <a:pPr>
              <a:buFont typeface="Arial" panose="020B0604020202020204" pitchFamily="34" charset="0"/>
              <a:buChar char="•"/>
            </a:pPr>
            <a:r>
              <a:rPr lang="en-US" sz="800" b="1" dirty="0"/>
              <a:t>Action</a:t>
            </a:r>
            <a:r>
              <a:rPr lang="en-US" sz="800" dirty="0"/>
              <a:t>: Implement a structured bonus system that rewards both service advisors and technicians based on performance. This could include achieving certain production targets, upselling services, or hitting specific revenue goals.</a:t>
            </a:r>
          </a:p>
          <a:p>
            <a:pPr marL="742950" lvl="1" indent="-285750">
              <a:buFont typeface="Arial" panose="020B0604020202020204" pitchFamily="34" charset="0"/>
              <a:buChar char="•"/>
            </a:pPr>
            <a:r>
              <a:rPr lang="en-US" sz="800" b="1" dirty="0"/>
              <a:t>Service Advisors</a:t>
            </a:r>
            <a:r>
              <a:rPr lang="en-US" sz="800" dirty="0"/>
              <a:t>: Offer bonuses based on customer satisfaction ratings, upselling additional services, or hitting specific revenue per RO targets.</a:t>
            </a:r>
          </a:p>
          <a:p>
            <a:pPr marL="742950" lvl="1" indent="-285750">
              <a:buFont typeface="Arial" panose="020B0604020202020204" pitchFamily="34" charset="0"/>
              <a:buChar char="•"/>
            </a:pPr>
            <a:r>
              <a:rPr lang="en-US" sz="800" b="1" dirty="0"/>
              <a:t>Technicians</a:t>
            </a:r>
            <a:r>
              <a:rPr lang="en-US" sz="800" dirty="0"/>
              <a:t>: Reward technicians based on the number of labor hours billed, quality of work (customer feedback, minimal comebacks), and speed of service.</a:t>
            </a:r>
          </a:p>
          <a:p>
            <a:pPr marL="742950" lvl="1" indent="-285750">
              <a:buFont typeface="Arial" panose="020B0604020202020204" pitchFamily="34" charset="0"/>
              <a:buChar char="•"/>
            </a:pPr>
            <a:endParaRPr lang="en-US" sz="800" dirty="0"/>
          </a:p>
          <a:p>
            <a:pPr>
              <a:buFont typeface="Arial" panose="020B0604020202020204" pitchFamily="34" charset="0"/>
              <a:buChar char="•"/>
            </a:pPr>
            <a:endParaRPr lang="en-US" sz="800" dirty="0"/>
          </a:p>
          <a:p>
            <a:endParaRPr lang="en-US" sz="800"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800" b="1" dirty="0"/>
              <a:t>Setting Clear Goals and Expectations</a:t>
            </a:r>
            <a:r>
              <a:rPr lang="en-US" sz="800" dirty="0"/>
              <a:t>:</a:t>
            </a:r>
          </a:p>
          <a:p>
            <a:pPr>
              <a:buFont typeface="Arial" panose="020B0604020202020204" pitchFamily="34" charset="0"/>
              <a:buChar char="•"/>
            </a:pPr>
            <a:r>
              <a:rPr lang="en-US" sz="800" dirty="0"/>
              <a:t>Define specific, measurable targets for service quality, response times, and customer satisfaction.</a:t>
            </a:r>
          </a:p>
          <a:p>
            <a:pPr>
              <a:buFont typeface="Arial" panose="020B0604020202020204" pitchFamily="34" charset="0"/>
              <a:buChar char="•"/>
            </a:pPr>
            <a:r>
              <a:rPr lang="en-US" sz="800" dirty="0"/>
              <a:t>Ensure all team members understand what is expected of them in terms of service standards and customer care.</a:t>
            </a:r>
          </a:p>
          <a:p>
            <a:r>
              <a:rPr lang="en-US" sz="800" b="1" dirty="0"/>
              <a:t>Providing Comprehensive Training</a:t>
            </a:r>
            <a:r>
              <a:rPr lang="en-US" sz="800" dirty="0"/>
              <a:t>:</a:t>
            </a:r>
          </a:p>
          <a:p>
            <a:pPr>
              <a:buFont typeface="Arial" panose="020B0604020202020204" pitchFamily="34" charset="0"/>
              <a:buChar char="•"/>
            </a:pPr>
            <a:r>
              <a:rPr lang="en-US" sz="800" dirty="0"/>
              <a:t>Offer training for employees to improve technical skills, customer service abilities, and communication.</a:t>
            </a:r>
          </a:p>
          <a:p>
            <a:pPr>
              <a:buFont typeface="Arial" panose="020B0604020202020204" pitchFamily="34" charset="0"/>
              <a:buChar char="•"/>
            </a:pPr>
            <a:r>
              <a:rPr lang="en-US" sz="800" dirty="0"/>
              <a:t>Keep staff up to date with the latest auto repair techniques, diagnostic tools, and service procedures.</a:t>
            </a:r>
          </a:p>
          <a:p>
            <a:r>
              <a:rPr lang="en-US" sz="800" b="1" dirty="0"/>
              <a:t>Prioritizing Customer Needs</a:t>
            </a:r>
            <a:r>
              <a:rPr lang="en-US" sz="800" dirty="0"/>
              <a:t>:</a:t>
            </a:r>
          </a:p>
          <a:p>
            <a:pPr>
              <a:buFont typeface="Arial" panose="020B0604020202020204" pitchFamily="34" charset="0"/>
              <a:buChar char="•"/>
            </a:pPr>
            <a:r>
              <a:rPr lang="en-US" sz="800" dirty="0"/>
              <a:t>Ensure that the most urgent issues are addressed first, such as safety concerns or critical repairs.</a:t>
            </a:r>
          </a:p>
          <a:p>
            <a:pPr>
              <a:buFont typeface="Arial" panose="020B0604020202020204" pitchFamily="34" charset="0"/>
              <a:buChar char="•"/>
            </a:pPr>
            <a:r>
              <a:rPr lang="en-US" sz="800" dirty="0"/>
              <a:t>Provide personalized service by recognizing repeat customers or their specific vehicle needs.</a:t>
            </a:r>
          </a:p>
          <a:p>
            <a:r>
              <a:rPr lang="en-US" sz="800" b="1" dirty="0"/>
              <a:t>Measuring Performance Metrics</a:t>
            </a:r>
            <a:r>
              <a:rPr lang="en-US" sz="800" dirty="0"/>
              <a:t>:</a:t>
            </a:r>
          </a:p>
          <a:p>
            <a:pPr>
              <a:buFont typeface="Arial" panose="020B0604020202020204" pitchFamily="34" charset="0"/>
              <a:buChar char="•"/>
            </a:pPr>
            <a:r>
              <a:rPr lang="en-US" sz="800" dirty="0"/>
              <a:t>Track key metrics such as customer satisfaction, service completion time, repeat business, and employee productivity.</a:t>
            </a:r>
          </a:p>
          <a:p>
            <a:pPr>
              <a:buFont typeface="Arial" panose="020B0604020202020204" pitchFamily="34" charset="0"/>
              <a:buChar char="•"/>
            </a:pPr>
            <a:r>
              <a:rPr lang="en-US" sz="800" dirty="0"/>
              <a:t>Use this data to identify trends, spot performance gaps, and make improvements.</a:t>
            </a:r>
          </a:p>
          <a:p>
            <a:r>
              <a:rPr lang="en-US" sz="800" b="1" dirty="0"/>
              <a:t>Adapting to Different Customer Communication Channels</a:t>
            </a:r>
            <a:r>
              <a:rPr lang="en-US" sz="800" dirty="0"/>
              <a:t>:</a:t>
            </a:r>
          </a:p>
          <a:p>
            <a:pPr>
              <a:buFont typeface="Arial" panose="020B0604020202020204" pitchFamily="34" charset="0"/>
              <a:buChar char="•"/>
            </a:pPr>
            <a:r>
              <a:rPr lang="en-US" sz="800" dirty="0"/>
              <a:t>Recognize that customers may prefer different methods of communication (phone, email, text, in-person).</a:t>
            </a:r>
          </a:p>
          <a:p>
            <a:pPr>
              <a:buFont typeface="Arial" panose="020B0604020202020204" pitchFamily="34" charset="0"/>
              <a:buChar char="•"/>
            </a:pPr>
            <a:r>
              <a:rPr lang="en-US" sz="800" dirty="0"/>
              <a:t>Train employees to respond effectively across all these channels to provide a seamless customer experience.</a:t>
            </a:r>
          </a:p>
          <a:p>
            <a:pPr>
              <a:buFont typeface="Arial" panose="020B0604020202020204" pitchFamily="34" charset="0"/>
              <a:buChar char="•"/>
            </a:pPr>
            <a:endParaRPr lang="en-US" sz="800" dirty="0"/>
          </a:p>
          <a:p>
            <a:pPr>
              <a:buFont typeface="Arial" panose="020B0604020202020204" pitchFamily="34" charset="0"/>
              <a:buChar char="•"/>
            </a:pPr>
            <a:endParaRPr lang="en-US" sz="900" dirty="0"/>
          </a:p>
          <a:p>
            <a:pPr>
              <a:buFont typeface="Arial" panose="020B0604020202020204" pitchFamily="34" charset="0"/>
              <a:buChar char="•"/>
            </a:pPr>
            <a:endParaRPr lang="en-US" sz="900" dirty="0"/>
          </a:p>
          <a:p>
            <a:pPr>
              <a:buFont typeface="Arial" panose="020B0604020202020204" pitchFamily="34" charset="0"/>
              <a:buChar char="•"/>
            </a:pPr>
            <a:endParaRPr lang="en-US" sz="900"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800" b="1" dirty="0"/>
              <a:t>Daily Follow-Up Meetings with Service Advisors and Techs</a:t>
            </a:r>
          </a:p>
          <a:p>
            <a:pPr>
              <a:buFont typeface="Arial" panose="020B0604020202020204" pitchFamily="34" charset="0"/>
              <a:buChar char="•"/>
            </a:pPr>
            <a:r>
              <a:rPr lang="en-US" sz="800" b="1" dirty="0"/>
              <a:t>Structured Meetings: </a:t>
            </a:r>
            <a:r>
              <a:rPr lang="en-US" sz="800" dirty="0"/>
              <a:t>Set a fixed time for daily meetings with a clear agenda. This helps avoid distractions and ensures all issues are addressed efficiently. </a:t>
            </a:r>
            <a:r>
              <a:rPr lang="en-US" sz="800" b="1" dirty="0"/>
              <a:t>Review Performance Metrics:</a:t>
            </a:r>
            <a:r>
              <a:rPr lang="en-US" sz="800" dirty="0"/>
              <a:t> Use data to guide the discussions. Go over KPIs like labor efficiency, customer satisfaction scores, tech performance, etc. </a:t>
            </a:r>
            <a:r>
              <a:rPr lang="en-US" sz="800" b="1" dirty="0"/>
              <a:t>Discuss Challenges &amp; Solutions:</a:t>
            </a:r>
            <a:r>
              <a:rPr lang="en-US" sz="800" dirty="0"/>
              <a:t> Allow both service advisors and technicians to voice any challenges they are facing, followed by brainstorming solutions together.</a:t>
            </a:r>
          </a:p>
          <a:p>
            <a:pPr>
              <a:buFont typeface="Arial" panose="020B0604020202020204" pitchFamily="34" charset="0"/>
              <a:buChar char="•"/>
            </a:pPr>
            <a:r>
              <a:rPr lang="en-US" sz="900" b="1" dirty="0"/>
              <a:t>Change Dispatching Codes to Ensure the Right Tech Does the Right Job. Implement Skill-Based Dispatching:</a:t>
            </a:r>
            <a:endParaRPr lang="en-US" sz="900" dirty="0"/>
          </a:p>
          <a:p>
            <a:pPr marL="742950" lvl="1" indent="-285750">
              <a:buFont typeface="Arial" panose="020B0604020202020204" pitchFamily="34" charset="0"/>
              <a:buChar char="•"/>
            </a:pPr>
            <a:r>
              <a:rPr lang="en-US" sz="900" dirty="0"/>
              <a:t>Review and adjust dispatching codes so that the right technician is dispatched to each job based on their specific skill set, experience, and certifications. Implement a scheduling software or dispatch system that matches technician skills to job requirements. If possible, utilize a platform that tracks technician skills, certifications, and job history. </a:t>
            </a:r>
            <a:r>
              <a:rPr lang="en-US" sz="900" b="1" dirty="0"/>
              <a:t>Ongoing Training: </a:t>
            </a:r>
            <a:r>
              <a:rPr lang="en-US" sz="900" dirty="0"/>
              <a:t>Regularly update technician profiles to reflect new skills or certifications they’ve acquired, so they can be dispatched to more complex or specialized jobs.</a:t>
            </a:r>
          </a:p>
          <a:p>
            <a:r>
              <a:rPr lang="en-US" sz="800" b="1" dirty="0"/>
              <a:t>Create Daily and Weekly Specials to Generate More Appointments. Tailored Specials:</a:t>
            </a:r>
            <a:r>
              <a:rPr lang="en-US" sz="800" dirty="0"/>
              <a:t> </a:t>
            </a:r>
            <a:r>
              <a:rPr lang="en-US" sz="800" b="1" dirty="0"/>
              <a:t>Daily Specials:</a:t>
            </a:r>
            <a:r>
              <a:rPr lang="en-US" sz="800" dirty="0"/>
              <a:t> Create limited-time offers based on the most popular or necessary services. For example, offer a “Monday Tune-Up Special” or “Wednesday Brake Inspection Discount.” </a:t>
            </a:r>
            <a:r>
              <a:rPr lang="en-US" sz="800" b="1" dirty="0"/>
              <a:t>Weekly Specials:</a:t>
            </a:r>
            <a:r>
              <a:rPr lang="en-US" sz="800" dirty="0"/>
              <a:t> Bundle services together for a discount, such as “Buy 2 oil changes, get the 3rd free,” or “10% off any repair service when you book within this week.”</a:t>
            </a:r>
          </a:p>
          <a:p>
            <a:r>
              <a:rPr lang="en-US" sz="800" b="1" dirty="0"/>
              <a:t>Adjust Parts and Labor Rates to Increase Profit Without Deterring Customers Price Review: </a:t>
            </a:r>
            <a:r>
              <a:rPr lang="en-US" sz="800" dirty="0"/>
              <a:t>Regularly assess your parts and labor rates to ensure they are in line with industry standards and local competitors. However, also consider market conditions and customer expectations. Introduce tiered pricing for different levels of service or faster turnaround times. For example, a premium rate for urgent or same-day service.</a:t>
            </a:r>
          </a:p>
          <a:p>
            <a:r>
              <a:rPr lang="en-US" sz="800" b="1" dirty="0"/>
              <a:t>Monitor Discounting by Service Advisors &amp; Implement Approval Process</a:t>
            </a:r>
          </a:p>
          <a:p>
            <a:pPr>
              <a:buFont typeface="Arial" panose="020B0604020202020204" pitchFamily="34" charset="0"/>
              <a:buChar char="•"/>
            </a:pPr>
            <a:r>
              <a:rPr lang="en-US" sz="800" b="1" dirty="0"/>
              <a:t>Discount Approval System:</a:t>
            </a:r>
            <a:endParaRPr lang="en-US" sz="800" dirty="0"/>
          </a:p>
          <a:p>
            <a:pPr marL="742950" lvl="1" indent="-285750">
              <a:buFont typeface="Arial" panose="020B0604020202020204" pitchFamily="34" charset="0"/>
              <a:buChar char="•"/>
            </a:pPr>
            <a:r>
              <a:rPr lang="en-US" sz="800" dirty="0"/>
              <a:t>Introduce a clear policy requiring that all discounts be pre-approved by either the service manager or the owner. This should include a formal approval process, such as digital or paper documentation, before discounts are applied.</a:t>
            </a:r>
          </a:p>
          <a:p>
            <a:pPr marL="742950" lvl="1" indent="-285750">
              <a:buFont typeface="Arial" panose="020B0604020202020204" pitchFamily="34" charset="0"/>
              <a:buChar char="•"/>
            </a:pPr>
            <a:r>
              <a:rPr lang="en-US" sz="800" dirty="0"/>
              <a:t>Utilize software or tools where advisors can submit discount requests for approval, allowing the manager/owner to track the reasons behind each discount.</a:t>
            </a:r>
          </a:p>
          <a:p>
            <a:endParaRPr lang="en-US" sz="800" dirty="0"/>
          </a:p>
          <a:p>
            <a:endParaRPr lang="en-US" sz="800" dirty="0"/>
          </a:p>
          <a:p>
            <a:pPr>
              <a:buFont typeface="Arial" panose="020B0604020202020204" pitchFamily="34" charset="0"/>
              <a:buChar char="•"/>
            </a:pPr>
            <a:endParaRPr lang="en-US" sz="800" dirty="0"/>
          </a:p>
          <a:p>
            <a:pPr marL="742950" lvl="1" indent="-285750">
              <a:buFont typeface="Arial" panose="020B0604020202020204" pitchFamily="34" charset="0"/>
              <a:buChar char="•"/>
            </a:pPr>
            <a:endParaRPr lang="en-US" sz="900" dirty="0"/>
          </a:p>
          <a:p>
            <a:pPr marL="742950" lvl="1" indent="-285750">
              <a:buFont typeface="Arial" panose="020B0604020202020204" pitchFamily="34" charset="0"/>
              <a:buChar char="•"/>
            </a:pPr>
            <a:endParaRPr lang="en-US" sz="800"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385539323"/>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Monitor Discounting </a:t>
                      </a:r>
                    </a:p>
                  </a:txBody>
                  <a:tcPr/>
                </a:tc>
                <a:tc>
                  <a:txBody>
                    <a:bodyPr/>
                    <a:lstStyle/>
                    <a:p>
                      <a:r>
                        <a:rPr lang="en-US" dirty="0"/>
                        <a:t>Service Manager </a:t>
                      </a:r>
                    </a:p>
                  </a:txBody>
                  <a:tcPr/>
                </a:tc>
                <a:tc>
                  <a:txBody>
                    <a:bodyPr/>
                    <a:lstStyle/>
                    <a:p>
                      <a:r>
                        <a:rPr lang="en-US" dirty="0"/>
                        <a:t>January 1,2025</a:t>
                      </a:r>
                    </a:p>
                  </a:txBody>
                  <a:tcPr/>
                </a:tc>
                <a:extLst>
                  <a:ext uri="{0D108BD9-81ED-4DB2-BD59-A6C34878D82A}">
                    <a16:rowId xmlns:a16="http://schemas.microsoft.com/office/drawing/2014/main" val="2400365483"/>
                  </a:ext>
                </a:extLst>
              </a:tr>
              <a:tr h="565004">
                <a:tc>
                  <a:txBody>
                    <a:bodyPr/>
                    <a:lstStyle/>
                    <a:p>
                      <a:r>
                        <a:rPr lang="en-US" dirty="0"/>
                        <a:t>Filling Schedule </a:t>
                      </a:r>
                    </a:p>
                  </a:txBody>
                  <a:tcPr/>
                </a:tc>
                <a:tc>
                  <a:txBody>
                    <a:bodyPr/>
                    <a:lstStyle/>
                    <a:p>
                      <a:r>
                        <a:rPr lang="en-US" dirty="0"/>
                        <a:t>BDC Department </a:t>
                      </a:r>
                    </a:p>
                  </a:txBody>
                  <a:tcPr/>
                </a:tc>
                <a:tc>
                  <a:txBody>
                    <a:bodyPr/>
                    <a:lstStyle/>
                    <a:p>
                      <a:r>
                        <a:rPr lang="en-US" dirty="0"/>
                        <a:t>January 1, 2025</a:t>
                      </a:r>
                    </a:p>
                  </a:txBody>
                  <a:tcPr/>
                </a:tc>
                <a:extLst>
                  <a:ext uri="{0D108BD9-81ED-4DB2-BD59-A6C34878D82A}">
                    <a16:rowId xmlns:a16="http://schemas.microsoft.com/office/drawing/2014/main" val="107845787"/>
                  </a:ext>
                </a:extLst>
              </a:tr>
              <a:tr h="565004">
                <a:tc>
                  <a:txBody>
                    <a:bodyPr/>
                    <a:lstStyle/>
                    <a:p>
                      <a:r>
                        <a:rPr lang="en-US" dirty="0"/>
                        <a:t>Bonus incentives </a:t>
                      </a:r>
                    </a:p>
                  </a:txBody>
                  <a:tcPr/>
                </a:tc>
                <a:tc>
                  <a:txBody>
                    <a:bodyPr/>
                    <a:lstStyle/>
                    <a:p>
                      <a:r>
                        <a:rPr lang="en-US" dirty="0"/>
                        <a:t>Service Manager </a:t>
                      </a:r>
                    </a:p>
                  </a:txBody>
                  <a:tcPr/>
                </a:tc>
                <a:tc>
                  <a:txBody>
                    <a:bodyPr/>
                    <a:lstStyle/>
                    <a:p>
                      <a:r>
                        <a:rPr lang="en-US" dirty="0"/>
                        <a:t>Weekly </a:t>
                      </a:r>
                    </a:p>
                  </a:txBody>
                  <a:tcPr/>
                </a:tc>
                <a:extLst>
                  <a:ext uri="{0D108BD9-81ED-4DB2-BD59-A6C34878D82A}">
                    <a16:rowId xmlns:a16="http://schemas.microsoft.com/office/drawing/2014/main" val="1530126605"/>
                  </a:ext>
                </a:extLst>
              </a:tr>
              <a:tr h="565004">
                <a:tc>
                  <a:txBody>
                    <a:bodyPr/>
                    <a:lstStyle/>
                    <a:p>
                      <a:r>
                        <a:rPr lang="en-US" dirty="0"/>
                        <a:t>Daily staff meetings </a:t>
                      </a:r>
                    </a:p>
                  </a:txBody>
                  <a:tcPr/>
                </a:tc>
                <a:tc>
                  <a:txBody>
                    <a:bodyPr/>
                    <a:lstStyle/>
                    <a:p>
                      <a:r>
                        <a:rPr lang="en-US" dirty="0"/>
                        <a:t>Service Manger </a:t>
                      </a:r>
                    </a:p>
                  </a:txBody>
                  <a:tcPr/>
                </a:tc>
                <a:tc>
                  <a:txBody>
                    <a:bodyPr/>
                    <a:lstStyle/>
                    <a:p>
                      <a:r>
                        <a:rPr lang="en-US" dirty="0"/>
                        <a:t>Daily </a:t>
                      </a:r>
                    </a:p>
                  </a:txBody>
                  <a:tcPr/>
                </a:tc>
                <a:extLst>
                  <a:ext uri="{0D108BD9-81ED-4DB2-BD59-A6C34878D82A}">
                    <a16:rowId xmlns:a16="http://schemas.microsoft.com/office/drawing/2014/main" val="1950345431"/>
                  </a:ext>
                </a:extLst>
              </a:tr>
              <a:tr h="565004">
                <a:tc>
                  <a:txBody>
                    <a:bodyPr/>
                    <a:lstStyle/>
                    <a:p>
                      <a:r>
                        <a:rPr lang="en-US" dirty="0"/>
                        <a:t>Revised Pay Plan </a:t>
                      </a:r>
                    </a:p>
                  </a:txBody>
                  <a:tcPr/>
                </a:tc>
                <a:tc>
                  <a:txBody>
                    <a:bodyPr/>
                    <a:lstStyle/>
                    <a:p>
                      <a:r>
                        <a:rPr lang="en-US" dirty="0"/>
                        <a:t>Service Manger/ Union </a:t>
                      </a:r>
                    </a:p>
                  </a:txBody>
                  <a:tcPr/>
                </a:tc>
                <a:tc>
                  <a:txBody>
                    <a:bodyPr/>
                    <a:lstStyle/>
                    <a:p>
                      <a:r>
                        <a:rPr lang="en-US" dirty="0"/>
                        <a:t>January 5, 2025</a:t>
                      </a:r>
                    </a:p>
                  </a:txBody>
                  <a:tcPr/>
                </a:tc>
                <a:extLst>
                  <a:ext uri="{0D108BD9-81ED-4DB2-BD59-A6C34878D82A}">
                    <a16:rowId xmlns:a16="http://schemas.microsoft.com/office/drawing/2014/main" val="1960891333"/>
                  </a:ext>
                </a:extLst>
              </a:tr>
              <a:tr h="565004">
                <a:tc>
                  <a:txBody>
                    <a:bodyPr/>
                    <a:lstStyle/>
                    <a:p>
                      <a:r>
                        <a:rPr lang="en-US" dirty="0"/>
                        <a:t>Advertise new Specials </a:t>
                      </a:r>
                    </a:p>
                  </a:txBody>
                  <a:tcPr/>
                </a:tc>
                <a:tc>
                  <a:txBody>
                    <a:bodyPr/>
                    <a:lstStyle/>
                    <a:p>
                      <a:r>
                        <a:rPr lang="en-US" dirty="0"/>
                        <a:t>Digital marketing manager </a:t>
                      </a:r>
                    </a:p>
                  </a:txBody>
                  <a:tcPr/>
                </a:tc>
                <a:tc>
                  <a:txBody>
                    <a:bodyPr/>
                    <a:lstStyle/>
                    <a:p>
                      <a:r>
                        <a:rPr lang="en-US" dirty="0"/>
                        <a:t>Monthly </a:t>
                      </a:r>
                    </a:p>
                  </a:txBody>
                  <a:tcPr/>
                </a:tc>
                <a:extLst>
                  <a:ext uri="{0D108BD9-81ED-4DB2-BD59-A6C34878D82A}">
                    <a16:rowId xmlns:a16="http://schemas.microsoft.com/office/drawing/2014/main" val="4137224325"/>
                  </a:ext>
                </a:extLst>
              </a:tr>
              <a:tr h="565004">
                <a:tc>
                  <a:txBody>
                    <a:bodyPr/>
                    <a:lstStyle/>
                    <a:p>
                      <a:r>
                        <a:rPr lang="en-US" dirty="0"/>
                        <a:t>Adjust Parts pricing </a:t>
                      </a:r>
                    </a:p>
                  </a:txBody>
                  <a:tcPr/>
                </a:tc>
                <a:tc>
                  <a:txBody>
                    <a:bodyPr/>
                    <a:lstStyle/>
                    <a:p>
                      <a:r>
                        <a:rPr lang="en-US" dirty="0"/>
                        <a:t>Parts Manger </a:t>
                      </a:r>
                    </a:p>
                  </a:txBody>
                  <a:tcPr/>
                </a:tc>
                <a:tc>
                  <a:txBody>
                    <a:bodyPr/>
                    <a:lstStyle/>
                    <a:p>
                      <a:r>
                        <a:rPr lang="en-US" dirty="0"/>
                        <a:t>January 5, 2025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100" dirty="0"/>
              <a:t>This synopsis outlines key opportunities for improving operational efficiency, customer service, and profitability within the business. The current hours of operation, while sufficient for staying afloat, do not fully meet customer needs and should be reevaluated to offer more flexibility. The scheduling process is too restrictive, limiting the ability to accommodate more customers and generate additional revenue. By implementing a more dynamic scheduling system, we can better serve customers and increase throughput.</a:t>
            </a:r>
          </a:p>
          <a:p>
            <a:r>
              <a:rPr lang="en-US" sz="1100" dirty="0"/>
              <a:t>Additionally, the dispatch process is negatively affecting both shop efficiency and employee morale. Revising the dispatch codes will streamline operations, improve effective labor rates (ELR), and enhance workflow. To build customer confidence, the business should educate customers about the benefits of choosing dealership services over independent shops, showcasing value and cost-effectiveness.</a:t>
            </a:r>
          </a:p>
          <a:p>
            <a:r>
              <a:rPr lang="en-US" sz="1100" dirty="0"/>
              <a:t>Another crucial area for improvement is discounting by service advisors. Unnecessary discounts are eroding profitability, and implementing a strict no-discount policy while focusing on selling the value of dealership services will increase profit margins. This, combined with investing in staff training and promoting a positive work environment, will boost morale and performance. By addressing these operational challenges, the business can improve its customer service, enhance employee satisfaction, and ultimately drive higher profits. I look forward to making these keys changes to not only bring the dealership more profit but to also give each employee a new outlook on the goals we are setting to become more profitable for year 2025.</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651631"/>
            <a:ext cx="8596668" cy="4990709"/>
          </a:xfrm>
        </p:spPr>
        <p:txBody>
          <a:bodyPr>
            <a:normAutofit/>
          </a:bodyPr>
          <a:lstStyle/>
          <a:p>
            <a:pPr algn="l"/>
            <a:endParaRPr lang="en-US" sz="800" b="0" i="0" u="none" strike="noStrike" baseline="0" dirty="0">
              <a:solidFill>
                <a:srgbClr val="000000"/>
              </a:solidFill>
              <a:latin typeface="Calibri" panose="020F0502020204030204" pitchFamily="34" charset="0"/>
            </a:endParaRPr>
          </a:p>
          <a:p>
            <a:r>
              <a:rPr lang="en-US" sz="800" b="1" dirty="0"/>
              <a:t>Current Marketing Practices in the Auto Industry</a:t>
            </a:r>
          </a:p>
          <a:p>
            <a:pPr>
              <a:buFont typeface="+mj-lt"/>
              <a:buAutoNum type="arabicPeriod"/>
            </a:pPr>
            <a:r>
              <a:rPr lang="en-US" sz="800" b="1" dirty="0"/>
              <a:t>Digital Advertising and Social Media</a:t>
            </a:r>
            <a:r>
              <a:rPr lang="en-US" sz="800" dirty="0"/>
              <a:t>:</a:t>
            </a:r>
          </a:p>
          <a:p>
            <a:pPr marL="742950" lvl="1" indent="-285750">
              <a:buFont typeface="+mj-lt"/>
              <a:buAutoNum type="arabicPeriod"/>
            </a:pPr>
            <a:r>
              <a:rPr lang="en-US" sz="800" dirty="0"/>
              <a:t>Companies in the auto industry are leveraging digital platforms such as social media (Facebook, Instagram, Twitter, TikTok), search engine marketing, and display ads to reach potential customers. They often target based on demographics, interests, and behavior. Influencer marketing is also popular, with auto brands partnering with social media influencers or content creators to showcase their cars. </a:t>
            </a:r>
            <a:r>
              <a:rPr lang="en-US" sz="800" b="1" dirty="0"/>
              <a:t>Customer Experience and Engagement</a:t>
            </a:r>
            <a:r>
              <a:rPr lang="en-US" sz="800" dirty="0"/>
              <a:t>: Many automakers are shifting toward creating personalized customer experiences. This includes virtual showrooms, augmented reality (AR) car tours, and interactive tools to visualize car features. Chatbots and AI-powered customer service are becoming common, offering round-the-clock assistance to prospective buyers. </a:t>
            </a:r>
            <a:r>
              <a:rPr lang="en-US" sz="800" b="1" dirty="0"/>
              <a:t>Event Sponsorships and Experiences</a:t>
            </a:r>
            <a:r>
              <a:rPr lang="en-US" sz="800" dirty="0"/>
              <a:t>: Auto companies continue to sponsor high-profile events (e.g., sports events, fashion shows, and concerts) as well as organize their own branded experiences (like test-drive events, driving experiences, etc.) to engage with their audience. </a:t>
            </a:r>
            <a:r>
              <a:rPr lang="en-US" sz="800" b="1" dirty="0"/>
              <a:t>Content Marketing</a:t>
            </a:r>
            <a:r>
              <a:rPr lang="en-US" sz="800" dirty="0"/>
              <a:t>: Brands in the auto industry often produce blogs, videos, and educational content to engage with their audience. These pieces typically cover car reviews, safety tips, driving experiences, and sustainability initiatives.</a:t>
            </a:r>
          </a:p>
          <a:p>
            <a:pPr marL="0" indent="0">
              <a:buNone/>
            </a:pPr>
            <a:r>
              <a:rPr lang="en-US" sz="800" b="1" dirty="0"/>
              <a:t>Goals for Improvement</a:t>
            </a:r>
          </a:p>
          <a:p>
            <a:pPr>
              <a:buFont typeface="+mj-lt"/>
              <a:buAutoNum type="arabicPeriod"/>
            </a:pPr>
            <a:r>
              <a:rPr lang="en-US" sz="800" b="1" dirty="0"/>
              <a:t>Enhanced Customer Personalization</a:t>
            </a:r>
            <a:r>
              <a:rPr lang="en-US" sz="800" dirty="0"/>
              <a:t>:</a:t>
            </a:r>
          </a:p>
          <a:p>
            <a:pPr marL="742950" lvl="1" indent="-285750">
              <a:buFont typeface="+mj-lt"/>
              <a:buAutoNum type="arabicPeriod"/>
            </a:pPr>
            <a:r>
              <a:rPr lang="en-US" sz="800" dirty="0"/>
              <a:t>Increase the use of AI and data analytics to offer more tailored experiences, from vehicle recommendations to custom-built offers based on customer behavior and preferences. </a:t>
            </a:r>
            <a:r>
              <a:rPr lang="en-US" sz="900" dirty="0"/>
              <a:t>Develop more interactive and immersive digital experiences (e.g., virtual car configurations, 360-degree tours, AR/VR experiences) that keep customers engaged throughout their buying journey. Strengthen messaging around sustainability and green technology, focusing on eco-friendly models, electric vehicles (EVs), and reducing the environmental impact of manufacturing processes. Engage more with niche communities, such as electric vehicle enthusiasts, eco-conscious consumers, and motorsports fans, to build deeper connections and brand loyalty.</a:t>
            </a:r>
          </a:p>
          <a:p>
            <a:pPr marL="742950" lvl="1" indent="-285750">
              <a:buFont typeface="+mj-lt"/>
              <a:buAutoNum type="arabicPeriod"/>
            </a:pPr>
            <a:r>
              <a:rPr lang="en-US" sz="900" dirty="0"/>
              <a:t>Plans to Achieve Goals</a:t>
            </a:r>
          </a:p>
          <a:p>
            <a:r>
              <a:rPr lang="en-US" sz="900" b="1" dirty="0"/>
              <a:t>Invest in AI and Data Analytics</a:t>
            </a:r>
            <a:r>
              <a:rPr lang="en-US" sz="900" dirty="0"/>
              <a:t>:</a:t>
            </a:r>
          </a:p>
          <a:p>
            <a:pPr>
              <a:buFont typeface="Arial" panose="020B0604020202020204" pitchFamily="34" charset="0"/>
              <a:buChar char="•"/>
            </a:pPr>
            <a:r>
              <a:rPr lang="en-US" sz="900" dirty="0"/>
              <a:t>Invest in technologies that can gather and analyze data on customer preferences and behaviors. This data can be used to craft personalized marketing messages and product recommendations. </a:t>
            </a:r>
            <a:r>
              <a:rPr lang="en-US" sz="900" dirty="0" err="1"/>
              <a:t>aunch</a:t>
            </a:r>
            <a:r>
              <a:rPr lang="en-US" sz="900" dirty="0"/>
              <a:t> global and regional campaigns that highlight advancements in electric vehicle technology, renewable energy partnerships, and sustainable manufacturing practices. Partner with environmental organizations to add credibility. Launch campaigns targeting specific communities (EV advocates, sports car enthusiasts, etc.). Use platforms like YouTube, Instagram, and TikTok to share behind-the-scenes content, customer testimonials, and user-generated content.</a:t>
            </a:r>
          </a:p>
          <a:p>
            <a:pPr>
              <a:buFont typeface="Arial" panose="020B0604020202020204" pitchFamily="34" charset="0"/>
              <a:buChar char="•"/>
            </a:pPr>
            <a:r>
              <a:rPr lang="en-US" sz="900" dirty="0"/>
              <a:t>Plans to Evaluate Changes Regularly gather feedback from customers via surveys, online reviews, and social media engagement to understand their experiences and needs. This will help gauge the effectiveness of new campaigns or digital features. Monitor KPI </a:t>
            </a:r>
          </a:p>
          <a:p>
            <a:pPr marL="742950" lvl="1" indent="-285750">
              <a:buFont typeface="+mj-lt"/>
              <a:buAutoNum type="arabicPeriod"/>
            </a:pPr>
            <a:endParaRPr lang="en-US" sz="800" dirty="0"/>
          </a:p>
          <a:p>
            <a:pPr marL="742950" lvl="1" indent="-285750">
              <a:buFont typeface="+mj-lt"/>
              <a:buAutoNum type="arabicPeriod"/>
            </a:pPr>
            <a:endParaRPr lang="en-US" sz="800" dirty="0"/>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987321"/>
          </a:xfrm>
        </p:spPr>
        <p:txBody>
          <a:bodyPr/>
          <a:lstStyle/>
          <a:p>
            <a:pPr algn="l"/>
            <a:endParaRPr lang="en-US" sz="1800" b="0" i="0" u="none" strike="noStrike" baseline="0" dirty="0">
              <a:solidFill>
                <a:srgbClr val="000000"/>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We currently are not looking into this on a daily basis as we should.</a:t>
            </a:r>
          </a:p>
          <a:p>
            <a:pPr lvl="1"/>
            <a:r>
              <a:rPr lang="en-US" b="0" i="0" u="none" strike="noStrike" baseline="0" dirty="0">
                <a:solidFill>
                  <a:srgbClr val="221E1F"/>
                </a:solidFill>
                <a:latin typeface="Calibri" panose="020F0502020204030204" pitchFamily="34" charset="0"/>
              </a:rPr>
              <a:t>Goals for improvement, daily tracking for each advisor to see where we are missing the mark daily </a:t>
            </a:r>
          </a:p>
          <a:p>
            <a:endParaRPr lang="en-US" dirty="0"/>
          </a:p>
        </p:txBody>
      </p:sp>
      <p:pic>
        <p:nvPicPr>
          <p:cNvPr id="9" name="Content Placeholder 8">
            <a:extLst>
              <a:ext uri="{FF2B5EF4-FFF2-40B4-BE49-F238E27FC236}">
                <a16:creationId xmlns:a16="http://schemas.microsoft.com/office/drawing/2014/main" id="{390B845A-378E-A81E-95C7-42B06FCE9755}"/>
              </a:ext>
            </a:extLst>
          </p:cNvPr>
          <p:cNvPicPr>
            <a:picLocks noGrp="1" noChangeAspect="1"/>
          </p:cNvPicPr>
          <p:nvPr>
            <p:ph sz="quarter" idx="4"/>
          </p:nvPr>
        </p:nvPicPr>
        <p:blipFill>
          <a:blip r:embed="rId2"/>
          <a:stretch>
            <a:fillRect/>
          </a:stretch>
        </p:blipFill>
        <p:spPr>
          <a:xfrm>
            <a:off x="5087938" y="3231542"/>
            <a:ext cx="4186237" cy="23157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Settin</a:t>
            </a:r>
            <a:r>
              <a:rPr lang="en-US" dirty="0">
                <a:solidFill>
                  <a:srgbClr val="221E1F"/>
                </a:solidFill>
                <a:latin typeface="Calibri" panose="020F0502020204030204" pitchFamily="34" charset="0"/>
              </a:rPr>
              <a:t>g goal at beginning of month where we need to end up.</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Setting new goals for advisors to hit certain numbers by mid point of each month.</a:t>
            </a:r>
          </a:p>
          <a:p>
            <a:r>
              <a:rPr lang="en-US" sz="1800" b="0" i="0" u="none" strike="noStrike" baseline="0" dirty="0">
                <a:solidFill>
                  <a:srgbClr val="221E1F"/>
                </a:solidFill>
                <a:latin typeface="Calibri" panose="020F0502020204030204" pitchFamily="34" charset="0"/>
              </a:rPr>
              <a:t>I have setup a competition for techs and advisors with a  reward attached for those who come in first. </a:t>
            </a:r>
          </a:p>
          <a:p>
            <a:r>
              <a:rPr lang="en-US" sz="1800" b="0" i="0" u="none" strike="noStrike" baseline="0" dirty="0">
                <a:solidFill>
                  <a:srgbClr val="221E1F"/>
                </a:solidFill>
                <a:latin typeface="Calibri" panose="020F0502020204030204" pitchFamily="34" charset="0"/>
              </a:rPr>
              <a:t>Plans to evaluate your changes, daily updates with advisor numbers attached with hours per </a:t>
            </a:r>
            <a:r>
              <a:rPr lang="en-US" sz="1800" b="0" i="0" u="none" strike="noStrike" baseline="0" dirty="0" err="1">
                <a:solidFill>
                  <a:srgbClr val="221E1F"/>
                </a:solidFill>
                <a:latin typeface="Calibri" panose="020F0502020204030204" pitchFamily="34" charset="0"/>
              </a:rPr>
              <a:t>ro</a:t>
            </a:r>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5A58CE11-C54C-DCA0-4904-92C94831A509}"/>
              </a:ext>
            </a:extLst>
          </p:cNvPr>
          <p:cNvPicPr>
            <a:picLocks noGrp="1" noChangeAspect="1"/>
          </p:cNvPicPr>
          <p:nvPr>
            <p:ph sz="half" idx="2"/>
          </p:nvPr>
        </p:nvPicPr>
        <p:blipFill>
          <a:blip r:embed="rId2"/>
          <a:stretch>
            <a:fillRect/>
          </a:stretch>
        </p:blipFill>
        <p:spPr>
          <a:xfrm>
            <a:off x="5405189" y="2624725"/>
            <a:ext cx="3553321" cy="2953162"/>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Sell more products to raise </a:t>
            </a:r>
            <a:r>
              <a:rPr lang="en-US" sz="1800" b="0" i="0" u="none" strike="noStrike" baseline="0" dirty="0" err="1">
                <a:solidFill>
                  <a:srgbClr val="221E1F"/>
                </a:solidFill>
                <a:latin typeface="Calibri" panose="020F0502020204030204" pitchFamily="34" charset="0"/>
              </a:rPr>
              <a:t>elr</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Monitor service advisors and train them on presenting up sales and issues </a:t>
            </a:r>
          </a:p>
          <a:p>
            <a:r>
              <a:rPr lang="en-US" sz="1800" b="0" i="0" u="none" strike="noStrike" baseline="0" dirty="0">
                <a:solidFill>
                  <a:srgbClr val="221E1F"/>
                </a:solidFill>
                <a:latin typeface="Calibri" panose="020F0502020204030204" pitchFamily="34" charset="0"/>
              </a:rPr>
              <a:t>Plans to evaluate your changes, Weekly meetings with advisors practicing objections to overcome  </a:t>
            </a:r>
          </a:p>
          <a:p>
            <a:endParaRPr lang="en-US" dirty="0"/>
          </a:p>
        </p:txBody>
      </p:sp>
      <p:sp>
        <p:nvSpPr>
          <p:cNvPr id="5" name="Content Placeholder 4">
            <a:extLst>
              <a:ext uri="{FF2B5EF4-FFF2-40B4-BE49-F238E27FC236}">
                <a16:creationId xmlns:a16="http://schemas.microsoft.com/office/drawing/2014/main" id="{55DEB597-D1B2-4ADC-46D0-3D5882DFC8D0}"/>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DAE84F05-907E-B162-60C0-329E9D508C37}"/>
              </a:ext>
            </a:extLst>
          </p:cNvPr>
          <p:cNvPicPr>
            <a:picLocks noChangeAspect="1"/>
          </p:cNvPicPr>
          <p:nvPr/>
        </p:nvPicPr>
        <p:blipFill>
          <a:blip r:embed="rId2"/>
          <a:stretch>
            <a:fillRect/>
          </a:stretch>
        </p:blipFill>
        <p:spPr>
          <a:xfrm>
            <a:off x="5089970" y="1634691"/>
            <a:ext cx="5375606" cy="4613709"/>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Get work in and out as fast as possible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Utilize the space, we must improve workflow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Manual dispatch work until we get everything under control.</a:t>
            </a:r>
          </a:p>
          <a:p>
            <a:r>
              <a:rPr lang="en-US" dirty="0">
                <a:solidFill>
                  <a:srgbClr val="221E1F"/>
                </a:solidFill>
                <a:latin typeface="Calibri" panose="020F0502020204030204" pitchFamily="34" charset="0"/>
              </a:rPr>
              <a:t>Daily meetings with mechanics in shop</a:t>
            </a:r>
            <a:r>
              <a:rPr lang="en-US" sz="1800" b="0" i="0" u="none" strike="noStrike" baseline="0" dirty="0">
                <a:solidFill>
                  <a:srgbClr val="221E1F"/>
                </a:solidFill>
                <a:latin typeface="Calibri" panose="020F0502020204030204" pitchFamily="34" charset="0"/>
              </a:rPr>
              <a:t> </a:t>
            </a:r>
          </a:p>
          <a:p>
            <a:endParaRPr lang="en-US" dirty="0"/>
          </a:p>
        </p:txBody>
      </p:sp>
      <p:sp>
        <p:nvSpPr>
          <p:cNvPr id="5" name="Content Placeholder 4">
            <a:extLst>
              <a:ext uri="{FF2B5EF4-FFF2-40B4-BE49-F238E27FC236}">
                <a16:creationId xmlns:a16="http://schemas.microsoft.com/office/drawing/2014/main" id="{6C79C6DA-9848-83AA-A0C7-D48C1E40EE15}"/>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2C93E40D-2A53-4D92-08AD-D609290CB968}"/>
              </a:ext>
            </a:extLst>
          </p:cNvPr>
          <p:cNvPicPr>
            <a:picLocks noChangeAspect="1"/>
          </p:cNvPicPr>
          <p:nvPr/>
        </p:nvPicPr>
        <p:blipFill>
          <a:blip r:embed="rId2"/>
          <a:stretch>
            <a:fillRect/>
          </a:stretch>
        </p:blipFill>
        <p:spPr>
          <a:xfrm>
            <a:off x="5089970" y="1493098"/>
            <a:ext cx="4273105" cy="5358894"/>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a:p>
            <a:r>
              <a:rPr lang="en-US" dirty="0"/>
              <a:t>Seeing how much we are leaving on the table and what we can do to improve these numbers </a:t>
            </a:r>
          </a:p>
        </p:txBody>
      </p:sp>
      <p:sp>
        <p:nvSpPr>
          <p:cNvPr id="5" name="Content Placeholder 4">
            <a:extLst>
              <a:ext uri="{FF2B5EF4-FFF2-40B4-BE49-F238E27FC236}">
                <a16:creationId xmlns:a16="http://schemas.microsoft.com/office/drawing/2014/main" id="{386E647C-23DA-7248-3F84-F624054053A1}"/>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7F28BFDA-A32F-B089-0559-396B2F0DF29D}"/>
              </a:ext>
            </a:extLst>
          </p:cNvPr>
          <p:cNvPicPr>
            <a:picLocks noChangeAspect="1"/>
          </p:cNvPicPr>
          <p:nvPr/>
        </p:nvPicPr>
        <p:blipFill>
          <a:blip r:embed="rId2"/>
          <a:stretch>
            <a:fillRect/>
          </a:stretch>
        </p:blipFill>
        <p:spPr>
          <a:xfrm>
            <a:off x="4861369" y="1425334"/>
            <a:ext cx="6096851" cy="516327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All techs are 100% trained </a:t>
            </a:r>
          </a:p>
          <a:p>
            <a:r>
              <a:rPr lang="en-US" dirty="0"/>
              <a:t>All new equipment in service department </a:t>
            </a:r>
          </a:p>
          <a:p>
            <a:r>
              <a:rPr lang="en-US" dirty="0"/>
              <a:t>Loaner fleet with plenty of vehicle </a:t>
            </a:r>
          </a:p>
          <a:p>
            <a:r>
              <a:rPr lang="en-US" dirty="0"/>
              <a:t>Shuttle service for customers</a:t>
            </a:r>
          </a:p>
          <a:p>
            <a:r>
              <a:rPr lang="en-US" dirty="0"/>
              <a:t>Quick lane service is lower cost than anyone else in 40 mile radius</a:t>
            </a:r>
          </a:p>
          <a:p>
            <a:r>
              <a:rPr lang="en-US" dirty="0"/>
              <a:t>Large returning customer base. Loyal </a:t>
            </a:r>
          </a:p>
          <a:p>
            <a:r>
              <a:rPr lang="en-US" dirty="0"/>
              <a:t>Service director has been at dealership for over 15 years. Handles customer complaints and objections in very polite way </a:t>
            </a:r>
          </a:p>
          <a:p>
            <a:r>
              <a:rPr lang="en-US" dirty="0"/>
              <a:t>Clean shop/organized </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Effective labor rate </a:t>
            </a:r>
          </a:p>
          <a:p>
            <a:r>
              <a:rPr lang="en-US" dirty="0"/>
              <a:t>Service hours not being competitive in area </a:t>
            </a:r>
          </a:p>
          <a:p>
            <a:r>
              <a:rPr lang="en-US" dirty="0"/>
              <a:t>Currently no competitor pricing board </a:t>
            </a:r>
          </a:p>
          <a:p>
            <a:r>
              <a:rPr lang="en-US" dirty="0"/>
              <a:t>CSI, advisors not handling situations with delayed parts and backorder. No follow-up or communication </a:t>
            </a:r>
          </a:p>
          <a:p>
            <a:r>
              <a:rPr lang="en-US" dirty="0"/>
              <a:t>Shop attitude with mechanics low. The perception of favoritism going around the shop when one tech has a better day than another </a:t>
            </a:r>
          </a:p>
          <a:p>
            <a:r>
              <a:rPr lang="en-US" dirty="0"/>
              <a:t>Inconsistent quality of work. No checking over everything before releasing the vehicle leading to more comebacks less profit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1358</TotalTime>
  <Words>2497</Words>
  <Application>Microsoft Office PowerPoint</Application>
  <PresentationFormat>Widescreen</PresentationFormat>
  <Paragraphs>162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Jordan Parker</cp:lastModifiedBy>
  <cp:revision>10</cp:revision>
  <dcterms:created xsi:type="dcterms:W3CDTF">2022-12-04T13:10:55Z</dcterms:created>
  <dcterms:modified xsi:type="dcterms:W3CDTF">2024-12-10T16:59:24Z</dcterms:modified>
</cp:coreProperties>
</file>