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128" d="100"/>
          <a:sy n="128" d="100"/>
        </p:scale>
        <p:origin x="5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11/25/24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Have all our used car repairs and services to be done in the dealer and not send them to cheaper shops or other shops because we are too busy.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Work better our customer data base, maybe do a program of discounts for loyal customers.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Open a quick lane shop for other brands other than our dealers with a cheap cost for or cars without warranty.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Install live camaras and a system so that our customer can see the technician working on his car.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Work on getting a better fill rate in our shop.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Track all our lost appointments and have a standard base measure for our contact department.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Our ford brand is doing service now every 15.000 km instead of every 10.000 km this makes us do less services and customers come less to our dealer.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 There are 25 Chinese brands now in Mexico and all of them came at the same time, they are trying to steel our trained technicians by giving them fixed salaries.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Our techs don’t see the customers the same way that the dealer does they don’t care about retention if they just want to finish the task they have at hand and move on to the next one.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Independent repair shops are growing and are having much more convenient locations, even in supermarkets.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Increase our service ticket selling extras, like accessories, parts, wheels etc.</a:t>
            </a: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Change pays plans: service manager, service advisors, proactive contact people.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Track the lost appointments “sales” and monetize them.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Improve efficiency working with our used car repairs and service.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r>
              <a:rPr lang="en-US" dirty="0">
                <a:solidFill>
                  <a:srgbClr val="2A2A2A"/>
                </a:solidFill>
                <a:latin typeface="Tahoma" panose="020B0604030504040204" pitchFamily="34" charset="0"/>
                <a:ea typeface="Tahoma" panose="020B0604030504040204" pitchFamily="34" charset="0"/>
                <a:cs typeface="Cordia New" panose="020B0304020202020204" pitchFamily="34" charset="-34"/>
              </a:rPr>
              <a:t>Build trust in our customers. </a:t>
            </a:r>
            <a:endPar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Have a better and bigger accessories exhibition stand , with more inventory, with better commission for each sale in a phase payment plan. </a:t>
            </a:r>
          </a:p>
          <a:p>
            <a:r>
              <a:rPr lang="en-US" dirty="0"/>
              <a:t>We have to implement a different CRM ( sales force , pilot , </a:t>
            </a:r>
            <a:r>
              <a:rPr lang="en-US" dirty="0" err="1"/>
              <a:t>sicop</a:t>
            </a:r>
            <a:r>
              <a:rPr lang="en-US" dirty="0"/>
              <a:t> ) for us and start tracking all the incoming calls , follow ups etc. and have 2 people working That data base  all day. </a:t>
            </a:r>
          </a:p>
          <a:p>
            <a:r>
              <a:rPr lang="en-US" dirty="0"/>
              <a:t>Having a couple of technicians working only for used cars (multi brand) playing them the same amount as regular techs per hour. </a:t>
            </a:r>
          </a:p>
          <a:p>
            <a:r>
              <a:rPr lang="en-US" dirty="0"/>
              <a:t>Installing cámaras in-front of our servicié bays  so our customers are sure that we work on their cars the right way.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1525172"/>
              </p:ext>
            </p:extLst>
          </p:nvPr>
        </p:nvGraphicFramePr>
        <p:xfrm>
          <a:off x="677334" y="1818624"/>
          <a:ext cx="9132492" cy="52302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00786">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30319">
                <a:tc>
                  <a:txBody>
                    <a:bodyPr/>
                    <a:lstStyle/>
                    <a:p>
                      <a:r>
                        <a:rPr lang="en-US" dirty="0"/>
                        <a:t>Hire 2 used car techs </a:t>
                      </a:r>
                    </a:p>
                  </a:txBody>
                  <a:tcPr/>
                </a:tc>
                <a:tc>
                  <a:txBody>
                    <a:bodyPr/>
                    <a:lstStyle/>
                    <a:p>
                      <a:r>
                        <a:rPr lang="en-US" dirty="0"/>
                        <a:t>Service manager </a:t>
                      </a:r>
                    </a:p>
                  </a:txBody>
                  <a:tcPr/>
                </a:tc>
                <a:tc>
                  <a:txBody>
                    <a:bodyPr/>
                    <a:lstStyle/>
                    <a:p>
                      <a:r>
                        <a:rPr lang="en-US" dirty="0"/>
                        <a:t>5 jan 2025 </a:t>
                      </a:r>
                    </a:p>
                  </a:txBody>
                  <a:tcPr/>
                </a:tc>
                <a:extLst>
                  <a:ext uri="{0D108BD9-81ED-4DB2-BD59-A6C34878D82A}">
                    <a16:rowId xmlns:a16="http://schemas.microsoft.com/office/drawing/2014/main" val="2400365483"/>
                  </a:ext>
                </a:extLst>
              </a:tr>
              <a:tr h="858265">
                <a:tc>
                  <a:txBody>
                    <a:bodyPr/>
                    <a:lstStyle/>
                    <a:p>
                      <a:r>
                        <a:rPr lang="en-US" dirty="0"/>
                        <a:t>Adjust payment plans for service advisors and pro active contact follow up </a:t>
                      </a:r>
                    </a:p>
                  </a:txBody>
                  <a:tcPr/>
                </a:tc>
                <a:tc>
                  <a:txBody>
                    <a:bodyPr/>
                    <a:lstStyle/>
                    <a:p>
                      <a:r>
                        <a:rPr lang="en-US" dirty="0"/>
                        <a:t>Service manager </a:t>
                      </a:r>
                    </a:p>
                    <a:p>
                      <a:endParaRPr lang="en-US" dirty="0"/>
                    </a:p>
                  </a:txBody>
                  <a:tcPr/>
                </a:tc>
                <a:tc>
                  <a:txBody>
                    <a:bodyPr/>
                    <a:lstStyle/>
                    <a:p>
                      <a:r>
                        <a:rPr lang="en-US" dirty="0"/>
                        <a:t>5 Jan 2025 </a:t>
                      </a:r>
                    </a:p>
                  </a:txBody>
                  <a:tcPr/>
                </a:tc>
                <a:extLst>
                  <a:ext uri="{0D108BD9-81ED-4DB2-BD59-A6C34878D82A}">
                    <a16:rowId xmlns:a16="http://schemas.microsoft.com/office/drawing/2014/main" val="107845787"/>
                  </a:ext>
                </a:extLst>
              </a:tr>
              <a:tr h="530319">
                <a:tc>
                  <a:txBody>
                    <a:bodyPr/>
                    <a:lstStyle/>
                    <a:p>
                      <a:r>
                        <a:rPr lang="en-US" dirty="0"/>
                        <a:t>Cámara installation </a:t>
                      </a:r>
                    </a:p>
                  </a:txBody>
                  <a:tcPr/>
                </a:tc>
                <a:tc>
                  <a:txBody>
                    <a:bodyPr/>
                    <a:lstStyle/>
                    <a:p>
                      <a:r>
                        <a:rPr lang="en-US" dirty="0"/>
                        <a:t>General manager 	</a:t>
                      </a:r>
                    </a:p>
                  </a:txBody>
                  <a:tcPr/>
                </a:tc>
                <a:tc>
                  <a:txBody>
                    <a:bodyPr/>
                    <a:lstStyle/>
                    <a:p>
                      <a:r>
                        <a:rPr lang="en-US" dirty="0"/>
                        <a:t>5 Jan 2025 </a:t>
                      </a:r>
                    </a:p>
                  </a:txBody>
                  <a:tcPr/>
                </a:tc>
                <a:extLst>
                  <a:ext uri="{0D108BD9-81ED-4DB2-BD59-A6C34878D82A}">
                    <a16:rowId xmlns:a16="http://schemas.microsoft.com/office/drawing/2014/main" val="1530126605"/>
                  </a:ext>
                </a:extLst>
              </a:tr>
              <a:tr h="600786">
                <a:tc>
                  <a:txBody>
                    <a:bodyPr/>
                    <a:lstStyle/>
                    <a:p>
                      <a:r>
                        <a:rPr lang="en-US" dirty="0"/>
                        <a:t>CRM contact (sales force) hire and launched </a:t>
                      </a:r>
                    </a:p>
                  </a:txBody>
                  <a:tcPr/>
                </a:tc>
                <a:tc>
                  <a:txBody>
                    <a:bodyPr/>
                    <a:lstStyle/>
                    <a:p>
                      <a:r>
                        <a:rPr lang="en-US" dirty="0"/>
                        <a:t>General manager / service manager </a:t>
                      </a:r>
                    </a:p>
                  </a:txBody>
                  <a:tcPr/>
                </a:tc>
                <a:tc>
                  <a:txBody>
                    <a:bodyPr/>
                    <a:lstStyle/>
                    <a:p>
                      <a:r>
                        <a:rPr lang="en-US" dirty="0"/>
                        <a:t>5 feb 2025 </a:t>
                      </a:r>
                    </a:p>
                  </a:txBody>
                  <a:tcPr/>
                </a:tc>
                <a:extLst>
                  <a:ext uri="{0D108BD9-81ED-4DB2-BD59-A6C34878D82A}">
                    <a16:rowId xmlns:a16="http://schemas.microsoft.com/office/drawing/2014/main" val="1950345431"/>
                  </a:ext>
                </a:extLst>
              </a:tr>
              <a:tr h="858265">
                <a:tc>
                  <a:txBody>
                    <a:bodyPr/>
                    <a:lstStyle/>
                    <a:p>
                      <a:r>
                        <a:rPr lang="en-US" dirty="0"/>
                        <a:t>Accessories and retail shop amplified for better exhibition </a:t>
                      </a:r>
                    </a:p>
                  </a:txBody>
                  <a:tcPr/>
                </a:tc>
                <a:tc>
                  <a:txBody>
                    <a:bodyPr/>
                    <a:lstStyle/>
                    <a:p>
                      <a:r>
                        <a:rPr lang="en-US" dirty="0"/>
                        <a:t>Parts manager / service manager. </a:t>
                      </a:r>
                    </a:p>
                  </a:txBody>
                  <a:tcPr/>
                </a:tc>
                <a:tc>
                  <a:txBody>
                    <a:bodyPr/>
                    <a:lstStyle/>
                    <a:p>
                      <a:r>
                        <a:rPr lang="en-US" dirty="0"/>
                        <a:t>5 feb 2025 </a:t>
                      </a:r>
                    </a:p>
                  </a:txBody>
                  <a:tcPr/>
                </a:tc>
                <a:extLst>
                  <a:ext uri="{0D108BD9-81ED-4DB2-BD59-A6C34878D82A}">
                    <a16:rowId xmlns:a16="http://schemas.microsoft.com/office/drawing/2014/main" val="1960891333"/>
                  </a:ext>
                </a:extLst>
              </a:tr>
              <a:tr h="530319">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30319">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2160589"/>
            <a:ext cx="10002211" cy="4304866"/>
          </a:xfrm>
        </p:spPr>
        <p:txBody>
          <a:bodyPr>
            <a:normAutofit fontScale="92500" lnSpcReduction="10000"/>
          </a:bodyPr>
          <a:lstStyle/>
          <a:p>
            <a:r>
              <a:rPr lang="en-US" dirty="0"/>
              <a:t>Synopsis: </a:t>
            </a:r>
          </a:p>
          <a:p>
            <a:endParaRPr lang="en-US" dirty="0"/>
          </a:p>
          <a:p>
            <a:r>
              <a:rPr lang="en-US" dirty="0"/>
              <a:t>It is my take that all this proposals have to make a difference in the income of the service department. </a:t>
            </a:r>
          </a:p>
          <a:p>
            <a:r>
              <a:rPr lang="en-US" dirty="0"/>
              <a:t>For starters changing our used car supplier for fixing , painting , washing Etc and make it our sales will be HUGE. We stop waistline money somewhere else and putting it in our own pocket. </a:t>
            </a:r>
          </a:p>
          <a:p>
            <a:r>
              <a:rPr lang="en-US" dirty="0"/>
              <a:t>Changing the payment plans for the service advisors and make them sell More accessories and air filters , purifiers , nitrogen for tires etc will put also more money on our department. </a:t>
            </a:r>
          </a:p>
          <a:p>
            <a:r>
              <a:rPr lang="en-US" dirty="0"/>
              <a:t>Building trust with our customers is our ultimate goal guaranteeing customers </a:t>
            </a:r>
            <a:r>
              <a:rPr lang="en-US" dirty="0" err="1"/>
              <a:t>satafisfaccion</a:t>
            </a:r>
            <a:r>
              <a:rPr lang="en-US" dirty="0"/>
              <a:t> and loyalty for them to stay in our brand , our group , and our dealership. </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r>
              <a:rPr lang="en-US" sz="1800" b="0" i="0" u="none" strike="noStrike" baseline="0" dirty="0">
                <a:solidFill>
                  <a:schemeClr val="tx1"/>
                </a:solidFill>
                <a:latin typeface="Calibri" panose="020F0502020204030204" pitchFamily="34" charset="0"/>
              </a:rPr>
              <a:t>Goals for improvement </a:t>
            </a:r>
          </a:p>
          <a:p>
            <a:r>
              <a:rPr lang="en-US" sz="1800" b="0" i="0" u="none" strike="noStrike" baseline="0" dirty="0">
                <a:solidFill>
                  <a:schemeClr val="tx1"/>
                </a:solidFill>
                <a:latin typeface="Calibri" panose="020F0502020204030204" pitchFamily="34" charset="0"/>
              </a:rPr>
              <a:t>Plans to achieve your goals </a:t>
            </a:r>
          </a:p>
          <a:p>
            <a:r>
              <a:rPr lang="en-US" sz="1800" b="0" i="0" u="none" strike="noStrike" baseline="0" dirty="0">
                <a:solidFill>
                  <a:schemeClr val="tx1"/>
                </a:solidFill>
                <a:latin typeface="Calibri" panose="020F0502020204030204" pitchFamily="34" charset="0"/>
              </a:rPr>
              <a:t>Plans to evaluate your changes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Current practices </a:t>
            </a:r>
          </a:p>
          <a:p>
            <a:r>
              <a:rPr lang="en-US" sz="1800" b="0" i="0" u="none" strike="noStrike" baseline="0">
                <a:solidFill>
                  <a:srgbClr val="221E1F"/>
                </a:solidFill>
                <a:latin typeface="Calibri" panose="020F0502020204030204" pitchFamily="34" charset="0"/>
              </a:rPr>
              <a:t>Goals for improvement </a:t>
            </a:r>
          </a:p>
          <a:p>
            <a:r>
              <a:rPr lang="en-US" sz="1800" b="0" i="0" u="none" strike="noStrike" baseline="0">
                <a:solidFill>
                  <a:srgbClr val="221E1F"/>
                </a:solidFill>
                <a:latin typeface="Calibri" panose="020F0502020204030204" pitchFamily="34" charset="0"/>
              </a:rPr>
              <a:t>Plans to achieve your goals </a:t>
            </a:r>
          </a:p>
          <a:p>
            <a:r>
              <a:rPr lang="en-US" sz="1800" b="0" i="0" u="none" strike="noStrike" baseline="0">
                <a:solidFill>
                  <a:srgbClr val="221E1F"/>
                </a:solidFill>
                <a:latin typeface="Calibri" panose="020F0502020204030204" pitchFamily="34" charset="0"/>
              </a:rPr>
              <a:t>Plans to evaluate your changes </a:t>
            </a:r>
          </a:p>
          <a:p>
            <a:endParaRPr lang="en-US" dirty="0"/>
          </a:p>
        </p:txBody>
      </p:sp>
      <p:pic>
        <p:nvPicPr>
          <p:cNvPr id="22" name="Marcador de contenido 21">
            <a:extLst>
              <a:ext uri="{FF2B5EF4-FFF2-40B4-BE49-F238E27FC236}">
                <a16:creationId xmlns:a16="http://schemas.microsoft.com/office/drawing/2014/main" id="{ADD85B9F-C7CC-DFA5-E6C5-AED462DC05AB}"/>
              </a:ext>
            </a:extLst>
          </p:cNvPr>
          <p:cNvPicPr>
            <a:picLocks noGrp="1" noChangeAspect="1"/>
          </p:cNvPicPr>
          <p:nvPr>
            <p:ph sz="quarter" idx="4"/>
          </p:nvPr>
        </p:nvPicPr>
        <p:blipFill>
          <a:blip r:embed="rId2"/>
          <a:stretch>
            <a:fillRect/>
          </a:stretch>
        </p:blipFill>
        <p:spPr>
          <a:xfrm>
            <a:off x="6339840" y="2138204"/>
            <a:ext cx="5389151" cy="3652996"/>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8" name="Marcador de contenido 7">
            <a:extLst>
              <a:ext uri="{FF2B5EF4-FFF2-40B4-BE49-F238E27FC236}">
                <a16:creationId xmlns:a16="http://schemas.microsoft.com/office/drawing/2014/main" id="{03AF90F6-8713-C5B8-AC12-E5C2567AB338}"/>
              </a:ext>
            </a:extLst>
          </p:cNvPr>
          <p:cNvPicPr>
            <a:picLocks noGrp="1" noChangeAspect="1"/>
          </p:cNvPicPr>
          <p:nvPr>
            <p:ph sz="half" idx="2"/>
          </p:nvPr>
        </p:nvPicPr>
        <p:blipFill>
          <a:blip r:embed="rId2"/>
          <a:stretch>
            <a:fillRect/>
          </a:stretch>
        </p:blipFill>
        <p:spPr>
          <a:xfrm>
            <a:off x="6570175" y="1930400"/>
            <a:ext cx="4944491" cy="3679621"/>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8" name="Marcador de contenido 7">
            <a:extLst>
              <a:ext uri="{FF2B5EF4-FFF2-40B4-BE49-F238E27FC236}">
                <a16:creationId xmlns:a16="http://schemas.microsoft.com/office/drawing/2014/main" id="{56BCAB05-E441-28BE-B1AF-61697EC08D74}"/>
              </a:ext>
            </a:extLst>
          </p:cNvPr>
          <p:cNvPicPr>
            <a:picLocks noGrp="1" noChangeAspect="1"/>
          </p:cNvPicPr>
          <p:nvPr>
            <p:ph sz="half" idx="2"/>
          </p:nvPr>
        </p:nvPicPr>
        <p:blipFill>
          <a:blip r:embed="rId2"/>
          <a:stretch>
            <a:fillRect/>
          </a:stretch>
        </p:blipFill>
        <p:spPr>
          <a:xfrm>
            <a:off x="5437632" y="1107320"/>
            <a:ext cx="6461759" cy="5354440"/>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8" name="Marcador de contenido 7">
            <a:extLst>
              <a:ext uri="{FF2B5EF4-FFF2-40B4-BE49-F238E27FC236}">
                <a16:creationId xmlns:a16="http://schemas.microsoft.com/office/drawing/2014/main" id="{B1D9BD29-38F1-0A12-D2CA-DCFFF9223395}"/>
              </a:ext>
            </a:extLst>
          </p:cNvPr>
          <p:cNvPicPr>
            <a:picLocks noGrp="1" noChangeAspect="1"/>
          </p:cNvPicPr>
          <p:nvPr>
            <p:ph sz="half" idx="2"/>
          </p:nvPr>
        </p:nvPicPr>
        <p:blipFill>
          <a:blip r:embed="rId2"/>
          <a:stretch>
            <a:fillRect/>
          </a:stretch>
        </p:blipFill>
        <p:spPr>
          <a:xfrm>
            <a:off x="7550799" y="1328815"/>
            <a:ext cx="4184035" cy="4712546"/>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p:txBody>
      </p:sp>
      <p:pic>
        <p:nvPicPr>
          <p:cNvPr id="10" name="Marcador de contenido 9">
            <a:extLst>
              <a:ext uri="{FF2B5EF4-FFF2-40B4-BE49-F238E27FC236}">
                <a16:creationId xmlns:a16="http://schemas.microsoft.com/office/drawing/2014/main" id="{DE2DEB85-8CE0-9AAA-89A4-3A68AB0BD6B1}"/>
              </a:ext>
            </a:extLst>
          </p:cNvPr>
          <p:cNvPicPr>
            <a:picLocks noGrp="1" noChangeAspect="1"/>
          </p:cNvPicPr>
          <p:nvPr>
            <p:ph sz="half" idx="2"/>
          </p:nvPr>
        </p:nvPicPr>
        <p:blipFill>
          <a:blip r:embed="rId2"/>
          <a:stretch>
            <a:fillRect/>
          </a:stretch>
        </p:blipFill>
        <p:spPr>
          <a:xfrm>
            <a:off x="5650357" y="1930400"/>
            <a:ext cx="5758316" cy="4110961"/>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Strengths</a:t>
            </a:r>
            <a:br>
              <a:rPr lang="en-US">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62500" lnSpcReduction="20000"/>
          </a:bodyPr>
          <a:lstStyle/>
          <a:p>
            <a:pPr>
              <a:lnSpc>
                <a:spcPct val="130000"/>
              </a:lnSpc>
              <a:spcAft>
                <a:spcPts val="600"/>
              </a:spcAft>
              <a:tabLst>
                <a:tab pos="247015" algn="l"/>
              </a:tabLst>
            </a:pPr>
            <a:r>
              <a:rPr lang="en-US" sz="1800">
                <a:solidFill>
                  <a:schemeClr val="tx1"/>
                </a:solidFill>
                <a:effectLst/>
                <a:latin typeface="Tahoma" panose="020B0604030504040204" pitchFamily="34" charset="0"/>
                <a:ea typeface="Tahoma" panose="020B0604030504040204" pitchFamily="34" charset="0"/>
                <a:cs typeface="Cordia New" panose="020B0304020202020204" pitchFamily="34" charset="-34"/>
              </a:rPr>
              <a:t>Our dealership has been in town for 50 years our dealer’s name has a lot of trustiness with our clients and community. </a:t>
            </a:r>
            <a:endParaRPr lang="es-MX" sz="1800">
              <a:solidFill>
                <a:schemeClr val="tx1"/>
              </a:solidFill>
              <a:effectLst/>
              <a:latin typeface="Tahoma" panose="020B0604030504040204" pitchFamily="34" charset="0"/>
              <a:ea typeface="Tahoma" panose="020B0604030504040204" pitchFamily="34" charset="0"/>
              <a:cs typeface="Cordia New" panose="020B0304020202020204" pitchFamily="34" charset="-34"/>
            </a:endParaRPr>
          </a:p>
          <a:p>
            <a:pPr>
              <a:lnSpc>
                <a:spcPct val="130000"/>
              </a:lnSpc>
              <a:spcAft>
                <a:spcPts val="600"/>
              </a:spcAft>
              <a:tabLst>
                <a:tab pos="247015" algn="l"/>
              </a:tabLst>
            </a:pPr>
            <a:r>
              <a:rPr lang="en-US" sz="1800">
                <a:solidFill>
                  <a:schemeClr val="tx1"/>
                </a:solidFill>
                <a:effectLst/>
                <a:latin typeface="Tahoma" panose="020B0604030504040204" pitchFamily="34" charset="0"/>
                <a:ea typeface="Tahoma" panose="020B0604030504040204" pitchFamily="34" charset="0"/>
                <a:cs typeface="Cordia New" panose="020B0304020202020204" pitchFamily="34" charset="-34"/>
              </a:rPr>
              <a:t>we have invested in several technologies to help us track the work that is being done by technicians so our service advisors can have a better communication with costumers while their car is in the shop. </a:t>
            </a:r>
            <a:endParaRPr lang="es-MX" sz="1800">
              <a:solidFill>
                <a:schemeClr val="tx1"/>
              </a:solidFill>
              <a:effectLst/>
              <a:latin typeface="Tahoma" panose="020B0604030504040204" pitchFamily="34" charset="0"/>
              <a:ea typeface="Tahoma" panose="020B0604030504040204" pitchFamily="34" charset="0"/>
              <a:cs typeface="Cordia New" panose="020B0304020202020204" pitchFamily="34" charset="-34"/>
            </a:endParaRPr>
          </a:p>
          <a:p>
            <a:pPr>
              <a:lnSpc>
                <a:spcPct val="130000"/>
              </a:lnSpc>
              <a:spcAft>
                <a:spcPts val="600"/>
              </a:spcAft>
              <a:tabLst>
                <a:tab pos="247015" algn="l"/>
              </a:tabLst>
            </a:pPr>
            <a:r>
              <a:rPr lang="en-US" sz="1800">
                <a:solidFill>
                  <a:schemeClr val="tx1"/>
                </a:solidFill>
                <a:effectLst/>
                <a:latin typeface="Tahoma" panose="020B0604030504040204" pitchFamily="34" charset="0"/>
                <a:ea typeface="Tahoma" panose="020B0604030504040204" pitchFamily="34" charset="0"/>
                <a:cs typeface="Cordia New" panose="020B0304020202020204" pitchFamily="34" charset="-34"/>
              </a:rPr>
              <a:t>We have the biggest customer data base in our city. </a:t>
            </a:r>
            <a:endParaRPr lang="es-MX" sz="1800">
              <a:solidFill>
                <a:schemeClr val="tx1"/>
              </a:solidFill>
              <a:effectLst/>
              <a:latin typeface="Tahoma" panose="020B0604030504040204" pitchFamily="34" charset="0"/>
              <a:ea typeface="Tahoma" panose="020B0604030504040204" pitchFamily="34" charset="0"/>
              <a:cs typeface="Cordia New" panose="020B0304020202020204" pitchFamily="34" charset="-34"/>
            </a:endParaRPr>
          </a:p>
          <a:p>
            <a:pPr>
              <a:lnSpc>
                <a:spcPct val="130000"/>
              </a:lnSpc>
              <a:spcAft>
                <a:spcPts val="600"/>
              </a:spcAft>
              <a:tabLst>
                <a:tab pos="247015" algn="l"/>
              </a:tabLst>
            </a:pPr>
            <a:r>
              <a:rPr lang="en-US" sz="1800">
                <a:solidFill>
                  <a:schemeClr val="tx1"/>
                </a:solidFill>
                <a:effectLst/>
                <a:latin typeface="Tahoma" panose="020B0604030504040204" pitchFamily="34" charset="0"/>
                <a:ea typeface="Tahoma" panose="020B0604030504040204" pitchFamily="34" charset="0"/>
                <a:cs typeface="Cordia New" panose="020B0304020202020204" pitchFamily="34" charset="-34"/>
              </a:rPr>
              <a:t>We make sure that out technicians are well trained by our OEM and certificate them before putting them to work. </a:t>
            </a:r>
            <a:endParaRPr lang="es-MX" sz="1800">
              <a:solidFill>
                <a:schemeClr val="tx1"/>
              </a:solidFill>
              <a:effectLst/>
              <a:latin typeface="Tahoma" panose="020B0604030504040204" pitchFamily="34" charset="0"/>
              <a:ea typeface="Tahoma" panose="020B0604030504040204" pitchFamily="34" charset="0"/>
              <a:cs typeface="Cordia New" panose="020B0304020202020204" pitchFamily="34" charset="-34"/>
            </a:endParaRPr>
          </a:p>
          <a:p>
            <a:pPr>
              <a:lnSpc>
                <a:spcPct val="130000"/>
              </a:lnSpc>
              <a:spcAft>
                <a:spcPts val="600"/>
              </a:spcAft>
              <a:tabLst>
                <a:tab pos="247015" algn="l"/>
              </a:tabLst>
            </a:pPr>
            <a:r>
              <a:rPr lang="en-US" sz="1800">
                <a:solidFill>
                  <a:schemeClr val="tx1"/>
                </a:solidFill>
                <a:effectLst/>
                <a:latin typeface="Tahoma" panose="020B0604030504040204" pitchFamily="34" charset="0"/>
                <a:ea typeface="Tahoma" panose="020B0604030504040204" pitchFamily="34" charset="0"/>
                <a:cs typeface="Cordia New" panose="020B0304020202020204" pitchFamily="34" charset="-34"/>
              </a:rPr>
              <a:t>We invested on tablets that send customers video of their cars before we send them quotes for authorization, not all dealers have that. </a:t>
            </a:r>
            <a:endParaRPr lang="es-MX" sz="1800">
              <a:solidFill>
                <a:schemeClr val="tx1"/>
              </a:solidFill>
              <a:effectLst/>
              <a:latin typeface="Tahoma" panose="020B0604030504040204" pitchFamily="34" charset="0"/>
              <a:ea typeface="Tahoma" panose="020B0604030504040204" pitchFamily="34" charset="0"/>
              <a:cs typeface="Cordia New" panose="020B0304020202020204" pitchFamily="34" charset="-34"/>
            </a:endParaRPr>
          </a:p>
          <a:p>
            <a:pPr>
              <a:lnSpc>
                <a:spcPct val="130000"/>
              </a:lnSpc>
              <a:spcAft>
                <a:spcPts val="600"/>
              </a:spcAft>
              <a:tabLst>
                <a:tab pos="247015" algn="l"/>
              </a:tabLst>
            </a:pPr>
            <a:r>
              <a:rPr lang="en-US" sz="1800">
                <a:solidFill>
                  <a:schemeClr val="tx1"/>
                </a:solidFill>
                <a:effectLst/>
                <a:latin typeface="Tahoma" panose="020B0604030504040204" pitchFamily="34" charset="0"/>
                <a:ea typeface="Tahoma" panose="020B0604030504040204" pitchFamily="34" charset="0"/>
                <a:cs typeface="Cordia New" panose="020B0304020202020204" pitchFamily="34" charset="-34"/>
              </a:rPr>
              <a:t>We count with 21 bays to receive as many cars as possible we always have a couple available for customers without appointments.  </a:t>
            </a:r>
            <a:endParaRPr lang="es-MX" sz="1800">
              <a:solidFill>
                <a:schemeClr val="tx1"/>
              </a:solidFill>
              <a:effectLst/>
              <a:latin typeface="Tahoma" panose="020B0604030504040204" pitchFamily="34" charset="0"/>
              <a:ea typeface="Tahoma" panose="020B0604030504040204" pitchFamily="34" charset="0"/>
              <a:cs typeface="Cordia New" panose="020B0304020202020204" pitchFamily="34" charset="-34"/>
            </a:endParaRPr>
          </a:p>
          <a:p>
            <a:pPr>
              <a:lnSpc>
                <a:spcPct val="130000"/>
              </a:lnSpc>
              <a:spcAft>
                <a:spcPts val="600"/>
              </a:spcAft>
              <a:tabLst>
                <a:tab pos="247015" algn="l"/>
              </a:tabLst>
            </a:pPr>
            <a:r>
              <a:rPr lang="en-US" sz="1800">
                <a:solidFill>
                  <a:schemeClr val="tx1"/>
                </a:solidFill>
                <a:effectLst/>
                <a:latin typeface="Tahoma" panose="020B0604030504040204" pitchFamily="34" charset="0"/>
                <a:ea typeface="Tahoma" panose="020B0604030504040204" pitchFamily="34" charset="0"/>
                <a:cs typeface="Cordia New" panose="020B0304020202020204" pitchFamily="34" charset="-34"/>
              </a:rPr>
              <a:t>Our shop counts with 2 different programs , a car pick-up and delivery and we can also do service at home or offices if the conditions are given. </a:t>
            </a:r>
            <a:endParaRPr lang="es-MX" sz="1800">
              <a:solidFill>
                <a:schemeClr val="tx1"/>
              </a:solidFill>
              <a:effectLst/>
              <a:latin typeface="Tahoma" panose="020B0604030504040204" pitchFamily="34" charset="0"/>
              <a:ea typeface="Tahoma" panose="020B0604030504040204" pitchFamily="34" charset="0"/>
              <a:cs typeface="Cordia New" panose="020B0304020202020204" pitchFamily="34" charset="-34"/>
            </a:endParaRP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Our customer satisfaction is lower than our OEM standards.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We do not explode our customer base as we should, we could be doing a lot better with our data registration and phone, email, WhatsApp follow up for further appointments.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We have not invested in marketing specifically for service in a while now and it is hurting our numbers in terms of appointments for repair and service.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We have more bays than service technicians.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We a very small area for receiving our customers vehicle sometimes the line is very long and customers don’t like to wait that long.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pPr marL="342900" lvl="0" indent="-342900">
              <a:lnSpc>
                <a:spcPct val="130000"/>
              </a:lnSpc>
              <a:spcAft>
                <a:spcPts val="600"/>
              </a:spcAft>
              <a:buFont typeface="Symbol" pitchFamily="2" charset="2"/>
              <a:buChar char=""/>
              <a:tabLst>
                <a:tab pos="247015" algn="l"/>
              </a:tabLst>
            </a:pPr>
            <a:r>
              <a:rPr lang="en-US"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rPr>
              <a:t>Our shop looks very unorganized when we do some fleet repairs and services the trucks take a lot of space. </a:t>
            </a:r>
            <a:endParaRPr lang="es-MX" sz="1800" dirty="0">
              <a:solidFill>
                <a:srgbClr val="2A2A2A"/>
              </a:solidFill>
              <a:effectLst/>
              <a:latin typeface="Tahoma" panose="020B0604030504040204" pitchFamily="34" charset="0"/>
              <a:ea typeface="Tahoma" panose="020B0604030504040204" pitchFamily="34" charset="0"/>
              <a:cs typeface="Cordia New" panose="020B0304020202020204" pitchFamily="34" charset="-34"/>
            </a:endParaRP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219</TotalTime>
  <Words>749</Words>
  <Application>Microsoft Office PowerPoint</Application>
  <PresentationFormat>Panorámica</PresentationFormat>
  <Paragraphs>81</Paragraphs>
  <Slides>15</Slides>
  <Notes>0</Notes>
  <HiddenSlides>0</HiddenSlides>
  <MMClips>0</MMClips>
  <ScaleCrop>false</ScaleCrop>
  <HeadingPairs>
    <vt:vector size="4" baseType="variant">
      <vt:variant>
        <vt:lpstr>Tema</vt:lpstr>
      </vt:variant>
      <vt:variant>
        <vt:i4>1</vt:i4>
      </vt:variant>
      <vt:variant>
        <vt:lpstr>Títulos de diapositiva</vt:lpstr>
      </vt:variant>
      <vt:variant>
        <vt:i4>15</vt:i4>
      </vt:variant>
    </vt:vector>
  </HeadingPairs>
  <TitlesOfParts>
    <vt:vector size="16" baseType="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nplasencia@estampidahd.com</cp:lastModifiedBy>
  <cp:revision>8</cp:revision>
  <dcterms:created xsi:type="dcterms:W3CDTF">2022-12-04T13:10:55Z</dcterms:created>
  <dcterms:modified xsi:type="dcterms:W3CDTF">2024-11-25T22:33:14Z</dcterms:modified>
</cp:coreProperties>
</file>