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0" d="100"/>
          <a:sy n="60" d="100"/>
        </p:scale>
        <p:origin x="908" y="1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Bryant Corral N452</a:t>
            </a:r>
          </a:p>
          <a:p>
            <a:pPr algn="ctr"/>
            <a:r>
              <a:rPr lang="en-US" sz="3200" dirty="0"/>
              <a:t>Analysis Month October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8613"/>
            <a:ext cx="8596668" cy="3880773"/>
          </a:xfrm>
        </p:spPr>
        <p:txBody>
          <a:bodyPr>
            <a:normAutofit fontScale="85000" lnSpcReduction="20000"/>
          </a:bodyPr>
          <a:lstStyle/>
          <a:p>
            <a:r>
              <a:rPr lang="en-US" dirty="0" err="1"/>
              <a:t>Quicklane</a:t>
            </a:r>
            <a:r>
              <a:rPr lang="en-US" dirty="0"/>
              <a:t>, if we use our </a:t>
            </a:r>
            <a:r>
              <a:rPr lang="en-US" dirty="0" err="1"/>
              <a:t>mpvi</a:t>
            </a:r>
            <a:r>
              <a:rPr lang="en-US" dirty="0"/>
              <a:t> correctly there is a ton of opportunity to feed the main shop additional repair work.</a:t>
            </a:r>
          </a:p>
          <a:p>
            <a:r>
              <a:rPr lang="en-US" dirty="0"/>
              <a:t>Heavy truck service. There is a large demand in our area for diesel and fleet service. </a:t>
            </a:r>
          </a:p>
          <a:p>
            <a:r>
              <a:rPr lang="en-US" dirty="0"/>
              <a:t>24 </a:t>
            </a:r>
            <a:r>
              <a:rPr lang="en-US" dirty="0" err="1"/>
              <a:t>hr</a:t>
            </a:r>
            <a:r>
              <a:rPr lang="en-US" dirty="0"/>
              <a:t> </a:t>
            </a:r>
            <a:r>
              <a:rPr lang="en-US" dirty="0" err="1"/>
              <a:t>diag</a:t>
            </a:r>
            <a:r>
              <a:rPr lang="en-US" dirty="0"/>
              <a:t>, everyone around us is 3 plus days. </a:t>
            </a:r>
          </a:p>
          <a:p>
            <a:r>
              <a:rPr lang="en-US" dirty="0" err="1"/>
              <a:t>Quicklane</a:t>
            </a:r>
            <a:r>
              <a:rPr lang="en-US" dirty="0"/>
              <a:t> pricing</a:t>
            </a:r>
          </a:p>
          <a:p>
            <a:r>
              <a:rPr lang="en-US" dirty="0"/>
              <a:t>Mobile service, we can send our van to local fleets, hospitals, schools to take care a number of services at once maximizing its profitability. </a:t>
            </a:r>
          </a:p>
          <a:p>
            <a:r>
              <a:rPr lang="en-US" dirty="0"/>
              <a:t>Extended service hours to mirror sales</a:t>
            </a:r>
          </a:p>
          <a:p>
            <a:r>
              <a:rPr lang="en-US" dirty="0"/>
              <a:t>Labor rate (ours is an average of 30 dollars lower per hour than any of our dealer and non dealer competitors. </a:t>
            </a:r>
          </a:p>
          <a:p>
            <a:r>
              <a:rPr lang="en-US" dirty="0"/>
              <a:t>Parts inventory, we need to fix our first time fill rate issues and ensure we are stocking the correct parts so we can be working on cars instead of waiting on parts. </a:t>
            </a:r>
          </a:p>
          <a:p>
            <a:r>
              <a:rPr lang="en-US" dirty="0"/>
              <a:t>Get the right part the first time. Incorrect parts orders are eating away at our efficiency, morale, and inflating our obsolescence. </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3189"/>
            <a:ext cx="8596668" cy="3880773"/>
          </a:xfrm>
        </p:spPr>
        <p:txBody>
          <a:bodyPr/>
          <a:lstStyle/>
          <a:p>
            <a:r>
              <a:rPr lang="en-US" dirty="0"/>
              <a:t>Competitors (other dealers in our area and independents)</a:t>
            </a:r>
          </a:p>
          <a:p>
            <a:r>
              <a:rPr lang="en-US" dirty="0"/>
              <a:t>Rising labor costs</a:t>
            </a:r>
          </a:p>
          <a:p>
            <a:r>
              <a:rPr lang="en-US" dirty="0"/>
              <a:t>Parts availability</a:t>
            </a:r>
          </a:p>
          <a:p>
            <a:r>
              <a:rPr lang="en-US" dirty="0"/>
              <a:t>Advisors setting unrealistic expectations to customers</a:t>
            </a:r>
          </a:p>
          <a:p>
            <a:r>
              <a:rPr lang="en-US" dirty="0"/>
              <a:t>Phones not being answered</a:t>
            </a:r>
          </a:p>
          <a:p>
            <a:r>
              <a:rPr lang="en-US" dirty="0"/>
              <a:t>Giving customers another dealers phone number when they call in for service (lack of training)</a:t>
            </a:r>
          </a:p>
          <a:p>
            <a:r>
              <a:rPr lang="en-US" dirty="0"/>
              <a:t>Incorrect parts orders stacking up eating away time and increasing obsolescence dramatically. </a:t>
            </a:r>
          </a:p>
          <a:p>
            <a:r>
              <a:rPr lang="en-US" dirty="0"/>
              <a:t>Discounting of parts and labor.</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8613"/>
            <a:ext cx="8596668" cy="4471920"/>
          </a:xfrm>
        </p:spPr>
        <p:txBody>
          <a:bodyPr>
            <a:normAutofit/>
          </a:bodyPr>
          <a:lstStyle/>
          <a:p>
            <a:r>
              <a:rPr lang="en-US" dirty="0"/>
              <a:t>Decrease the one line item RO percentage to 25% </a:t>
            </a:r>
          </a:p>
          <a:p>
            <a:r>
              <a:rPr lang="en-US" dirty="0"/>
              <a:t>Perfect MPVI’s and implement an accountability process so it gets done right 100% of the time. </a:t>
            </a:r>
          </a:p>
          <a:p>
            <a:r>
              <a:rPr lang="en-US" dirty="0"/>
              <a:t>Increase tech proficiency to a minimum of 100% currently at 66% overall</a:t>
            </a:r>
          </a:p>
          <a:p>
            <a:r>
              <a:rPr lang="en-US" dirty="0"/>
              <a:t>Increase our net profit percentage from 9% (we lost money the prior month) to a min of 15%</a:t>
            </a:r>
          </a:p>
          <a:p>
            <a:r>
              <a:rPr lang="en-US" dirty="0"/>
              <a:t>Motivate and incentivize advisors to focus on upselling additional work for the shop in an effort to remove the peaks and valleys. </a:t>
            </a:r>
          </a:p>
          <a:p>
            <a:r>
              <a:rPr lang="en-US" dirty="0"/>
              <a:t>Correct our issues with parts ordering the wrong parts constantly and get our first time fill rate up. </a:t>
            </a:r>
          </a:p>
          <a:p>
            <a:r>
              <a:rPr lang="en-US" dirty="0"/>
              <a:t>Update aged the last bit of aged equipment in the shop and get the techs the additional scan tools they need.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3189"/>
            <a:ext cx="8596668" cy="5290078"/>
          </a:xfrm>
        </p:spPr>
        <p:txBody>
          <a:bodyPr>
            <a:normAutofit lnSpcReduction="10000"/>
          </a:bodyPr>
          <a:lstStyle/>
          <a:p>
            <a:endParaRPr lang="en-US" dirty="0"/>
          </a:p>
          <a:p>
            <a:r>
              <a:rPr lang="en-US" dirty="0"/>
              <a:t>Eliminate the ability of the advisor and parts counterpersons to discount parts and labor. </a:t>
            </a:r>
          </a:p>
          <a:p>
            <a:r>
              <a:rPr lang="en-US" dirty="0"/>
              <a:t>Take our </a:t>
            </a:r>
            <a:r>
              <a:rPr lang="en-US" dirty="0" err="1"/>
              <a:t>quicklane</a:t>
            </a:r>
            <a:r>
              <a:rPr lang="en-US" dirty="0"/>
              <a:t> and shop hours out to 7 pm to match the sales department.</a:t>
            </a:r>
          </a:p>
          <a:p>
            <a:r>
              <a:rPr lang="en-US" dirty="0"/>
              <a:t>Implement a </a:t>
            </a:r>
            <a:r>
              <a:rPr lang="en-US" dirty="0" err="1"/>
              <a:t>quicklane</a:t>
            </a:r>
            <a:r>
              <a:rPr lang="en-US" dirty="0"/>
              <a:t> foreman to review, train, and hold techs and advisors accountable ensuring MPVI’s get done right and advisors have recommendations on vehicles to upsell, and they go over all the recommendations with the customer we cant make decisions for them. </a:t>
            </a:r>
          </a:p>
          <a:p>
            <a:r>
              <a:rPr lang="en-US" dirty="0"/>
              <a:t>Allocate additional advertising dollars to target a larger audience and drive traffic to the service department. </a:t>
            </a:r>
          </a:p>
          <a:p>
            <a:r>
              <a:rPr lang="en-US" dirty="0"/>
              <a:t>Investigate manufacturer incentives for shop equipment purchases.</a:t>
            </a:r>
          </a:p>
          <a:p>
            <a:r>
              <a:rPr lang="en-US" dirty="0"/>
              <a:t>Conduct an audit of our current labor rate vs that of our dealer and non dealer competitors in our area and areas we want to conquest.</a:t>
            </a:r>
          </a:p>
          <a:p>
            <a:r>
              <a:rPr lang="en-US" dirty="0"/>
              <a:t>Shift advisors focus to gross and number of hours sold we have a tremendous inventory of hours we need to focus on upselling and getting these one line item RO’s to become profitable tickets. </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8613"/>
            <a:ext cx="8596668" cy="5056120"/>
          </a:xfrm>
        </p:spPr>
        <p:txBody>
          <a:bodyPr>
            <a:normAutofit fontScale="77500" lnSpcReduction="20000"/>
          </a:bodyPr>
          <a:lstStyle/>
          <a:p>
            <a:r>
              <a:rPr lang="en-US" dirty="0"/>
              <a:t>Anthony our assistant shop foreman will move to the quick lane full time and dispatch as well as oversee every MPVI. Ensuring they are done correctly and the advisors are reviewing them with the customer every time. </a:t>
            </a:r>
          </a:p>
          <a:p>
            <a:r>
              <a:rPr lang="en-US" dirty="0"/>
              <a:t>Only the parts/service managers can discount an item. </a:t>
            </a:r>
          </a:p>
          <a:p>
            <a:r>
              <a:rPr lang="en-US" dirty="0"/>
              <a:t>Begin advertising a 39.99 oil service and free pickup and delivery within 30 miles of the dealership.</a:t>
            </a:r>
          </a:p>
          <a:p>
            <a:r>
              <a:rPr lang="en-US" dirty="0"/>
              <a:t>Added 20 </a:t>
            </a:r>
            <a:r>
              <a:rPr lang="en-US" dirty="0" err="1"/>
              <a:t>ctp</a:t>
            </a:r>
            <a:r>
              <a:rPr lang="en-US" dirty="0"/>
              <a:t> loaner units to accommodate the influx of customers who need to leave their vehicle overnight but require transportation.</a:t>
            </a:r>
          </a:p>
          <a:p>
            <a:r>
              <a:rPr lang="en-US" dirty="0"/>
              <a:t>Utilized fords service expansion incentive. We picked up an allowance of 20k to add two additional bays with lifts which were currently just flat spaces and purchased the additional 3 scan tools we needed and tire </a:t>
            </a:r>
            <a:r>
              <a:rPr lang="en-US" dirty="0" err="1"/>
              <a:t>maching</a:t>
            </a:r>
            <a:r>
              <a:rPr lang="en-US" dirty="0"/>
              <a:t> </a:t>
            </a:r>
            <a:r>
              <a:rPr lang="en-US" dirty="0" err="1"/>
              <a:t>thorugh</a:t>
            </a:r>
            <a:r>
              <a:rPr lang="en-US" dirty="0"/>
              <a:t> rotunda at a discount and 0% interest for 18 months. </a:t>
            </a:r>
          </a:p>
          <a:p>
            <a:r>
              <a:rPr lang="en-US" dirty="0"/>
              <a:t>Implement a labor rate grid and increase our door rate based on our competitor audit using dynatron. This will also get us a warranty parts and labor rate increase. </a:t>
            </a:r>
          </a:p>
          <a:p>
            <a:r>
              <a:rPr lang="en-US" dirty="0"/>
              <a:t>Add a specific door rate for diesel and </a:t>
            </a:r>
            <a:r>
              <a:rPr lang="en-US" dirty="0" err="1"/>
              <a:t>ev</a:t>
            </a:r>
            <a:r>
              <a:rPr lang="en-US" dirty="0"/>
              <a:t> service. </a:t>
            </a:r>
          </a:p>
          <a:p>
            <a:r>
              <a:rPr lang="en-US" dirty="0"/>
              <a:t>Change advisor pay plans to align with our objectives. Focus on hours and gross with no guarantees if you don’t kill it you don’t eat it. </a:t>
            </a:r>
          </a:p>
          <a:p>
            <a:r>
              <a:rPr lang="en-US" dirty="0"/>
              <a:t>No more techs on guarantees and team deals everyone stands on their own and their pay per hour is tiered based on the number of hours they turn per week. </a:t>
            </a:r>
          </a:p>
          <a:p>
            <a:r>
              <a:rPr lang="en-US" dirty="0"/>
              <a:t>Top tech and top advisor competition every month we put .50 cents per labor hour in a pot and at the end of each quarter the top contributing tech and advisor split the money. </a:t>
            </a:r>
          </a:p>
          <a:p>
            <a:r>
              <a:rPr lang="en-US" dirty="0"/>
              <a:t>Phone training for service </a:t>
            </a:r>
            <a:r>
              <a:rPr lang="en-US" dirty="0" err="1"/>
              <a:t>bdc</a:t>
            </a:r>
            <a:r>
              <a:rPr lang="en-US" dirty="0"/>
              <a:t>!</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92667" y="1200557"/>
            <a:ext cx="8596668" cy="3423748"/>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1460256"/>
              </p:ext>
            </p:extLst>
          </p:nvPr>
        </p:nvGraphicFramePr>
        <p:xfrm>
          <a:off x="677334" y="1200557"/>
          <a:ext cx="8937956" cy="5444792"/>
        </p:xfrm>
        <a:graphic>
          <a:graphicData uri="http://schemas.openxmlformats.org/drawingml/2006/table">
            <a:tbl>
              <a:tblPr firstRow="1" bandRow="1">
                <a:tableStyleId>{5C22544A-7EE6-4342-B048-85BDC9FD1C3A}</a:tableStyleId>
              </a:tblPr>
              <a:tblGrid>
                <a:gridCol w="2849628">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80599">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680599">
                <a:tc>
                  <a:txBody>
                    <a:bodyPr/>
                    <a:lstStyle/>
                    <a:p>
                      <a:r>
                        <a:rPr lang="en-US" dirty="0"/>
                        <a:t>Purchasing equipment</a:t>
                      </a:r>
                    </a:p>
                  </a:txBody>
                  <a:tcPr/>
                </a:tc>
                <a:tc>
                  <a:txBody>
                    <a:bodyPr/>
                    <a:lstStyle/>
                    <a:p>
                      <a:r>
                        <a:rPr lang="en-US" dirty="0"/>
                        <a:t>Service Manager/General Manager</a:t>
                      </a:r>
                    </a:p>
                  </a:txBody>
                  <a:tcPr/>
                </a:tc>
                <a:tc>
                  <a:txBody>
                    <a:bodyPr/>
                    <a:lstStyle/>
                    <a:p>
                      <a:r>
                        <a:rPr lang="en-US" dirty="0"/>
                        <a:t>Nov 1 2024</a:t>
                      </a:r>
                    </a:p>
                  </a:txBody>
                  <a:tcPr/>
                </a:tc>
                <a:extLst>
                  <a:ext uri="{0D108BD9-81ED-4DB2-BD59-A6C34878D82A}">
                    <a16:rowId xmlns:a16="http://schemas.microsoft.com/office/drawing/2014/main" val="2400365483"/>
                  </a:ext>
                </a:extLst>
              </a:tr>
              <a:tr h="680599">
                <a:tc>
                  <a:txBody>
                    <a:bodyPr/>
                    <a:lstStyle/>
                    <a:p>
                      <a:r>
                        <a:rPr lang="en-US" dirty="0"/>
                        <a:t>Advisor/Tech pay plans</a:t>
                      </a:r>
                    </a:p>
                  </a:txBody>
                  <a:tcPr/>
                </a:tc>
                <a:tc>
                  <a:txBody>
                    <a:bodyPr/>
                    <a:lstStyle/>
                    <a:p>
                      <a:r>
                        <a:rPr lang="en-US" dirty="0"/>
                        <a:t>Service Manager/General Manager</a:t>
                      </a:r>
                    </a:p>
                  </a:txBody>
                  <a:tcPr/>
                </a:tc>
                <a:tc>
                  <a:txBody>
                    <a:bodyPr/>
                    <a:lstStyle/>
                    <a:p>
                      <a:r>
                        <a:rPr lang="en-US" dirty="0"/>
                        <a:t>Nov 1 2024</a:t>
                      </a:r>
                    </a:p>
                  </a:txBody>
                  <a:tcPr/>
                </a:tc>
                <a:extLst>
                  <a:ext uri="{0D108BD9-81ED-4DB2-BD59-A6C34878D82A}">
                    <a16:rowId xmlns:a16="http://schemas.microsoft.com/office/drawing/2014/main" val="107845787"/>
                  </a:ext>
                </a:extLst>
              </a:tr>
              <a:tr h="680599">
                <a:tc>
                  <a:txBody>
                    <a:bodyPr/>
                    <a:lstStyle/>
                    <a:p>
                      <a:r>
                        <a:rPr lang="en-US" dirty="0"/>
                        <a:t>No more discounts!</a:t>
                      </a:r>
                    </a:p>
                  </a:txBody>
                  <a:tcPr/>
                </a:tc>
                <a:tc>
                  <a:txBody>
                    <a:bodyPr/>
                    <a:lstStyle/>
                    <a:p>
                      <a:r>
                        <a:rPr lang="en-US" dirty="0"/>
                        <a:t>Service Manager/Parts Manger</a:t>
                      </a:r>
                    </a:p>
                  </a:txBody>
                  <a:tcPr/>
                </a:tc>
                <a:tc>
                  <a:txBody>
                    <a:bodyPr/>
                    <a:lstStyle/>
                    <a:p>
                      <a:r>
                        <a:rPr lang="en-US" dirty="0"/>
                        <a:t>Oct 15 2024</a:t>
                      </a:r>
                    </a:p>
                  </a:txBody>
                  <a:tcPr/>
                </a:tc>
                <a:extLst>
                  <a:ext uri="{0D108BD9-81ED-4DB2-BD59-A6C34878D82A}">
                    <a16:rowId xmlns:a16="http://schemas.microsoft.com/office/drawing/2014/main" val="1530126605"/>
                  </a:ext>
                </a:extLst>
              </a:tr>
              <a:tr h="680599">
                <a:tc>
                  <a:txBody>
                    <a:bodyPr/>
                    <a:lstStyle/>
                    <a:p>
                      <a:r>
                        <a:rPr lang="en-US" dirty="0"/>
                        <a:t>Loaners</a:t>
                      </a:r>
                    </a:p>
                  </a:txBody>
                  <a:tcPr/>
                </a:tc>
                <a:tc>
                  <a:txBody>
                    <a:bodyPr/>
                    <a:lstStyle/>
                    <a:p>
                      <a:r>
                        <a:rPr lang="en-US" dirty="0"/>
                        <a:t>New Car Manager/Service Manager </a:t>
                      </a:r>
                    </a:p>
                  </a:txBody>
                  <a:tcPr/>
                </a:tc>
                <a:tc>
                  <a:txBody>
                    <a:bodyPr/>
                    <a:lstStyle/>
                    <a:p>
                      <a:r>
                        <a:rPr lang="en-US" dirty="0"/>
                        <a:t>Oct 15 2024</a:t>
                      </a:r>
                    </a:p>
                  </a:txBody>
                  <a:tcPr/>
                </a:tc>
                <a:extLst>
                  <a:ext uri="{0D108BD9-81ED-4DB2-BD59-A6C34878D82A}">
                    <a16:rowId xmlns:a16="http://schemas.microsoft.com/office/drawing/2014/main" val="1950345431"/>
                  </a:ext>
                </a:extLst>
              </a:tr>
              <a:tr h="680599">
                <a:tc>
                  <a:txBody>
                    <a:bodyPr/>
                    <a:lstStyle/>
                    <a:p>
                      <a:r>
                        <a:rPr lang="en-US" dirty="0"/>
                        <a:t>Labor Rate Increases</a:t>
                      </a:r>
                    </a:p>
                  </a:txBody>
                  <a:tcPr/>
                </a:tc>
                <a:tc>
                  <a:txBody>
                    <a:bodyPr/>
                    <a:lstStyle/>
                    <a:p>
                      <a:r>
                        <a:rPr lang="en-US" dirty="0"/>
                        <a:t>Service Manger/General Manager/Dynatron</a:t>
                      </a:r>
                    </a:p>
                  </a:txBody>
                  <a:tcPr/>
                </a:tc>
                <a:tc>
                  <a:txBody>
                    <a:bodyPr/>
                    <a:lstStyle/>
                    <a:p>
                      <a:r>
                        <a:rPr lang="en-US" dirty="0"/>
                        <a:t>Nov 1 2024</a:t>
                      </a:r>
                    </a:p>
                  </a:txBody>
                  <a:tcPr/>
                </a:tc>
                <a:extLst>
                  <a:ext uri="{0D108BD9-81ED-4DB2-BD59-A6C34878D82A}">
                    <a16:rowId xmlns:a16="http://schemas.microsoft.com/office/drawing/2014/main" val="1960891333"/>
                  </a:ext>
                </a:extLst>
              </a:tr>
              <a:tr h="680599">
                <a:tc>
                  <a:txBody>
                    <a:bodyPr/>
                    <a:lstStyle/>
                    <a:p>
                      <a:r>
                        <a:rPr lang="en-US" dirty="0"/>
                        <a:t>BDC Phone Training</a:t>
                      </a:r>
                    </a:p>
                  </a:txBody>
                  <a:tcPr/>
                </a:tc>
                <a:tc>
                  <a:txBody>
                    <a:bodyPr/>
                    <a:lstStyle/>
                    <a:p>
                      <a:r>
                        <a:rPr lang="en-US" dirty="0"/>
                        <a:t>Service Manager/BDC Manager</a:t>
                      </a:r>
                    </a:p>
                  </a:txBody>
                  <a:tcPr/>
                </a:tc>
                <a:tc>
                  <a:txBody>
                    <a:bodyPr/>
                    <a:lstStyle/>
                    <a:p>
                      <a:r>
                        <a:rPr lang="en-US" dirty="0"/>
                        <a:t>Oct 10 2024</a:t>
                      </a:r>
                    </a:p>
                  </a:txBody>
                  <a:tcPr/>
                </a:tc>
                <a:extLst>
                  <a:ext uri="{0D108BD9-81ED-4DB2-BD59-A6C34878D82A}">
                    <a16:rowId xmlns:a16="http://schemas.microsoft.com/office/drawing/2014/main" val="4137224325"/>
                  </a:ext>
                </a:extLst>
              </a:tr>
              <a:tr h="680599">
                <a:tc>
                  <a:txBody>
                    <a:bodyPr/>
                    <a:lstStyle/>
                    <a:p>
                      <a:r>
                        <a:rPr lang="en-US" dirty="0"/>
                        <a:t>Top Tech/Advisor Program</a:t>
                      </a:r>
                    </a:p>
                  </a:txBody>
                  <a:tcPr/>
                </a:tc>
                <a:tc>
                  <a:txBody>
                    <a:bodyPr/>
                    <a:lstStyle/>
                    <a:p>
                      <a:r>
                        <a:rPr lang="en-US" dirty="0"/>
                        <a:t>Service Manager/General Manager</a:t>
                      </a:r>
                    </a:p>
                  </a:txBody>
                  <a:tcPr/>
                </a:tc>
                <a:tc>
                  <a:txBody>
                    <a:bodyPr/>
                    <a:lstStyle/>
                    <a:p>
                      <a:r>
                        <a:rPr lang="en-US" dirty="0"/>
                        <a:t>Nov 1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71008" y="1618329"/>
            <a:ext cx="10784564" cy="4314638"/>
          </a:xfrm>
        </p:spPr>
        <p:txBody>
          <a:bodyPr>
            <a:normAutofit fontScale="62500" lnSpcReduction="20000"/>
          </a:bodyPr>
          <a:lstStyle/>
          <a:p>
            <a:r>
              <a:rPr lang="en-US" dirty="0"/>
              <a:t>We have a tremendous opportunity for growth in our service department and an incredible team that is eager to grow the store and work together. Now its time to tweak the knobs and get things headed in the right direction. </a:t>
            </a:r>
          </a:p>
          <a:p>
            <a:r>
              <a:rPr lang="en-US" dirty="0"/>
              <a:t>Starting with matching sales hours. This gives us additional time to complete, quote, sell, close out, and intake new customers every single day. If were going to grow we need more opportunity to sell the inventory of hours we have.</a:t>
            </a:r>
          </a:p>
          <a:p>
            <a:r>
              <a:rPr lang="en-US" dirty="0"/>
              <a:t>Replacing the aged lifts and adding scan tools keeps techs on the job and not fighting with or looking for/waiting on equipment less down time means more work done. </a:t>
            </a:r>
          </a:p>
          <a:p>
            <a:r>
              <a:rPr lang="en-US" dirty="0"/>
              <a:t>Delivering parts to the techs keeps them out of the parts department and on the job less down time means more hours turned per day. </a:t>
            </a:r>
          </a:p>
          <a:p>
            <a:r>
              <a:rPr lang="en-US" dirty="0"/>
              <a:t>Restructuring pay plans to incentivize the techs and advisors to sell more and turn more has already made a huge impact for November. That coupled with our </a:t>
            </a:r>
            <a:r>
              <a:rPr lang="en-US" dirty="0" err="1"/>
              <a:t>quicklane</a:t>
            </a:r>
            <a:r>
              <a:rPr lang="en-US" dirty="0"/>
              <a:t> foreman monitoring and ensuring MPVI’s are done right </a:t>
            </a:r>
            <a:r>
              <a:rPr lang="en-US" dirty="0" err="1"/>
              <a:t>everytime</a:t>
            </a:r>
            <a:r>
              <a:rPr lang="en-US" dirty="0"/>
              <a:t> is feeding more work to the main shop increasing the proficiency in the </a:t>
            </a:r>
            <a:r>
              <a:rPr lang="en-US" dirty="0" err="1"/>
              <a:t>quicklane</a:t>
            </a:r>
            <a:r>
              <a:rPr lang="en-US" dirty="0"/>
              <a:t> and dramatically reducing our one item RO percentage. </a:t>
            </a:r>
          </a:p>
          <a:p>
            <a:r>
              <a:rPr lang="en-US" dirty="0"/>
              <a:t>Adding loaners will allow us to conquest additional customers and keep them in a vehicle when they need to drop theirs off that coupled with the free pickup and delivery and added marketing budget will drive the additional traffic to the shop we need, help us maintain CSI, and make it easy and convenient for our customers to use us to service their vehicles.</a:t>
            </a:r>
          </a:p>
          <a:p>
            <a:r>
              <a:rPr lang="en-US" dirty="0"/>
              <a:t>The top tech/advisor competition is an inexpensive way to help further motivate the staff to compete and drive up those hours per RO. </a:t>
            </a:r>
          </a:p>
          <a:p>
            <a:r>
              <a:rPr lang="en-US" dirty="0"/>
              <a:t>We need to invest in our people and training for the parts department to make sure were getting the right part the first time is going to be huge for us the added down time and obsolescence those mistakes </a:t>
            </a:r>
            <a:r>
              <a:rPr lang="en-US" dirty="0" err="1"/>
              <a:t>contripute</a:t>
            </a:r>
            <a:r>
              <a:rPr lang="en-US" dirty="0"/>
              <a:t>.</a:t>
            </a:r>
          </a:p>
          <a:p>
            <a:r>
              <a:rPr lang="en-US" dirty="0"/>
              <a:t>Phone training is key as we saw in class we have to make sure we teach our people how to handle our customers and their questions. We need to make it convenient for our customers to do business with us. </a:t>
            </a:r>
          </a:p>
          <a:p>
            <a:r>
              <a:rPr lang="en-US" dirty="0"/>
              <a:t>Lastly signing up with dynatron to conduct our study has opened our eyes to how much we were under selling ourselves the increases to our door rate, warranty rate, and parts rate will have a tremendous impact on our net profit and </a:t>
            </a:r>
            <a:r>
              <a:rPr lang="en-US" dirty="0" err="1"/>
              <a:t>absorbtion</a:t>
            </a:r>
            <a:r>
              <a:rPr lang="en-US" dirty="0"/>
              <a:t>. </a:t>
            </a:r>
          </a:p>
          <a:p>
            <a:r>
              <a:rPr lang="en-US" dirty="0"/>
              <a:t>Overall we are very excited to move forward and implement these changes to grow our fixed ops </a:t>
            </a:r>
            <a:r>
              <a:rPr lang="en-US" dirty="0" err="1"/>
              <a:t>deparment</a:t>
            </a:r>
            <a:r>
              <a:rPr lang="en-US" dirty="0"/>
              <a:t> and are already seeing tremendous increases with the changes we have implemented. We are halfway through November and are pacing an all time record month.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82443" y="1703389"/>
            <a:ext cx="8596668" cy="482680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pPr marL="342900" marR="0" lvl="0" indent="-342900">
              <a:buFont typeface="Symbol" panose="05050102010706020507" pitchFamily="18" charset="2"/>
              <a:buChar char=""/>
            </a:pPr>
            <a:r>
              <a:rPr lang="en-US" sz="1050" kern="100" dirty="0">
                <a:effectLst/>
                <a:latin typeface="Calibri" panose="020F0502020204030204" pitchFamily="34" charset="0"/>
                <a:ea typeface="Calibri" panose="020F0502020204030204" pitchFamily="34" charset="0"/>
                <a:cs typeface="Times New Roman" panose="02020603050405020304" pitchFamily="18" charset="0"/>
              </a:rPr>
              <a:t>Mailers with team velocity for service coupons.</a:t>
            </a:r>
          </a:p>
          <a:p>
            <a:pPr marL="342900" marR="0" lvl="0" indent="-342900">
              <a:buFont typeface="Symbol" panose="05050102010706020507" pitchFamily="18" charset="2"/>
              <a:buChar char=""/>
            </a:pPr>
            <a:r>
              <a:rPr lang="en-US" sz="1050" kern="100" dirty="0">
                <a:effectLst/>
                <a:latin typeface="Calibri" panose="020F0502020204030204" pitchFamily="34" charset="0"/>
                <a:ea typeface="Calibri" panose="020F0502020204030204" pitchFamily="34" charset="0"/>
                <a:cs typeface="Times New Roman" panose="02020603050405020304" pitchFamily="18" charset="0"/>
              </a:rPr>
              <a:t>Facebook Ads </a:t>
            </a:r>
          </a:p>
          <a:p>
            <a:pPr marL="342900" marR="0" lvl="0" indent="-342900">
              <a:buFont typeface="Symbol" panose="05050102010706020507" pitchFamily="18" charset="2"/>
              <a:buChar char=""/>
            </a:pPr>
            <a:r>
              <a:rPr lang="en-US" sz="1050" kern="100" dirty="0">
                <a:effectLst/>
                <a:latin typeface="Calibri" panose="020F0502020204030204" pitchFamily="34" charset="0"/>
                <a:ea typeface="Calibri" panose="020F0502020204030204" pitchFamily="34" charset="0"/>
                <a:cs typeface="Times New Roman" panose="02020603050405020304" pitchFamily="18" charset="0"/>
              </a:rPr>
              <a:t>Conquest mailers through team velocity</a:t>
            </a:r>
          </a:p>
          <a:p>
            <a:pPr marL="342900" marR="0" lvl="0" indent="-342900">
              <a:spcAft>
                <a:spcPts val="800"/>
              </a:spcAft>
              <a:buFont typeface="Symbol" panose="05050102010706020507" pitchFamily="18" charset="2"/>
              <a:buChar char=""/>
            </a:pPr>
            <a:r>
              <a:rPr lang="en-US" sz="1050" kern="100" dirty="0">
                <a:effectLst/>
                <a:latin typeface="Calibri" panose="020F0502020204030204" pitchFamily="34" charset="0"/>
                <a:ea typeface="Calibri" panose="020F0502020204030204" pitchFamily="34" charset="0"/>
                <a:cs typeface="Times New Roman" panose="02020603050405020304" pitchFamily="18" charset="0"/>
              </a:rPr>
              <a:t>Billboard </a:t>
            </a:r>
          </a:p>
          <a:p>
            <a:pPr>
              <a:spcAft>
                <a:spcPts val="800"/>
              </a:spcAft>
              <a:buFont typeface="Symbol" panose="05050102010706020507" pitchFamily="18" charset="2"/>
              <a:buChar char=""/>
            </a:pPr>
            <a:r>
              <a:rPr lang="en-US" sz="1050" kern="100" dirty="0">
                <a:effectLst/>
                <a:latin typeface="Calibri" panose="020F0502020204030204" pitchFamily="34" charset="0"/>
                <a:ea typeface="Calibri" panose="020F0502020204030204" pitchFamily="34" charset="0"/>
                <a:cs typeface="Times New Roman" panose="02020603050405020304" pitchFamily="18" charset="0"/>
              </a:rPr>
              <a:t>We need to conquest additional business from outside our general area. There are several heavily populated areas within 30 minutes of us, we need to find ways to drive that traffic to our service department. </a:t>
            </a:r>
          </a:p>
          <a:p>
            <a:pPr marL="342900" marR="0" lvl="0" indent="-342900">
              <a:buFont typeface="Symbol" panose="05050102010706020507" pitchFamily="18" charset="2"/>
              <a:buChar char=""/>
            </a:pPr>
            <a:r>
              <a:rPr lang="en-US" sz="1100" kern="100" dirty="0">
                <a:effectLst/>
                <a:latin typeface="Calibri" panose="020F0502020204030204" pitchFamily="34" charset="0"/>
                <a:ea typeface="Calibri" panose="020F0502020204030204" pitchFamily="34" charset="0"/>
                <a:cs typeface="Times New Roman" panose="02020603050405020304" pitchFamily="18" charset="0"/>
              </a:rPr>
              <a:t>We are adding OTT and Internet radio advertising to target these specific areas of interest. </a:t>
            </a:r>
          </a:p>
          <a:p>
            <a:pPr marL="342900" marR="0" lvl="0" indent="-342900">
              <a:buFont typeface="Symbol" panose="05050102010706020507" pitchFamily="18" charset="2"/>
              <a:buChar char=""/>
            </a:pPr>
            <a:r>
              <a:rPr lang="en-US" sz="1100" kern="100" dirty="0">
                <a:effectLst/>
                <a:latin typeface="Calibri" panose="020F0502020204030204" pitchFamily="34" charset="0"/>
                <a:ea typeface="Calibri" panose="020F0502020204030204" pitchFamily="34" charset="0"/>
                <a:cs typeface="Times New Roman" panose="02020603050405020304" pitchFamily="18" charset="0"/>
              </a:rPr>
              <a:t>We have added a loss leader 39.99 oil change service we are mailing coupons for currently as well as Facebook ads and OTT/Internet Radio ads. </a:t>
            </a:r>
          </a:p>
          <a:p>
            <a:pPr marL="342900" marR="0" lvl="0" indent="-342900">
              <a:spcAft>
                <a:spcPts val="800"/>
              </a:spcAft>
              <a:buFont typeface="Symbol" panose="05050102010706020507" pitchFamily="18" charset="2"/>
              <a:buChar char=""/>
            </a:pPr>
            <a:r>
              <a:rPr lang="en-US" sz="1100" kern="100" dirty="0">
                <a:effectLst/>
                <a:latin typeface="Calibri" panose="020F0502020204030204" pitchFamily="34" charset="0"/>
                <a:ea typeface="Calibri" panose="020F0502020204030204" pitchFamily="34" charset="0"/>
                <a:cs typeface="Times New Roman" panose="02020603050405020304" pitchFamily="18" charset="0"/>
              </a:rPr>
              <a:t>We are offering free pickup and delivery in these areas as well with targeted ads to get us an opportunity to show these people why they need to service their vehicles with us. </a:t>
            </a:r>
          </a:p>
          <a:p>
            <a:pPr marL="342900" marR="0" lvl="0" indent="-342900">
              <a:lnSpc>
                <a:spcPct val="107000"/>
              </a:lnSpc>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We have created an OP code for the 39.99 service so we can track how much traffic we are generating with that ad and evaluate the number of upsells/ non 1 line RO vs 1 line Ros.</a:t>
            </a:r>
          </a:p>
          <a:p>
            <a:pPr marL="342900" marR="0" lvl="0" indent="-342900">
              <a:lnSpc>
                <a:spcPct val="107000"/>
              </a:lnSpc>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We will conduct an RO audit monthly to determine how much business we are doing based on zip code. </a:t>
            </a:r>
          </a:p>
          <a:p>
            <a:pPr marL="342900" marR="0" lvl="0" indent="-342900">
              <a:lnSpc>
                <a:spcPct val="107000"/>
              </a:lnSpc>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Online service reservations audit monthly. </a:t>
            </a:r>
          </a:p>
          <a:p>
            <a:pPr marL="342900" marR="0" lvl="0" indent="-342900">
              <a:lnSpc>
                <a:spcPct val="107000"/>
              </a:lnSpc>
              <a:spcAft>
                <a:spcPts val="800"/>
              </a:spcAft>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Monthly PDL audit to see where we are going to pick up and drop off these customers and their vehicles ensuring we are getting the results we want.  </a:t>
            </a:r>
          </a:p>
          <a:p>
            <a:pPr>
              <a:spcAft>
                <a:spcPts val="800"/>
              </a:spcAft>
              <a:buFont typeface="Symbol" panose="05050102010706020507" pitchFamily="18" charset="2"/>
              <a:buChar char=""/>
            </a:pP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33444"/>
            <a:ext cx="4185623" cy="4814956"/>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heavily focused on warranty and internal labor sales and lack significantly in the customer pay category. This is largely driven by the lack of upselling and proper inspections being done in the </a:t>
            </a:r>
            <a:r>
              <a:rPr lang="en-US" dirty="0" err="1">
                <a:solidFill>
                  <a:srgbClr val="221E1F"/>
                </a:solidFill>
                <a:latin typeface="Calibri" panose="020F0502020204030204" pitchFamily="34" charset="0"/>
              </a:rPr>
              <a:t>quicklane</a:t>
            </a:r>
            <a:r>
              <a:rPr lang="en-US" dirty="0">
                <a:solidFill>
                  <a:srgbClr val="221E1F"/>
                </a:solidFill>
                <a:latin typeface="Calibri" panose="020F0502020204030204" pitchFamily="34" charset="0"/>
              </a:rPr>
              <a:t> which is driving nearly 0 traffic to the main shop/upselling repairs there that they can do.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need to get our customer pay labor % of sales to a minimum of 55% by the end of December and push to be over 60% by the end of q1 2025. </a:t>
            </a:r>
          </a:p>
          <a:p>
            <a:r>
              <a:rPr lang="en-US" dirty="0">
                <a:solidFill>
                  <a:srgbClr val="221E1F"/>
                </a:solidFill>
                <a:latin typeface="Calibri" panose="020F0502020204030204" pitchFamily="34" charset="0"/>
              </a:rPr>
              <a:t>Install a foreman in the </a:t>
            </a:r>
            <a:r>
              <a:rPr lang="en-US" dirty="0" err="1">
                <a:solidFill>
                  <a:srgbClr val="221E1F"/>
                </a:solidFill>
                <a:latin typeface="Calibri" panose="020F0502020204030204" pitchFamily="34" charset="0"/>
              </a:rPr>
              <a:t>quicklane</a:t>
            </a:r>
            <a:r>
              <a:rPr lang="en-US" dirty="0">
                <a:solidFill>
                  <a:srgbClr val="221E1F"/>
                </a:solidFill>
                <a:latin typeface="Calibri" panose="020F0502020204030204" pitchFamily="34" charset="0"/>
              </a:rPr>
              <a:t> to account for every MPVI and change up advisor pay to focus on additional hours and gross.</a:t>
            </a:r>
          </a:p>
          <a:p>
            <a:r>
              <a:rPr lang="en-US" dirty="0">
                <a:solidFill>
                  <a:srgbClr val="221E1F"/>
                </a:solidFill>
                <a:latin typeface="Calibri" panose="020F0502020204030204" pitchFamily="34" charset="0"/>
              </a:rPr>
              <a:t>Monthly meetings with service to review and update our class excel templates with our </a:t>
            </a:r>
            <a:r>
              <a:rPr lang="en-US" dirty="0" err="1">
                <a:solidFill>
                  <a:srgbClr val="221E1F"/>
                </a:solidFill>
                <a:latin typeface="Calibri" panose="020F0502020204030204" pitchFamily="34" charset="0"/>
              </a:rPr>
              <a:t>dms</a:t>
            </a:r>
            <a:r>
              <a:rPr lang="en-US" dirty="0">
                <a:solidFill>
                  <a:srgbClr val="221E1F"/>
                </a:solidFill>
                <a:latin typeface="Calibri" panose="020F0502020204030204" pitchFamily="34" charset="0"/>
              </a:rPr>
              <a:t> and financial date so we can track how we are improving month over month.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E869B595-FD8E-7297-DFB1-EFA148856CE8}"/>
              </a:ext>
            </a:extLst>
          </p:cNvPr>
          <p:cNvGraphicFramePr>
            <a:graphicFrameLocks noGrp="1"/>
          </p:cNvGraphicFramePr>
          <p:nvPr>
            <p:ph sz="quarter" idx="4"/>
            <p:extLst>
              <p:ext uri="{D42A27DB-BD31-4B8C-83A1-F6EECF244321}">
                <p14:modId xmlns:p14="http://schemas.microsoft.com/office/powerpoint/2010/main" val="2811083974"/>
              </p:ext>
            </p:extLst>
          </p:nvPr>
        </p:nvGraphicFramePr>
        <p:xfrm>
          <a:off x="5657281" y="2003626"/>
          <a:ext cx="4186236" cy="2923975"/>
        </p:xfrm>
        <a:graphic>
          <a:graphicData uri="http://schemas.openxmlformats.org/drawingml/2006/table">
            <a:tbl>
              <a:tblPr/>
              <a:tblGrid>
                <a:gridCol w="512274">
                  <a:extLst>
                    <a:ext uri="{9D8B030D-6E8A-4147-A177-3AD203B41FA5}">
                      <a16:colId xmlns:a16="http://schemas.microsoft.com/office/drawing/2014/main" val="2008822208"/>
                    </a:ext>
                  </a:extLst>
                </a:gridCol>
                <a:gridCol w="912487">
                  <a:extLst>
                    <a:ext uri="{9D8B030D-6E8A-4147-A177-3AD203B41FA5}">
                      <a16:colId xmlns:a16="http://schemas.microsoft.com/office/drawing/2014/main" val="1601335404"/>
                    </a:ext>
                  </a:extLst>
                </a:gridCol>
                <a:gridCol w="936500">
                  <a:extLst>
                    <a:ext uri="{9D8B030D-6E8A-4147-A177-3AD203B41FA5}">
                      <a16:colId xmlns:a16="http://schemas.microsoft.com/office/drawing/2014/main" val="590721480"/>
                    </a:ext>
                  </a:extLst>
                </a:gridCol>
                <a:gridCol w="800427">
                  <a:extLst>
                    <a:ext uri="{9D8B030D-6E8A-4147-A177-3AD203B41FA5}">
                      <a16:colId xmlns:a16="http://schemas.microsoft.com/office/drawing/2014/main" val="3968632783"/>
                    </a:ext>
                  </a:extLst>
                </a:gridCol>
                <a:gridCol w="512274">
                  <a:extLst>
                    <a:ext uri="{9D8B030D-6E8A-4147-A177-3AD203B41FA5}">
                      <a16:colId xmlns:a16="http://schemas.microsoft.com/office/drawing/2014/main" val="2542819874"/>
                    </a:ext>
                  </a:extLst>
                </a:gridCol>
                <a:gridCol w="512274">
                  <a:extLst>
                    <a:ext uri="{9D8B030D-6E8A-4147-A177-3AD203B41FA5}">
                      <a16:colId xmlns:a16="http://schemas.microsoft.com/office/drawing/2014/main" val="944802437"/>
                    </a:ext>
                  </a:extLst>
                </a:gridCol>
              </a:tblGrid>
              <a:tr h="175758">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7989" marR="7989" marT="798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38796726"/>
                  </a:ext>
                </a:extLst>
              </a:tr>
              <a:tr h="207714">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8543408"/>
                  </a:ext>
                </a:extLst>
              </a:tr>
              <a:tr h="423417">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Category</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 as % of 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%Sales Contribution</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405958099"/>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93237276"/>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197,618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134,246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67.93%</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47.68%</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10530212"/>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07259569"/>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73,978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42,727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57.76%</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17.85%</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43870346"/>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87517705"/>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142,871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92,062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64.44%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34.47%</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66316786"/>
                  </a:ext>
                </a:extLst>
              </a:tr>
              <a:tr h="167769">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43334140"/>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(6,906)</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49236505"/>
                  </a:ext>
                </a:extLst>
              </a:tr>
              <a:tr h="289202">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414,467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            262,129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63.24%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100.00%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907736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4184035" cy="4272109"/>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The service department has been a focus for us on expenses and we have been diligent in reducing them over time. We are currently still about 10% higher than guide at 90%</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 would like to see our total expense number closer to 75% by the end of q1 next year.</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going to relook at our </a:t>
            </a:r>
            <a:r>
              <a:rPr lang="en-US" dirty="0" err="1">
                <a:solidFill>
                  <a:srgbClr val="221E1F"/>
                </a:solidFill>
                <a:latin typeface="Calibri" panose="020F0502020204030204" pitchFamily="34" charset="0"/>
              </a:rPr>
              <a:t>subsciptions</a:t>
            </a:r>
            <a:r>
              <a:rPr lang="en-US" dirty="0">
                <a:solidFill>
                  <a:srgbClr val="221E1F"/>
                </a:solidFill>
                <a:latin typeface="Calibri" panose="020F0502020204030204" pitchFamily="34" charset="0"/>
              </a:rPr>
              <a:t> and uniform expenses as well as detail chemicals and shop supply vendors. I have a feeling we are overpaying significantly right now. Also we currently have too many techs on guarantees and on team deals that are not efficient. We will implement new pay plans that are tiered based on hours turned and eliminate all guarantees. </a:t>
            </a:r>
          </a:p>
          <a:p>
            <a:r>
              <a:rPr lang="en-US" dirty="0">
                <a:solidFill>
                  <a:srgbClr val="221E1F"/>
                </a:solidFill>
                <a:latin typeface="Calibri" panose="020F0502020204030204" pitchFamily="34" charset="0"/>
              </a:rPr>
              <a:t>Monthly meetings with service to review and update our class excel templates with our </a:t>
            </a:r>
            <a:r>
              <a:rPr lang="en-US" dirty="0" err="1">
                <a:solidFill>
                  <a:srgbClr val="221E1F"/>
                </a:solidFill>
                <a:latin typeface="Calibri" panose="020F0502020204030204" pitchFamily="34" charset="0"/>
              </a:rPr>
              <a:t>dms</a:t>
            </a:r>
            <a:r>
              <a:rPr lang="en-US" dirty="0">
                <a:solidFill>
                  <a:srgbClr val="221E1F"/>
                </a:solidFill>
                <a:latin typeface="Calibri" panose="020F0502020204030204" pitchFamily="34" charset="0"/>
              </a:rPr>
              <a:t> and financial date so we can track how we are improving month over month.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1357D826-18EF-9441-288B-90393D7C5B73}"/>
              </a:ext>
            </a:extLst>
          </p:cNvPr>
          <p:cNvGraphicFramePr>
            <a:graphicFrameLocks noGrp="1"/>
          </p:cNvGraphicFramePr>
          <p:nvPr>
            <p:ph sz="half" idx="2"/>
            <p:extLst>
              <p:ext uri="{D42A27DB-BD31-4B8C-83A1-F6EECF244321}">
                <p14:modId xmlns:p14="http://schemas.microsoft.com/office/powerpoint/2010/main" val="1888896695"/>
              </p:ext>
            </p:extLst>
          </p:nvPr>
        </p:nvGraphicFramePr>
        <p:xfrm>
          <a:off x="6014528" y="1806267"/>
          <a:ext cx="3594100" cy="3830955"/>
        </p:xfrm>
        <a:graphic>
          <a:graphicData uri="http://schemas.openxmlformats.org/drawingml/2006/table">
            <a:tbl>
              <a:tblPr/>
              <a:tblGrid>
                <a:gridCol w="610139">
                  <a:extLst>
                    <a:ext uri="{9D8B030D-6E8A-4147-A177-3AD203B41FA5}">
                      <a16:colId xmlns:a16="http://schemas.microsoft.com/office/drawing/2014/main" val="2085179926"/>
                    </a:ext>
                  </a:extLst>
                </a:gridCol>
                <a:gridCol w="1344212">
                  <a:extLst>
                    <a:ext uri="{9D8B030D-6E8A-4147-A177-3AD203B41FA5}">
                      <a16:colId xmlns:a16="http://schemas.microsoft.com/office/drawing/2014/main" val="3012840530"/>
                    </a:ext>
                  </a:extLst>
                </a:gridCol>
                <a:gridCol w="1029610">
                  <a:extLst>
                    <a:ext uri="{9D8B030D-6E8A-4147-A177-3AD203B41FA5}">
                      <a16:colId xmlns:a16="http://schemas.microsoft.com/office/drawing/2014/main" val="3649528549"/>
                    </a:ext>
                  </a:extLst>
                </a:gridCol>
                <a:gridCol w="610139">
                  <a:extLst>
                    <a:ext uri="{9D8B030D-6E8A-4147-A177-3AD203B41FA5}">
                      <a16:colId xmlns:a16="http://schemas.microsoft.com/office/drawing/2014/main" val="3031978320"/>
                    </a:ext>
                  </a:extLst>
                </a:gridCol>
              </a:tblGrid>
              <a:tr h="209550">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8460636"/>
                  </a:ext>
                </a:extLst>
              </a:tr>
              <a:tr h="24765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06747481"/>
                  </a:ext>
                </a:extLst>
              </a:tr>
              <a:tr h="5048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752018642"/>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262,129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515387682"/>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37109011"/>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147,405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56.23%</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81104033"/>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54390059"/>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17430126"/>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85,763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32.72%</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08487122"/>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20001058"/>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3,834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1.46%</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95112315"/>
                  </a:ext>
                </a:extLst>
              </a:tr>
              <a:tr h="20955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237,002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90.41%</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2060602"/>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25,127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9.59%</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8719495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830980"/>
            <a:ext cx="4184035" cy="3880772"/>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currently underperforming significantly our inventory of hours is tremendous but we are not capitalizing on it. There is tremendous room for improvement.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 want to see our tech proficiency reach </a:t>
            </a:r>
            <a:r>
              <a:rPr lang="en-US" sz="1800" b="0" i="0" u="none" strike="noStrike" baseline="0" dirty="0">
                <a:solidFill>
                  <a:srgbClr val="221E1F"/>
                </a:solidFill>
                <a:latin typeface="Calibri" panose="020F0502020204030204" pitchFamily="34" charset="0"/>
              </a:rPr>
              <a:t> 100% if we are selling every hour we have available our profitability will soar. </a:t>
            </a:r>
          </a:p>
          <a:p>
            <a:r>
              <a:rPr lang="en-US" dirty="0">
                <a:solidFill>
                  <a:srgbClr val="221E1F"/>
                </a:solidFill>
                <a:latin typeface="Calibri" panose="020F0502020204030204" pitchFamily="34" charset="0"/>
              </a:rPr>
              <a:t>We need to incentivize the techs and advisors to sell and turn more hours. I want to implement a new pay structure for both that is tiered on the number of hours sold and implement a competition that pays out quarterly for the top advisor and technician who turn the most hours.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Monthly meetings with service to review and update our class excel templates with our </a:t>
            </a:r>
            <a:r>
              <a:rPr lang="en-US" dirty="0" err="1">
                <a:solidFill>
                  <a:srgbClr val="221E1F"/>
                </a:solidFill>
                <a:latin typeface="Calibri" panose="020F0502020204030204" pitchFamily="34" charset="0"/>
              </a:rPr>
              <a:t>dms</a:t>
            </a:r>
            <a:r>
              <a:rPr lang="en-US" dirty="0">
                <a:solidFill>
                  <a:srgbClr val="221E1F"/>
                </a:solidFill>
                <a:latin typeface="Calibri" panose="020F0502020204030204" pitchFamily="34" charset="0"/>
              </a:rPr>
              <a:t> and financial date so we can track how we are improving month over month.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DCC20D3F-91A5-C268-4C47-2B4A216D4D28}"/>
              </a:ext>
            </a:extLst>
          </p:cNvPr>
          <p:cNvGraphicFramePr>
            <a:graphicFrameLocks noGrp="1"/>
          </p:cNvGraphicFramePr>
          <p:nvPr>
            <p:ph sz="half" idx="2"/>
            <p:extLst>
              <p:ext uri="{D42A27DB-BD31-4B8C-83A1-F6EECF244321}">
                <p14:modId xmlns:p14="http://schemas.microsoft.com/office/powerpoint/2010/main" val="342724551"/>
              </p:ext>
            </p:extLst>
          </p:nvPr>
        </p:nvGraphicFramePr>
        <p:xfrm>
          <a:off x="5684749" y="1307805"/>
          <a:ext cx="4958442" cy="4025834"/>
        </p:xfrm>
        <a:graphic>
          <a:graphicData uri="http://schemas.openxmlformats.org/drawingml/2006/table">
            <a:tbl>
              <a:tblPr/>
              <a:tblGrid>
                <a:gridCol w="412487">
                  <a:extLst>
                    <a:ext uri="{9D8B030D-6E8A-4147-A177-3AD203B41FA5}">
                      <a16:colId xmlns:a16="http://schemas.microsoft.com/office/drawing/2014/main" val="1370913177"/>
                    </a:ext>
                  </a:extLst>
                </a:gridCol>
                <a:gridCol w="773414">
                  <a:extLst>
                    <a:ext uri="{9D8B030D-6E8A-4147-A177-3AD203B41FA5}">
                      <a16:colId xmlns:a16="http://schemas.microsoft.com/office/drawing/2014/main" val="2893185504"/>
                    </a:ext>
                  </a:extLst>
                </a:gridCol>
                <a:gridCol w="696073">
                  <a:extLst>
                    <a:ext uri="{9D8B030D-6E8A-4147-A177-3AD203B41FA5}">
                      <a16:colId xmlns:a16="http://schemas.microsoft.com/office/drawing/2014/main" val="4281878220"/>
                    </a:ext>
                  </a:extLst>
                </a:gridCol>
                <a:gridCol w="412487">
                  <a:extLst>
                    <a:ext uri="{9D8B030D-6E8A-4147-A177-3AD203B41FA5}">
                      <a16:colId xmlns:a16="http://schemas.microsoft.com/office/drawing/2014/main" val="2841180726"/>
                    </a:ext>
                  </a:extLst>
                </a:gridCol>
                <a:gridCol w="558577">
                  <a:extLst>
                    <a:ext uri="{9D8B030D-6E8A-4147-A177-3AD203B41FA5}">
                      <a16:colId xmlns:a16="http://schemas.microsoft.com/office/drawing/2014/main" val="391300305"/>
                    </a:ext>
                  </a:extLst>
                </a:gridCol>
                <a:gridCol w="369520">
                  <a:extLst>
                    <a:ext uri="{9D8B030D-6E8A-4147-A177-3AD203B41FA5}">
                      <a16:colId xmlns:a16="http://schemas.microsoft.com/office/drawing/2014/main" val="560914007"/>
                    </a:ext>
                  </a:extLst>
                </a:gridCol>
                <a:gridCol w="498423">
                  <a:extLst>
                    <a:ext uri="{9D8B030D-6E8A-4147-A177-3AD203B41FA5}">
                      <a16:colId xmlns:a16="http://schemas.microsoft.com/office/drawing/2014/main" val="1961929749"/>
                    </a:ext>
                  </a:extLst>
                </a:gridCol>
                <a:gridCol w="412487">
                  <a:extLst>
                    <a:ext uri="{9D8B030D-6E8A-4147-A177-3AD203B41FA5}">
                      <a16:colId xmlns:a16="http://schemas.microsoft.com/office/drawing/2014/main" val="3227308983"/>
                    </a:ext>
                  </a:extLst>
                </a:gridCol>
                <a:gridCol w="412487">
                  <a:extLst>
                    <a:ext uri="{9D8B030D-6E8A-4147-A177-3AD203B41FA5}">
                      <a16:colId xmlns:a16="http://schemas.microsoft.com/office/drawing/2014/main" val="274639088"/>
                    </a:ext>
                  </a:extLst>
                </a:gridCol>
                <a:gridCol w="412487">
                  <a:extLst>
                    <a:ext uri="{9D8B030D-6E8A-4147-A177-3AD203B41FA5}">
                      <a16:colId xmlns:a16="http://schemas.microsoft.com/office/drawing/2014/main" val="3599126153"/>
                    </a:ext>
                  </a:extLst>
                </a:gridCol>
              </a:tblGrid>
              <a:tr h="126468">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009890257"/>
                  </a:ext>
                </a:extLst>
              </a:tr>
              <a:tr h="14946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5439" marR="5439" marT="5439"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14223603"/>
                  </a:ext>
                </a:extLst>
              </a:tr>
              <a:tr h="304673">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9613857"/>
                  </a:ext>
                </a:extLst>
              </a:tr>
              <a:tr h="17130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5439" marR="5439" marT="5439"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38251315"/>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Car*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5439" marR="5439" marT="5439"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6044970"/>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Truck*</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197,618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121.64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1624.6</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68349838"/>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Other*</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20093133"/>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Warranty</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73,978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136.81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540.7</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23153526"/>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Internal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142,871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111.95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1276.2</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43320752"/>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New Vehicle Prep</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5439" marR="5439" marT="5439"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5439" marR="5439" marT="5439"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6337327"/>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Total</a:t>
                      </a:r>
                    </a:p>
                  </a:txBody>
                  <a:tcPr marL="5439" marR="5439" marT="5439"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414,467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3441.6</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95209008"/>
                  </a:ext>
                </a:extLst>
              </a:tr>
              <a:tr h="126468">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52548687"/>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latin typeface="Arial" panose="020B0604020202020204" pitchFamily="34" charset="0"/>
                        </a:rPr>
                        <a:t>POTENTIAL</a:t>
                      </a:r>
                    </a:p>
                  </a:txBody>
                  <a:tcPr marL="5439" marR="5439" marT="5439"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9324452"/>
                  </a:ext>
                </a:extLst>
              </a:tr>
              <a:tr h="208097">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414,467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3441.55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120.43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5357689"/>
                  </a:ext>
                </a:extLst>
              </a:tr>
              <a:tr h="16681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84307378"/>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25459588"/>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21.00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25</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5,250.0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953248600"/>
                  </a:ext>
                </a:extLst>
              </a:tr>
              <a:tr h="16681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5439" marR="5439" marT="5439"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39520032"/>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7828105"/>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5,250.0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120.43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632,259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790323.4</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16994569"/>
                  </a:ext>
                </a:extLst>
              </a:tr>
              <a:tr h="179738">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439" marR="5439" marT="5439"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5439" marR="5439" marT="5439"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85062812"/>
                  </a:ext>
                </a:extLst>
              </a:tr>
              <a:tr h="126468">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59047573"/>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5439" marR="5439" marT="543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68985533"/>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40417450"/>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3,442.2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5,250.00 </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65.57%</a:t>
                      </a:r>
                    </a:p>
                  </a:txBody>
                  <a:tcPr marL="5439" marR="5439" marT="543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08227556"/>
                  </a:ext>
                </a:extLst>
              </a:tr>
              <a:tr h="166812">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5439" marR="5439" marT="5439"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01520712"/>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03808636"/>
                  </a:ext>
                </a:extLst>
              </a:tr>
              <a:tr h="114971">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03172159"/>
                  </a:ext>
                </a:extLst>
              </a:tr>
              <a:tr h="12072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8102386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currently at 35% facility utilization which is significantly below guide of 75%</a:t>
            </a:r>
          </a:p>
          <a:p>
            <a:r>
              <a:rPr lang="en-US" sz="1800" b="0" i="0" u="none" strike="noStrike" baseline="0" dirty="0">
                <a:solidFill>
                  <a:srgbClr val="221E1F"/>
                </a:solidFill>
                <a:latin typeface="Calibri" panose="020F0502020204030204" pitchFamily="34" charset="0"/>
              </a:rPr>
              <a:t>We want to be at a minimum of 70% by the end of q1 2025</a:t>
            </a:r>
          </a:p>
          <a:p>
            <a:r>
              <a:rPr lang="en-US" dirty="0">
                <a:solidFill>
                  <a:srgbClr val="221E1F"/>
                </a:solidFill>
                <a:latin typeface="Calibri" panose="020F0502020204030204" pitchFamily="34" charset="0"/>
              </a:rPr>
              <a:t>We are going to replace some outdated equipment and install 3 additional lifts in place of flat stalls that are currently underutilized. This should increase the true useable space in the shop and with our plans to increase tech proficiency and sell more hours it should start to reflect in our utilization percentage.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Monthly meetings with service to review and update our class excel templates with our </a:t>
            </a:r>
            <a:r>
              <a:rPr lang="en-US" dirty="0" err="1">
                <a:solidFill>
                  <a:srgbClr val="221E1F"/>
                </a:solidFill>
                <a:latin typeface="Calibri" panose="020F0502020204030204" pitchFamily="34" charset="0"/>
              </a:rPr>
              <a:t>dms</a:t>
            </a:r>
            <a:r>
              <a:rPr lang="en-US" dirty="0">
                <a:solidFill>
                  <a:srgbClr val="221E1F"/>
                </a:solidFill>
                <a:latin typeface="Calibri" panose="020F0502020204030204" pitchFamily="34" charset="0"/>
              </a:rPr>
              <a:t> and financial date so we can track how we are improving month over month.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ACABDE8B-B626-296E-C28C-7A3C570AA42D}"/>
              </a:ext>
            </a:extLst>
          </p:cNvPr>
          <p:cNvGraphicFramePr>
            <a:graphicFrameLocks noGrp="1"/>
          </p:cNvGraphicFramePr>
          <p:nvPr>
            <p:ph sz="half" idx="2"/>
            <p:extLst>
              <p:ext uri="{D42A27DB-BD31-4B8C-83A1-F6EECF244321}">
                <p14:modId xmlns:p14="http://schemas.microsoft.com/office/powerpoint/2010/main" val="1608789128"/>
              </p:ext>
            </p:extLst>
          </p:nvPr>
        </p:nvGraphicFramePr>
        <p:xfrm>
          <a:off x="6701090" y="1302589"/>
          <a:ext cx="2738559" cy="4390606"/>
        </p:xfrm>
        <a:graphic>
          <a:graphicData uri="http://schemas.openxmlformats.org/drawingml/2006/table">
            <a:tbl>
              <a:tblPr/>
              <a:tblGrid>
                <a:gridCol w="1077628">
                  <a:extLst>
                    <a:ext uri="{9D8B030D-6E8A-4147-A177-3AD203B41FA5}">
                      <a16:colId xmlns:a16="http://schemas.microsoft.com/office/drawing/2014/main" val="3621073557"/>
                    </a:ext>
                  </a:extLst>
                </a:gridCol>
                <a:gridCol w="711827">
                  <a:extLst>
                    <a:ext uri="{9D8B030D-6E8A-4147-A177-3AD203B41FA5}">
                      <a16:colId xmlns:a16="http://schemas.microsoft.com/office/drawing/2014/main" val="1983431545"/>
                    </a:ext>
                  </a:extLst>
                </a:gridCol>
                <a:gridCol w="474552">
                  <a:extLst>
                    <a:ext uri="{9D8B030D-6E8A-4147-A177-3AD203B41FA5}">
                      <a16:colId xmlns:a16="http://schemas.microsoft.com/office/drawing/2014/main" val="1447685705"/>
                    </a:ext>
                  </a:extLst>
                </a:gridCol>
                <a:gridCol w="474552">
                  <a:extLst>
                    <a:ext uri="{9D8B030D-6E8A-4147-A177-3AD203B41FA5}">
                      <a16:colId xmlns:a16="http://schemas.microsoft.com/office/drawing/2014/main" val="2833895950"/>
                    </a:ext>
                  </a:extLst>
                </a:gridCol>
              </a:tblGrid>
              <a:tr h="163127">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785979"/>
                  </a:ext>
                </a:extLst>
              </a:tr>
              <a:tr h="192787">
                <a:tc gridSpan="4">
                  <a:txBody>
                    <a:bodyPr/>
                    <a:lstStyle/>
                    <a:p>
                      <a:pPr algn="ctr" fontAlgn="b"/>
                      <a:r>
                        <a:rPr lang="en-US" sz="800" b="1" i="0" u="none" strike="noStrike">
                          <a:solidFill>
                            <a:srgbClr val="FFFFFF"/>
                          </a:solidFill>
                          <a:effectLst/>
                          <a:latin typeface="Arial" panose="020B0604020202020204" pitchFamily="34" charset="0"/>
                        </a:rPr>
                        <a:t>FACILITY POTENTIAL</a:t>
                      </a:r>
                    </a:p>
                  </a:txBody>
                  <a:tcPr marL="7415" marR="7415" marT="7415"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0212507"/>
                  </a:ext>
                </a:extLst>
              </a:tr>
              <a:tr h="392988">
                <a:tc>
                  <a:txBody>
                    <a:bodyPr/>
                    <a:lstStyle/>
                    <a:p>
                      <a:pPr algn="l" fontAlgn="b"/>
                      <a:r>
                        <a:rPr lang="en-US" sz="800" b="0" i="0" u="none" strike="noStrike">
                          <a:solidFill>
                            <a:srgbClr val="FFFFFF"/>
                          </a:solidFill>
                          <a:effectLst/>
                          <a:latin typeface="Arial" panose="020B0604020202020204" pitchFamily="34" charset="0"/>
                        </a:rPr>
                        <a:t>Number of Bays</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39</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92653194"/>
                  </a:ext>
                </a:extLst>
              </a:tr>
              <a:tr h="155712">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415" marR="7415" marT="7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92072142"/>
                  </a:ext>
                </a:extLst>
              </a:tr>
              <a:tr h="155712">
                <a:tc>
                  <a:txBody>
                    <a:bodyPr/>
                    <a:lstStyle/>
                    <a:p>
                      <a:pPr algn="l" fontAlgn="b"/>
                      <a:r>
                        <a:rPr lang="en-US" sz="800" b="0" i="0" u="none" strike="noStrike">
                          <a:solidFill>
                            <a:srgbClr val="FFFFFF"/>
                          </a:solidFill>
                          <a:effectLst/>
                          <a:latin typeface="Arial" panose="020B0604020202020204" pitchFamily="34" charset="0"/>
                        </a:rPr>
                        <a:t>Number of Days</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25</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63621873"/>
                  </a:ext>
                </a:extLst>
              </a:tr>
              <a:tr h="155712">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415" marR="7415" marT="7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11712059"/>
                  </a:ext>
                </a:extLst>
              </a:tr>
              <a:tr h="155712">
                <a:tc>
                  <a:txBody>
                    <a:bodyPr/>
                    <a:lstStyle/>
                    <a:p>
                      <a:pPr algn="l" fontAlgn="b"/>
                      <a:r>
                        <a:rPr lang="en-US" sz="800" b="0" i="0" u="none" strike="noStrike">
                          <a:solidFill>
                            <a:srgbClr val="FFFFFF"/>
                          </a:solidFill>
                          <a:effectLst/>
                          <a:latin typeface="Arial" panose="020B0604020202020204" pitchFamily="34" charset="0"/>
                        </a:rPr>
                        <a:t>Number of Hours</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10</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35940566"/>
                  </a:ext>
                </a:extLst>
              </a:tr>
              <a:tr h="155712">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415" marR="7415" marT="7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68089454"/>
                  </a:ext>
                </a:extLst>
              </a:tr>
              <a:tr h="268418">
                <a:tc>
                  <a:txBody>
                    <a:bodyPr/>
                    <a:lstStyle/>
                    <a:p>
                      <a:pPr algn="l" fontAlgn="b"/>
                      <a:r>
                        <a:rPr lang="en-US" sz="800" b="0" i="0" u="none" strike="noStrike">
                          <a:solidFill>
                            <a:srgbClr val="FFFFFF"/>
                          </a:solidFill>
                          <a:effectLst/>
                          <a:latin typeface="Arial" panose="020B0604020202020204" pitchFamily="34" charset="0"/>
                        </a:rPr>
                        <a:t>Effective Labor Rate</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120.43 </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35734927"/>
                  </a:ext>
                </a:extLst>
              </a:tr>
              <a:tr h="155712">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600" b="0" i="1" u="none" strike="noStrike">
                          <a:solidFill>
                            <a:srgbClr val="FFFFFF"/>
                          </a:solidFill>
                          <a:effectLst/>
                          <a:latin typeface="Arial" panose="020B0604020202020204" pitchFamily="34" charset="0"/>
                        </a:rPr>
                        <a:t> </a:t>
                      </a:r>
                    </a:p>
                  </a:txBody>
                  <a:tcPr marL="7415" marR="7415" marT="7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60687726"/>
                  </a:ext>
                </a:extLst>
              </a:tr>
              <a:tr h="155712">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1,174,195 </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9725684"/>
                  </a:ext>
                </a:extLst>
              </a:tr>
              <a:tr h="163127">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259066625"/>
                  </a:ext>
                </a:extLst>
              </a:tr>
              <a:tr h="155712">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4716898"/>
                  </a:ext>
                </a:extLst>
              </a:tr>
              <a:tr h="163127">
                <a:tc gridSpan="4">
                  <a:txBody>
                    <a:bodyPr/>
                    <a:lstStyle/>
                    <a:p>
                      <a:pPr algn="ctr" fontAlgn="b"/>
                      <a:r>
                        <a:rPr lang="en-US" sz="800" b="1" i="0" u="none" strike="noStrike">
                          <a:solidFill>
                            <a:srgbClr val="FFFFFF"/>
                          </a:solidFill>
                          <a:effectLst/>
                          <a:latin typeface="Arial" panose="020B0604020202020204" pitchFamily="34" charset="0"/>
                        </a:rPr>
                        <a:t>FACILITY UTILIZATION</a:t>
                      </a:r>
                    </a:p>
                  </a:txBody>
                  <a:tcPr marL="7415" marR="7415" marT="7415"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7020705"/>
                  </a:ext>
                </a:extLst>
              </a:tr>
              <a:tr h="148297">
                <a:tc>
                  <a:txBody>
                    <a:bodyPr/>
                    <a:lstStyle/>
                    <a:p>
                      <a:pPr algn="l" fontAlgn="b"/>
                      <a:r>
                        <a:rPr lang="en-US" sz="800" b="0" i="0" u="none" strike="noStrike">
                          <a:solidFill>
                            <a:srgbClr val="FFFFFF"/>
                          </a:solidFill>
                          <a:effectLst/>
                          <a:latin typeface="Arial" panose="020B0604020202020204" pitchFamily="34" charset="0"/>
                        </a:rPr>
                        <a:t>Total Labor Sales</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414,467 </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58925494"/>
                  </a:ext>
                </a:extLst>
              </a:tr>
              <a:tr h="155712">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7415" marR="7415" marT="7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52095769"/>
                  </a:ext>
                </a:extLst>
              </a:tr>
              <a:tr h="148297">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1,174,195 </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46542746"/>
                  </a:ext>
                </a:extLst>
              </a:tr>
              <a:tr h="148297">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600" b="0" i="1" u="none" strike="noStrike">
                          <a:solidFill>
                            <a:srgbClr val="FFFFFF"/>
                          </a:solidFill>
                          <a:effectLst/>
                          <a:latin typeface="Arial" panose="020B0604020202020204" pitchFamily="34" charset="0"/>
                        </a:rPr>
                        <a:t>equals</a:t>
                      </a:r>
                    </a:p>
                  </a:txBody>
                  <a:tcPr marL="7415" marR="7415" marT="7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57288998"/>
                  </a:ext>
                </a:extLst>
              </a:tr>
              <a:tr h="148297">
                <a:tc>
                  <a:txBody>
                    <a:bodyPr/>
                    <a:lstStyle/>
                    <a:p>
                      <a:pPr algn="l" fontAlgn="b"/>
                      <a:r>
                        <a:rPr lang="en-US" sz="800" b="0" i="0" u="none" strike="noStrike">
                          <a:solidFill>
                            <a:srgbClr val="FFFFFF"/>
                          </a:solidFill>
                          <a:effectLst/>
                          <a:latin typeface="Arial" panose="020B0604020202020204" pitchFamily="34" charset="0"/>
                        </a:rPr>
                        <a:t>FACILITY UTILIZATION</a:t>
                      </a:r>
                    </a:p>
                  </a:txBody>
                  <a:tcPr marL="7415" marR="7415" marT="741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35.30%</a:t>
                      </a:r>
                    </a:p>
                  </a:txBody>
                  <a:tcPr marL="7415" marR="7415" marT="7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01637330"/>
                  </a:ext>
                </a:extLst>
              </a:tr>
              <a:tr h="148297">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55008852"/>
                  </a:ext>
                </a:extLst>
              </a:tr>
              <a:tr h="231838">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415" marR="7415" marT="7415"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752209600"/>
                  </a:ext>
                </a:extLst>
              </a:tr>
              <a:tr h="163127">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7415" marR="7415" marT="7415" marB="0" anchor="b">
                    <a:lnL>
                      <a:noFill/>
                    </a:lnL>
                    <a:lnR>
                      <a:noFill/>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876770690"/>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Our repair rate is dead on with our posted door rate currently. </a:t>
            </a:r>
          </a:p>
          <a:p>
            <a:r>
              <a:rPr lang="en-US" dirty="0"/>
              <a:t>There is evidence of discounting on our maintenance work from both parts and service. Its eating up our limited amount of </a:t>
            </a:r>
            <a:r>
              <a:rPr lang="en-US" dirty="0" err="1"/>
              <a:t>profitablilty</a:t>
            </a:r>
            <a:r>
              <a:rPr lang="en-US" dirty="0"/>
              <a:t> though it is much better for October than it was in September.</a:t>
            </a:r>
          </a:p>
          <a:p>
            <a:r>
              <a:rPr lang="en-US" dirty="0"/>
              <a:t>We are currently at 1.28 FRH per RO which is well below the 2.5 FRH minimum guide.</a:t>
            </a:r>
          </a:p>
          <a:p>
            <a:r>
              <a:rPr lang="en-US" dirty="0"/>
              <a:t>Our one line item RO percentage is 49.33% which is entirely too high we need to get this under 20% quickly.</a:t>
            </a:r>
          </a:p>
        </p:txBody>
      </p:sp>
      <p:sp>
        <p:nvSpPr>
          <p:cNvPr id="5" name="Content Placeholder 4">
            <a:extLst>
              <a:ext uri="{FF2B5EF4-FFF2-40B4-BE49-F238E27FC236}">
                <a16:creationId xmlns:a16="http://schemas.microsoft.com/office/drawing/2014/main" id="{D8516490-E602-ECE0-8E9C-21F3AB07595D}"/>
              </a:ext>
            </a:extLst>
          </p:cNvPr>
          <p:cNvSpPr>
            <a:spLocks noGrp="1"/>
          </p:cNvSpPr>
          <p:nvPr>
            <p:ph sz="half" idx="2"/>
          </p:nvPr>
        </p:nvSpPr>
        <p:spPr/>
        <p:txBody>
          <a:bodyPr>
            <a:normAutofit fontScale="92500" lnSpcReduction="10000"/>
          </a:bodyPr>
          <a:lstStyle/>
          <a:p>
            <a:endParaRPr lang="en-US" dirty="0"/>
          </a:p>
        </p:txBody>
      </p:sp>
      <p:graphicFrame>
        <p:nvGraphicFramePr>
          <p:cNvPr id="7" name="Object 6">
            <a:extLst>
              <a:ext uri="{FF2B5EF4-FFF2-40B4-BE49-F238E27FC236}">
                <a16:creationId xmlns:a16="http://schemas.microsoft.com/office/drawing/2014/main" id="{262CA253-4709-6C70-074C-E6F156FD4DB4}"/>
              </a:ext>
            </a:extLst>
          </p:cNvPr>
          <p:cNvGraphicFramePr>
            <a:graphicFrameLocks noChangeAspect="1"/>
          </p:cNvGraphicFramePr>
          <p:nvPr>
            <p:extLst>
              <p:ext uri="{D42A27DB-BD31-4B8C-83A1-F6EECF244321}">
                <p14:modId xmlns:p14="http://schemas.microsoft.com/office/powerpoint/2010/main" val="4282522826"/>
              </p:ext>
            </p:extLst>
          </p:nvPr>
        </p:nvGraphicFramePr>
        <p:xfrm>
          <a:off x="5089970" y="1196658"/>
          <a:ext cx="5019675" cy="5418137"/>
        </p:xfrm>
        <a:graphic>
          <a:graphicData uri="http://schemas.openxmlformats.org/presentationml/2006/ole">
            <mc:AlternateContent xmlns:mc="http://schemas.openxmlformats.org/markup-compatibility/2006">
              <mc:Choice xmlns:v="urn:schemas-microsoft-com:vml" Requires="v">
                <p:oleObj name="Macro-Enabled Worksheet" r:id="rId2" imgW="7823397" imgH="8445588" progId="Excel.SheetMacroEnabled.12">
                  <p:embed/>
                </p:oleObj>
              </mc:Choice>
              <mc:Fallback>
                <p:oleObj name="Macro-Enabled Worksheet" r:id="rId2" imgW="7823397" imgH="8445588" progId="Excel.SheetMacroEnabled.12">
                  <p:embed/>
                  <p:pic>
                    <p:nvPicPr>
                      <p:cNvPr id="0" name=""/>
                      <p:cNvPicPr/>
                      <p:nvPr/>
                    </p:nvPicPr>
                    <p:blipFill>
                      <a:blip r:embed="rId3"/>
                      <a:stretch>
                        <a:fillRect/>
                      </a:stretch>
                    </p:blipFill>
                    <p:spPr>
                      <a:xfrm>
                        <a:off x="5089970" y="1196658"/>
                        <a:ext cx="5019675" cy="5418137"/>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88613"/>
            <a:ext cx="8596668" cy="3880773"/>
          </a:xfrm>
        </p:spPr>
        <p:txBody>
          <a:bodyPr/>
          <a:lstStyle/>
          <a:p>
            <a:r>
              <a:rPr lang="en-US" dirty="0"/>
              <a:t>Dispatching properly</a:t>
            </a:r>
          </a:p>
          <a:p>
            <a:r>
              <a:rPr lang="en-US" dirty="0"/>
              <a:t>Team Cohesion</a:t>
            </a:r>
          </a:p>
          <a:p>
            <a:r>
              <a:rPr lang="en-US" dirty="0"/>
              <a:t>Technician skill level</a:t>
            </a:r>
          </a:p>
          <a:p>
            <a:r>
              <a:rPr lang="en-US" dirty="0"/>
              <a:t>Management is engaged with the employees</a:t>
            </a:r>
          </a:p>
          <a:p>
            <a:r>
              <a:rPr lang="en-US" dirty="0"/>
              <a:t>Location</a:t>
            </a:r>
          </a:p>
          <a:p>
            <a:r>
              <a:rPr lang="en-US" dirty="0"/>
              <a:t>Desire to grow</a:t>
            </a:r>
          </a:p>
          <a:p>
            <a:r>
              <a:rPr lang="en-US" dirty="0"/>
              <a:t>Strong family culture</a:t>
            </a:r>
          </a:p>
          <a:p>
            <a:r>
              <a:rPr lang="en-US" dirty="0"/>
              <a:t>Everyone gets involved when needed to help one another</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36601" y="1488613"/>
            <a:ext cx="8596668" cy="3880773"/>
          </a:xfrm>
        </p:spPr>
        <p:txBody>
          <a:bodyPr/>
          <a:lstStyle/>
          <a:p>
            <a:r>
              <a:rPr lang="en-US" dirty="0"/>
              <a:t>Warranty admin (currently using a 3</a:t>
            </a:r>
            <a:r>
              <a:rPr lang="en-US" baseline="30000" dirty="0"/>
              <a:t>rd</a:t>
            </a:r>
            <a:r>
              <a:rPr lang="en-US" dirty="0"/>
              <a:t> party and it is awful)</a:t>
            </a:r>
          </a:p>
          <a:p>
            <a:r>
              <a:rPr lang="en-US" dirty="0"/>
              <a:t>Lack of in stock parts and a low first time fill rate</a:t>
            </a:r>
          </a:p>
          <a:p>
            <a:r>
              <a:rPr lang="en-US" dirty="0"/>
              <a:t>Lack of new shop equipment/need more lifts and special tools</a:t>
            </a:r>
          </a:p>
          <a:p>
            <a:r>
              <a:rPr lang="en-US" dirty="0"/>
              <a:t>Work flow. Lots of peaks and valleys in the amount of work available</a:t>
            </a:r>
          </a:p>
          <a:p>
            <a:r>
              <a:rPr lang="en-US" dirty="0"/>
              <a:t>Takes too long for advisors to get approval</a:t>
            </a:r>
          </a:p>
          <a:p>
            <a:r>
              <a:rPr lang="en-US" dirty="0"/>
              <a:t>Need more detailed write ups on customer concerns</a:t>
            </a:r>
          </a:p>
          <a:p>
            <a:r>
              <a:rPr lang="en-US" dirty="0"/>
              <a:t>Getting the right parts the first time</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1575</TotalTime>
  <Words>2974</Words>
  <Application>Microsoft Office PowerPoint</Application>
  <PresentationFormat>Widescreen</PresentationFormat>
  <Paragraphs>521</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Arial</vt:lpstr>
      <vt:lpstr>Calibri</vt:lpstr>
      <vt:lpstr>Symbol</vt:lpstr>
      <vt:lpstr>Trebuchet MS</vt:lpstr>
      <vt:lpstr>Wingdings 3</vt:lpstr>
      <vt:lpstr>Facet</vt:lpstr>
      <vt:lpstr>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Bryant Corral</cp:lastModifiedBy>
  <cp:revision>18</cp:revision>
  <dcterms:created xsi:type="dcterms:W3CDTF">2022-12-04T13:10:55Z</dcterms:created>
  <dcterms:modified xsi:type="dcterms:W3CDTF">2024-11-20T20:59:17Z</dcterms:modified>
</cp:coreProperties>
</file>