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1" r:id="rId4"/>
    <p:sldId id="270"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1" d="100"/>
          <a:sy n="71" d="100"/>
        </p:scale>
        <p:origin x="696"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dd Delzell" userId="b9e6e781a8a62d7f" providerId="LiveId" clId="{78D0F1E1-1771-422B-9A61-E2722A1F6A84}"/>
    <pc:docChg chg="custSel modSld">
      <pc:chgData name="Todd Delzell" userId="b9e6e781a8a62d7f" providerId="LiveId" clId="{78D0F1E1-1771-422B-9A61-E2722A1F6A84}" dt="2024-11-26T04:19:35.703" v="162" actId="20577"/>
      <pc:docMkLst>
        <pc:docMk/>
      </pc:docMkLst>
      <pc:sldChg chg="modSp mod">
        <pc:chgData name="Todd Delzell" userId="b9e6e781a8a62d7f" providerId="LiveId" clId="{78D0F1E1-1771-422B-9A61-E2722A1F6A84}" dt="2024-11-26T04:19:35.703" v="162" actId="20577"/>
        <pc:sldMkLst>
          <pc:docMk/>
          <pc:sldMk cId="4167117408" sldId="258"/>
        </pc:sldMkLst>
        <pc:spChg chg="mod">
          <ac:chgData name="Todd Delzell" userId="b9e6e781a8a62d7f" providerId="LiveId" clId="{78D0F1E1-1771-422B-9A61-E2722A1F6A84}" dt="2024-11-26T04:19:35.703" v="162" actId="20577"/>
          <ac:spMkLst>
            <pc:docMk/>
            <pc:sldMk cId="4167117408" sldId="258"/>
            <ac:spMk id="3" creationId="{DC1AC215-6A1E-4C59-EFD0-D293BFB95537}"/>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Todd Delzell</a:t>
            </a:r>
          </a:p>
          <a:p>
            <a:pPr algn="ctr"/>
            <a:r>
              <a:rPr lang="en-US" sz="3200" dirty="0"/>
              <a:t>N452</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400" dirty="0"/>
              <a:t>Opportunities</a:t>
            </a:r>
          </a:p>
          <a:p>
            <a:endParaRPr lang="en-US" sz="1400" dirty="0"/>
          </a:p>
          <a:p>
            <a:pPr marL="0" indent="0">
              <a:buNone/>
            </a:pPr>
            <a:r>
              <a:rPr lang="en-US" dirty="0"/>
              <a:t>	A dealership and a number of retail repair shops have closed recently.</a:t>
            </a:r>
          </a:p>
          <a:p>
            <a:pPr marL="0" indent="0">
              <a:buNone/>
            </a:pPr>
            <a:r>
              <a:rPr lang="en-US" dirty="0"/>
              <a:t>	Upcoming increase in warranty parts and labor markup.</a:t>
            </a:r>
          </a:p>
          <a:p>
            <a:pPr marL="0" indent="0">
              <a:buNone/>
            </a:pPr>
            <a:r>
              <a:rPr lang="en-US" dirty="0"/>
              <a:t>	Increasing fleet penetration.</a:t>
            </a:r>
          </a:p>
          <a:p>
            <a:pPr marL="0" indent="0">
              <a:buNone/>
            </a:pPr>
            <a:r>
              <a:rPr lang="en-US" dirty="0"/>
              <a:t>	Decreasing number of 1 line repair orders.</a:t>
            </a:r>
          </a:p>
          <a:p>
            <a:pPr marL="0" indent="0">
              <a:buNone/>
            </a:pPr>
            <a:r>
              <a:rPr lang="en-US" dirty="0"/>
              <a:t>	Our BDC now has access to connected vehicle leads from the </a:t>
            </a:r>
            <a:r>
              <a:rPr lang="en-US" dirty="0" err="1"/>
              <a:t>manufacteurer</a:t>
            </a:r>
            <a:r>
              <a:rPr lang="en-US" dirty="0"/>
              <a:t> 	     which will allow us to market to customer with present concerns or   		     maintenance reminders</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816638"/>
            <a:ext cx="8596668" cy="1320800"/>
          </a:xfrm>
        </p:spPr>
        <p:txBody>
          <a:bodyPr>
            <a:normAutofit/>
          </a:bodyPr>
          <a:lstStyle/>
          <a:p>
            <a:pPr lvl="1"/>
            <a:br>
              <a:rPr lang="en-US" dirty="0"/>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pPr marL="0" indent="0">
              <a:buNone/>
            </a:pPr>
            <a:r>
              <a:rPr lang="en-US" sz="2400" dirty="0"/>
              <a:t>Threats</a:t>
            </a:r>
          </a:p>
          <a:p>
            <a:pPr marL="0" indent="0">
              <a:buNone/>
            </a:pPr>
            <a:r>
              <a:rPr lang="en-US" sz="1600" dirty="0"/>
              <a:t>Lack of experienced technicians.  We hire a number of new techs from trade schools or promote them from our Quick Lane Dept.</a:t>
            </a:r>
          </a:p>
          <a:p>
            <a:pPr marL="0" indent="0">
              <a:buNone/>
            </a:pPr>
            <a:r>
              <a:rPr lang="en-US" sz="1600" dirty="0"/>
              <a:t>First Time Fill Rate</a:t>
            </a:r>
          </a:p>
          <a:p>
            <a:pPr marL="0" indent="0">
              <a:buNone/>
            </a:pPr>
            <a:r>
              <a:rPr lang="en-US" sz="1600" dirty="0"/>
              <a:t>Incorrect parts ordered when not in stock.</a:t>
            </a:r>
          </a:p>
          <a:p>
            <a:pPr marL="0" indent="0">
              <a:buNone/>
            </a:pPr>
            <a:r>
              <a:rPr lang="en-US" sz="1600" dirty="0"/>
              <a:t>Key to Key time in returning vehicle to the customer.</a:t>
            </a:r>
          </a:p>
          <a:p>
            <a:pPr marL="0" indent="0">
              <a:buNone/>
            </a:pPr>
            <a:r>
              <a:rPr lang="en-US" sz="1600" dirty="0"/>
              <a:t>Backordered Parts</a:t>
            </a:r>
          </a:p>
          <a:p>
            <a:pPr marL="0" indent="0">
              <a:buNone/>
            </a:pPr>
            <a:r>
              <a:rPr lang="en-US" sz="1600" dirty="0"/>
              <a:t>Lack of technician in the workforce, resulting in inflated technician wages.</a:t>
            </a:r>
          </a:p>
          <a:p>
            <a:pPr marL="0" indent="0">
              <a:buNone/>
            </a:pPr>
            <a:endParaRPr lang="en-US" sz="1600" dirty="0"/>
          </a:p>
          <a:p>
            <a:pPr marL="0" indent="0">
              <a:buNone/>
            </a:pPr>
            <a:endParaRPr lang="en-US" sz="1600" dirty="0"/>
          </a:p>
        </p:txBody>
      </p:sp>
      <p:sp>
        <p:nvSpPr>
          <p:cNvPr id="7" name="TextBox 6">
            <a:extLst>
              <a:ext uri="{FF2B5EF4-FFF2-40B4-BE49-F238E27FC236}">
                <a16:creationId xmlns:a16="http://schemas.microsoft.com/office/drawing/2014/main" id="{8868CEBA-A157-FD33-E729-05D4D1EC794E}"/>
              </a:ext>
            </a:extLst>
          </p:cNvPr>
          <p:cNvSpPr txBox="1"/>
          <p:nvPr/>
        </p:nvSpPr>
        <p:spPr>
          <a:xfrm>
            <a:off x="677334" y="447306"/>
            <a:ext cx="6104964" cy="584775"/>
          </a:xfrm>
          <a:prstGeom prst="rect">
            <a:avLst/>
          </a:prstGeom>
          <a:noFill/>
        </p:spPr>
        <p:txBody>
          <a:bodyPr wrap="square">
            <a:spAutoFit/>
          </a:bodyPr>
          <a:lstStyle/>
          <a:p>
            <a:r>
              <a:rPr lang="en-US" sz="3200" dirty="0"/>
              <a:t>SWOT Analysis-Threats</a:t>
            </a: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214377"/>
            <a:ext cx="8596668" cy="3880773"/>
          </a:xfrm>
        </p:spPr>
        <p:txBody>
          <a:bodyPr/>
          <a:lstStyle/>
          <a:p>
            <a:r>
              <a:rPr lang="en-US" sz="2400" dirty="0"/>
              <a:t>Objectives</a:t>
            </a:r>
          </a:p>
          <a:p>
            <a:endParaRPr lang="en-US" dirty="0"/>
          </a:p>
          <a:p>
            <a:r>
              <a:rPr lang="en-US" dirty="0"/>
              <a:t>Decrease number of one line repair orders.</a:t>
            </a:r>
          </a:p>
          <a:p>
            <a:r>
              <a:rPr lang="en-US" dirty="0"/>
              <a:t>Monitor video MPI usage.</a:t>
            </a:r>
          </a:p>
          <a:p>
            <a:r>
              <a:rPr lang="en-US" dirty="0"/>
              <a:t>Train </a:t>
            </a:r>
            <a:r>
              <a:rPr lang="en-US" dirty="0" err="1"/>
              <a:t>quicklane</a:t>
            </a:r>
            <a:r>
              <a:rPr lang="en-US" dirty="0"/>
              <a:t> technicians to perform more light repairs to increase gross profit.</a:t>
            </a:r>
          </a:p>
          <a:p>
            <a:r>
              <a:rPr lang="en-US" dirty="0"/>
              <a:t>Recruit more fleets companies.</a:t>
            </a:r>
          </a:p>
          <a:p>
            <a:r>
              <a:rPr lang="en-US" dirty="0"/>
              <a:t>Improve key to key times.</a:t>
            </a:r>
          </a:p>
          <a:p>
            <a:endParaRPr lang="en-US" dirty="0"/>
          </a:p>
          <a:p>
            <a:endParaRPr lang="en-US" dirty="0"/>
          </a:p>
          <a:p>
            <a:pPr marL="0" indent="0">
              <a:buNone/>
            </a:pPr>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Have week meetings to technician to discuss performance,</a:t>
            </a:r>
          </a:p>
          <a:p>
            <a:r>
              <a:rPr lang="en-US" dirty="0"/>
              <a:t>Have daily meeting with shop </a:t>
            </a:r>
            <a:r>
              <a:rPr lang="en-US" dirty="0" err="1"/>
              <a:t>forman</a:t>
            </a:r>
            <a:r>
              <a:rPr lang="en-US" dirty="0"/>
              <a:t> to reduce time vehicles in shop.</a:t>
            </a:r>
          </a:p>
          <a:p>
            <a:r>
              <a:rPr lang="en-US" dirty="0"/>
              <a:t>Increase training for service advisors to improve selling on the drive.</a:t>
            </a:r>
          </a:p>
          <a:p>
            <a:r>
              <a:rPr lang="en-US" dirty="0"/>
              <a:t>Create a shop competition for hours produced.</a:t>
            </a:r>
          </a:p>
          <a:p>
            <a:r>
              <a:rPr lang="en-US" dirty="0"/>
              <a:t>Discuss lost sales with Parts manager and service drive manager weekly.</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endParaRPr lang="en-US" dirty="0"/>
          </a:p>
          <a:p>
            <a:pPr lvl="1"/>
            <a:r>
              <a:rPr lang="en-US" dirty="0"/>
              <a:t>Consider bonuses for Quick Lane tech on upsells that go to main shop.</a:t>
            </a:r>
          </a:p>
          <a:p>
            <a:pPr lvl="1"/>
            <a:r>
              <a:rPr lang="en-US" dirty="0"/>
              <a:t>Consider bonus for advisors based on number of 1 item ROS</a:t>
            </a:r>
          </a:p>
          <a:p>
            <a:pPr lvl="1"/>
            <a:r>
              <a:rPr lang="en-US" dirty="0"/>
              <a:t>Have weekly meetings with all employees.</a:t>
            </a:r>
          </a:p>
          <a:p>
            <a:pPr lvl="1"/>
            <a:r>
              <a:rPr lang="en-US" dirty="0"/>
              <a:t>Consider bonus program for techs for proficiency at or above 125%</a:t>
            </a:r>
          </a:p>
          <a:p>
            <a:pPr lvl="1"/>
            <a:r>
              <a:rPr lang="en-US" dirty="0"/>
              <a:t>Adjust service hours to match sales.</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783597275"/>
              </p:ext>
            </p:extLst>
          </p:nvPr>
        </p:nvGraphicFramePr>
        <p:xfrm>
          <a:off x="677334" y="1818624"/>
          <a:ext cx="9132492" cy="504556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Track lost sales</a:t>
                      </a:r>
                    </a:p>
                  </a:txBody>
                  <a:tcPr/>
                </a:tc>
                <a:tc>
                  <a:txBody>
                    <a:bodyPr/>
                    <a:lstStyle/>
                    <a:p>
                      <a:r>
                        <a:rPr lang="en-US" dirty="0"/>
                        <a:t>Parts Manager/service drive manager</a:t>
                      </a:r>
                    </a:p>
                  </a:txBody>
                  <a:tcPr/>
                </a:tc>
                <a:tc>
                  <a:txBody>
                    <a:bodyPr/>
                    <a:lstStyle/>
                    <a:p>
                      <a:r>
                        <a:rPr lang="en-US" dirty="0"/>
                        <a:t>ASAP</a:t>
                      </a:r>
                    </a:p>
                  </a:txBody>
                  <a:tcPr/>
                </a:tc>
                <a:extLst>
                  <a:ext uri="{0D108BD9-81ED-4DB2-BD59-A6C34878D82A}">
                    <a16:rowId xmlns:a16="http://schemas.microsoft.com/office/drawing/2014/main" val="2400365483"/>
                  </a:ext>
                </a:extLst>
              </a:tr>
              <a:tr h="565004">
                <a:tc>
                  <a:txBody>
                    <a:bodyPr/>
                    <a:lstStyle/>
                    <a:p>
                      <a:r>
                        <a:rPr lang="en-US" dirty="0"/>
                        <a:t>Get with GM to increase loaner fleet</a:t>
                      </a:r>
                    </a:p>
                  </a:txBody>
                  <a:tcPr/>
                </a:tc>
                <a:tc>
                  <a:txBody>
                    <a:bodyPr/>
                    <a:lstStyle/>
                    <a:p>
                      <a:r>
                        <a:rPr lang="en-US" dirty="0"/>
                        <a:t>GM</a:t>
                      </a:r>
                    </a:p>
                  </a:txBody>
                  <a:tcPr/>
                </a:tc>
                <a:tc>
                  <a:txBody>
                    <a:bodyPr/>
                    <a:lstStyle/>
                    <a:p>
                      <a:r>
                        <a:rPr lang="en-US" dirty="0"/>
                        <a:t>ASAP</a:t>
                      </a:r>
                    </a:p>
                  </a:txBody>
                  <a:tcPr/>
                </a:tc>
                <a:extLst>
                  <a:ext uri="{0D108BD9-81ED-4DB2-BD59-A6C34878D82A}">
                    <a16:rowId xmlns:a16="http://schemas.microsoft.com/office/drawing/2014/main" val="107845787"/>
                  </a:ext>
                </a:extLst>
              </a:tr>
              <a:tr h="565004">
                <a:tc>
                  <a:txBody>
                    <a:bodyPr/>
                    <a:lstStyle/>
                    <a:p>
                      <a:r>
                        <a:rPr lang="en-US" dirty="0"/>
                        <a:t>Competitive Pricing Board</a:t>
                      </a:r>
                    </a:p>
                  </a:txBody>
                  <a:tcPr/>
                </a:tc>
                <a:tc>
                  <a:txBody>
                    <a:bodyPr/>
                    <a:lstStyle/>
                    <a:p>
                      <a:r>
                        <a:rPr lang="en-US" dirty="0"/>
                        <a:t>Service Manager</a:t>
                      </a:r>
                    </a:p>
                  </a:txBody>
                  <a:tcPr/>
                </a:tc>
                <a:tc>
                  <a:txBody>
                    <a:bodyPr/>
                    <a:lstStyle/>
                    <a:p>
                      <a:r>
                        <a:rPr lang="en-US" dirty="0"/>
                        <a:t>12/01/24</a:t>
                      </a:r>
                    </a:p>
                  </a:txBody>
                  <a:tcPr/>
                </a:tc>
                <a:extLst>
                  <a:ext uri="{0D108BD9-81ED-4DB2-BD59-A6C34878D82A}">
                    <a16:rowId xmlns:a16="http://schemas.microsoft.com/office/drawing/2014/main" val="1530126605"/>
                  </a:ext>
                </a:extLst>
              </a:tr>
              <a:tr h="565004">
                <a:tc>
                  <a:txBody>
                    <a:bodyPr/>
                    <a:lstStyle/>
                    <a:p>
                      <a:r>
                        <a:rPr lang="en-US" dirty="0"/>
                        <a:t>Marketing New Fleet Companies</a:t>
                      </a:r>
                    </a:p>
                  </a:txBody>
                  <a:tcPr/>
                </a:tc>
                <a:tc>
                  <a:txBody>
                    <a:bodyPr/>
                    <a:lstStyle/>
                    <a:p>
                      <a:r>
                        <a:rPr lang="en-US" dirty="0"/>
                        <a:t>Service Manger</a:t>
                      </a:r>
                    </a:p>
                  </a:txBody>
                  <a:tcPr/>
                </a:tc>
                <a:tc>
                  <a:txBody>
                    <a:bodyPr/>
                    <a:lstStyle/>
                    <a:p>
                      <a:r>
                        <a:rPr lang="en-US" dirty="0"/>
                        <a:t>12/01/24</a:t>
                      </a:r>
                    </a:p>
                  </a:txBody>
                  <a:tcPr/>
                </a:tc>
                <a:extLst>
                  <a:ext uri="{0D108BD9-81ED-4DB2-BD59-A6C34878D82A}">
                    <a16:rowId xmlns:a16="http://schemas.microsoft.com/office/drawing/2014/main" val="1950345431"/>
                  </a:ext>
                </a:extLst>
              </a:tr>
              <a:tr h="565004">
                <a:tc>
                  <a:txBody>
                    <a:bodyPr/>
                    <a:lstStyle/>
                    <a:p>
                      <a:r>
                        <a:rPr lang="en-US" dirty="0"/>
                        <a:t>Weekly meetings with parts manager/service manager</a:t>
                      </a:r>
                    </a:p>
                  </a:txBody>
                  <a:tcPr/>
                </a:tc>
                <a:tc>
                  <a:txBody>
                    <a:bodyPr/>
                    <a:lstStyle/>
                    <a:p>
                      <a:r>
                        <a:rPr lang="en-US" dirty="0"/>
                        <a:t>GM</a:t>
                      </a:r>
                    </a:p>
                  </a:txBody>
                  <a:tcPr/>
                </a:tc>
                <a:tc>
                  <a:txBody>
                    <a:bodyPr/>
                    <a:lstStyle/>
                    <a:p>
                      <a:r>
                        <a:rPr lang="en-US" dirty="0"/>
                        <a:t>12/01/24</a:t>
                      </a:r>
                    </a:p>
                  </a:txBody>
                  <a:tcPr/>
                </a:tc>
                <a:extLst>
                  <a:ext uri="{0D108BD9-81ED-4DB2-BD59-A6C34878D82A}">
                    <a16:rowId xmlns:a16="http://schemas.microsoft.com/office/drawing/2014/main" val="1960891333"/>
                  </a:ext>
                </a:extLst>
              </a:tr>
              <a:tr h="565004">
                <a:tc>
                  <a:txBody>
                    <a:bodyPr/>
                    <a:lstStyle/>
                    <a:p>
                      <a:r>
                        <a:rPr lang="en-US" dirty="0"/>
                        <a:t>Match hours of operation for sales and service</a:t>
                      </a:r>
                    </a:p>
                  </a:txBody>
                  <a:tcPr/>
                </a:tc>
                <a:tc>
                  <a:txBody>
                    <a:bodyPr/>
                    <a:lstStyle/>
                    <a:p>
                      <a:r>
                        <a:rPr lang="en-US" dirty="0"/>
                        <a:t>GM</a:t>
                      </a:r>
                    </a:p>
                  </a:txBody>
                  <a:tcPr/>
                </a:tc>
                <a:tc>
                  <a:txBody>
                    <a:bodyPr/>
                    <a:lstStyle/>
                    <a:p>
                      <a:r>
                        <a:rPr lang="en-US" dirty="0"/>
                        <a:t>12/01/24</a:t>
                      </a:r>
                    </a:p>
                  </a:txBody>
                  <a:tcPr/>
                </a:tc>
                <a:extLst>
                  <a:ext uri="{0D108BD9-81ED-4DB2-BD59-A6C34878D82A}">
                    <a16:rowId xmlns:a16="http://schemas.microsoft.com/office/drawing/2014/main" val="4137224325"/>
                  </a:ext>
                </a:extLst>
              </a:tr>
              <a:tr h="565004">
                <a:tc>
                  <a:txBody>
                    <a:bodyPr/>
                    <a:lstStyle/>
                    <a:p>
                      <a:r>
                        <a:rPr lang="en-US" dirty="0"/>
                        <a:t>Increase Internal Labor Rate</a:t>
                      </a:r>
                    </a:p>
                  </a:txBody>
                  <a:tcPr/>
                </a:tc>
                <a:tc>
                  <a:txBody>
                    <a:bodyPr/>
                    <a:lstStyle/>
                    <a:p>
                      <a:r>
                        <a:rPr lang="en-US" dirty="0"/>
                        <a:t>GM</a:t>
                      </a:r>
                    </a:p>
                  </a:txBody>
                  <a:tcPr/>
                </a:tc>
                <a:tc>
                  <a:txBody>
                    <a:bodyPr/>
                    <a:lstStyle/>
                    <a:p>
                      <a:r>
                        <a:rPr lang="en-US" dirty="0"/>
                        <a:t>ASAP</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r>
              <a:rPr lang="en-US" dirty="0"/>
              <a:t>The greatest threat to service department revenue and the best opportunity to make an immediate impact in sales and gross is decreasing the number of 1 line repair orders.  We are optimistic that the newly implemented video MPI, coupled with service advisor training, will have a positive effect. Extended hours of operation in the service department will benefit the customers immediately.  This also eliminates customers being upset that they cannot pick up the vehicle from the sales department after service has closed.  Improve training across the board, no just for the customer facing employees.  Technician proficiency has to improve.  Experience, training program and proper work distribution should have a positive impact.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680882"/>
            <a:ext cx="4392207" cy="4961965"/>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pPr>
              <a:buFont typeface="Arial" panose="020B0604020202020204" pitchFamily="34" charset="0"/>
              <a:buChar char="•"/>
            </a:pPr>
            <a:r>
              <a:rPr lang="en-US" sz="1400" b="1" i="0" u="none" strike="noStrike" baseline="0" dirty="0">
                <a:solidFill>
                  <a:srgbClr val="221E1F"/>
                </a:solidFill>
                <a:latin typeface="Calibri" panose="020F0502020204030204" pitchFamily="34" charset="0"/>
              </a:rPr>
              <a:t>Current </a:t>
            </a:r>
            <a:r>
              <a:rPr lang="en-US" sz="1400" b="1" dirty="0">
                <a:solidFill>
                  <a:srgbClr val="221E1F"/>
                </a:solidFill>
                <a:latin typeface="Calibri" panose="020F0502020204030204" pitchFamily="34" charset="0"/>
              </a:rPr>
              <a:t>P</a:t>
            </a:r>
            <a:r>
              <a:rPr lang="en-US" sz="1400" b="1" i="0" u="none" strike="noStrike" baseline="0" dirty="0">
                <a:solidFill>
                  <a:srgbClr val="221E1F"/>
                </a:solidFill>
                <a:latin typeface="Calibri" panose="020F0502020204030204" pitchFamily="34" charset="0"/>
              </a:rPr>
              <a:t>ractices</a:t>
            </a:r>
          </a:p>
          <a:p>
            <a:pPr lvl="1">
              <a:buFont typeface="Arial" panose="020B0604020202020204" pitchFamily="34" charset="0"/>
              <a:buChar char="•"/>
            </a:pPr>
            <a:r>
              <a:rPr lang="en-US" sz="1300" dirty="0">
                <a:solidFill>
                  <a:srgbClr val="221E1F"/>
                </a:solidFill>
                <a:latin typeface="Calibri" panose="020F0502020204030204" pitchFamily="34" charset="0"/>
              </a:rPr>
              <a:t>Corporate email and text message blasts with current promotions, updated monthly.</a:t>
            </a:r>
            <a:endParaRPr lang="en-US" sz="1300" b="0" i="0" u="none" strike="noStrike" baseline="0" dirty="0">
              <a:solidFill>
                <a:srgbClr val="221E1F"/>
              </a:solidFill>
              <a:latin typeface="Calibri" panose="020F0502020204030204" pitchFamily="34" charset="0"/>
            </a:endParaRPr>
          </a:p>
          <a:p>
            <a:pPr lvl="1">
              <a:buSzPct val="100000"/>
              <a:buFont typeface="Arial" panose="020B0604020202020204" pitchFamily="34" charset="0"/>
              <a:buChar char="•"/>
            </a:pPr>
            <a:r>
              <a:rPr lang="en-US" sz="1300" b="0" i="0" u="none" strike="noStrike" baseline="0" dirty="0">
                <a:solidFill>
                  <a:srgbClr val="221E1F"/>
                </a:solidFill>
                <a:latin typeface="Calibri" panose="020F0502020204030204" pitchFamily="34" charset="0"/>
              </a:rPr>
              <a:t>Corporate BDC calling customers </a:t>
            </a:r>
          </a:p>
          <a:p>
            <a:pPr lvl="1">
              <a:buSzPct val="100000"/>
              <a:buFont typeface="Arial" panose="020B0604020202020204" pitchFamily="34" charset="0"/>
              <a:buChar char="•"/>
            </a:pPr>
            <a:r>
              <a:rPr lang="en-US" sz="1300" b="0" i="0" u="none" strike="noStrike" baseline="0" dirty="0">
                <a:solidFill>
                  <a:srgbClr val="221E1F"/>
                </a:solidFill>
                <a:latin typeface="Calibri" panose="020F0502020204030204" pitchFamily="34" charset="0"/>
              </a:rPr>
              <a:t>Buy 2 tires </a:t>
            </a:r>
            <a:r>
              <a:rPr lang="en-US" sz="1300" dirty="0">
                <a:solidFill>
                  <a:srgbClr val="221E1F"/>
                </a:solidFill>
                <a:latin typeface="Calibri" panose="020F0502020204030204" pitchFamily="34" charset="0"/>
              </a:rPr>
              <a:t>Get 2 Tires Free in April and October.</a:t>
            </a:r>
            <a:endParaRPr lang="en-US" sz="1300" b="0" i="0" u="none" strike="noStrike" baseline="0" dirty="0">
              <a:solidFill>
                <a:srgbClr val="221E1F"/>
              </a:solidFill>
              <a:latin typeface="Calibri" panose="020F0502020204030204" pitchFamily="34" charset="0"/>
            </a:endParaRPr>
          </a:p>
          <a:p>
            <a:pPr lvl="1">
              <a:buSzPct val="100000"/>
              <a:buFont typeface="Arial" panose="020B0604020202020204" pitchFamily="34" charset="0"/>
              <a:buChar char="•"/>
            </a:pPr>
            <a:r>
              <a:rPr lang="en-US" sz="1300" b="0" i="0" u="none" strike="noStrike" baseline="0" dirty="0">
                <a:solidFill>
                  <a:srgbClr val="221E1F"/>
                </a:solidFill>
                <a:latin typeface="Calibri" panose="020F0502020204030204" pitchFamily="34" charset="0"/>
              </a:rPr>
              <a:t>Advertising store at local events</a:t>
            </a:r>
          </a:p>
          <a:p>
            <a:pPr lvl="1">
              <a:buSzPct val="100000"/>
              <a:buFont typeface="Arial" panose="020B0604020202020204" pitchFamily="34" charset="0"/>
              <a:buChar char="•"/>
            </a:pPr>
            <a:r>
              <a:rPr lang="en-US" sz="1300" dirty="0">
                <a:solidFill>
                  <a:srgbClr val="221E1F"/>
                </a:solidFill>
                <a:latin typeface="Calibri" panose="020F0502020204030204" pitchFamily="34" charset="0"/>
              </a:rPr>
              <a:t>Advertising specials on website</a:t>
            </a:r>
            <a:endParaRPr lang="en-US" sz="1300" b="0" i="0" u="none" strike="noStrike" baseline="0" dirty="0">
              <a:solidFill>
                <a:srgbClr val="221E1F"/>
              </a:solidFill>
              <a:latin typeface="Calibri" panose="020F0502020204030204" pitchFamily="34" charset="0"/>
            </a:endParaRPr>
          </a:p>
          <a:p>
            <a:pPr>
              <a:buFont typeface="Arial" panose="020B0604020202020204" pitchFamily="34" charset="0"/>
              <a:buChar char="•"/>
            </a:pPr>
            <a:r>
              <a:rPr lang="en-US" sz="1400" b="1" i="0" u="none" strike="noStrike" baseline="0" dirty="0">
                <a:solidFill>
                  <a:srgbClr val="221E1F"/>
                </a:solidFill>
                <a:latin typeface="Calibri" panose="020F0502020204030204" pitchFamily="34" charset="0"/>
              </a:rPr>
              <a:t>Goals for Improvement </a:t>
            </a:r>
            <a:endParaRPr lang="en-US" sz="1200" b="0" i="0" u="none" strike="noStrike" baseline="0" dirty="0">
              <a:solidFill>
                <a:srgbClr val="221E1F"/>
              </a:solidFill>
              <a:latin typeface="Calibri" panose="020F0502020204030204" pitchFamily="34" charset="0"/>
            </a:endParaRPr>
          </a:p>
          <a:p>
            <a:pPr lvl="1">
              <a:buFont typeface="Arial" panose="020B0604020202020204" pitchFamily="34" charset="0"/>
              <a:buChar char="•"/>
            </a:pPr>
            <a:r>
              <a:rPr lang="en-US" sz="1300" dirty="0">
                <a:solidFill>
                  <a:srgbClr val="221E1F"/>
                </a:solidFill>
                <a:latin typeface="Calibri" panose="020F0502020204030204" pitchFamily="34" charset="0"/>
              </a:rPr>
              <a:t>Increase advertising on social media. </a:t>
            </a:r>
            <a:r>
              <a:rPr lang="en-US" sz="1300" dirty="0" err="1">
                <a:solidFill>
                  <a:srgbClr val="221E1F"/>
                </a:solidFill>
                <a:latin typeface="Calibri" panose="020F0502020204030204" pitchFamily="34" charset="0"/>
              </a:rPr>
              <a:t>i.e</a:t>
            </a:r>
            <a:r>
              <a:rPr lang="en-US" sz="1300" dirty="0">
                <a:solidFill>
                  <a:srgbClr val="221E1F"/>
                </a:solidFill>
                <a:latin typeface="Calibri" panose="020F0502020204030204" pitchFamily="34" charset="0"/>
              </a:rPr>
              <a:t> Kelly Blue Book and Carfax.</a:t>
            </a:r>
          </a:p>
          <a:p>
            <a:pPr lvl="1">
              <a:buFont typeface="Arial" panose="020B0604020202020204" pitchFamily="34" charset="0"/>
              <a:buChar char="•"/>
            </a:pPr>
            <a:r>
              <a:rPr lang="en-US" sz="1300" dirty="0">
                <a:solidFill>
                  <a:srgbClr val="221E1F"/>
                </a:solidFill>
                <a:latin typeface="Calibri" panose="020F0502020204030204" pitchFamily="34" charset="0"/>
              </a:rPr>
              <a:t>Retaining customers that would go to independent shops </a:t>
            </a:r>
          </a:p>
          <a:p>
            <a:pPr lvl="1">
              <a:buFont typeface="Arial" panose="020B0604020202020204" pitchFamily="34" charset="0"/>
              <a:buChar char="•"/>
            </a:pPr>
            <a:r>
              <a:rPr lang="en-US" sz="1300" dirty="0">
                <a:solidFill>
                  <a:srgbClr val="221E1F"/>
                </a:solidFill>
                <a:latin typeface="Calibri" panose="020F0502020204030204" pitchFamily="34" charset="0"/>
              </a:rPr>
              <a:t>Offer complementary 1</a:t>
            </a:r>
            <a:r>
              <a:rPr lang="en-US" sz="1300" baseline="30000" dirty="0">
                <a:solidFill>
                  <a:srgbClr val="221E1F"/>
                </a:solidFill>
                <a:latin typeface="Calibri" panose="020F0502020204030204" pitchFamily="34" charset="0"/>
              </a:rPr>
              <a:t>st</a:t>
            </a:r>
            <a:r>
              <a:rPr lang="en-US" sz="1300" dirty="0">
                <a:solidFill>
                  <a:srgbClr val="221E1F"/>
                </a:solidFill>
                <a:latin typeface="Calibri" panose="020F0502020204030204" pitchFamily="34" charset="0"/>
              </a:rPr>
              <a:t> oil change to retain new vehicle sale customers.</a:t>
            </a:r>
          </a:p>
          <a:p>
            <a:pPr lvl="1">
              <a:buFont typeface="Arial" panose="020B0604020202020204" pitchFamily="34" charset="0"/>
              <a:buChar char="•"/>
            </a:pPr>
            <a:r>
              <a:rPr lang="en-US" sz="1300" dirty="0">
                <a:solidFill>
                  <a:srgbClr val="221E1F"/>
                </a:solidFill>
                <a:latin typeface="Calibri" panose="020F0502020204030204" pitchFamily="34" charset="0"/>
              </a:rPr>
              <a:t>Concentrate on service retention within primary market area with targeted marketing campaign.	</a:t>
            </a:r>
            <a:r>
              <a:rPr lang="en-US" sz="1200" dirty="0">
                <a:solidFill>
                  <a:srgbClr val="221E1F"/>
                </a:solidFill>
                <a:latin typeface="Calibri" panose="020F0502020204030204" pitchFamily="34" charset="0"/>
              </a:rPr>
              <a:t>		</a:t>
            </a:r>
          </a:p>
          <a:p>
            <a:pPr lvl="1">
              <a:buFont typeface="Arial" panose="020B0604020202020204" pitchFamily="34" charset="0"/>
              <a:buChar char="•"/>
            </a:pPr>
            <a:endParaRPr lang="en-US" sz="1200" dirty="0">
              <a:solidFill>
                <a:srgbClr val="221E1F"/>
              </a:solidFill>
              <a:latin typeface="Calibri" panose="020F0502020204030204" pitchFamily="34" charset="0"/>
            </a:endParaRPr>
          </a:p>
          <a:p>
            <a:endParaRPr lang="en-US" dirty="0"/>
          </a:p>
        </p:txBody>
      </p:sp>
      <p:sp>
        <p:nvSpPr>
          <p:cNvPr id="5" name="TextBox 4">
            <a:extLst>
              <a:ext uri="{FF2B5EF4-FFF2-40B4-BE49-F238E27FC236}">
                <a16:creationId xmlns:a16="http://schemas.microsoft.com/office/drawing/2014/main" id="{49E02E7F-6033-2F7A-C1AA-3DAD229EC817}"/>
              </a:ext>
            </a:extLst>
          </p:cNvPr>
          <p:cNvSpPr txBox="1"/>
          <p:nvPr/>
        </p:nvSpPr>
        <p:spPr>
          <a:xfrm>
            <a:off x="5069541" y="1926528"/>
            <a:ext cx="4061012" cy="4403385"/>
          </a:xfrm>
          <a:prstGeom prst="rect">
            <a:avLst/>
          </a:prstGeom>
          <a:noFill/>
        </p:spPr>
        <p:txBody>
          <a:bodyPr wrap="square">
            <a:spAutoFit/>
          </a:bodyPr>
          <a:lstStyle/>
          <a:p>
            <a:pPr marL="285750" indent="-285750">
              <a:buClr>
                <a:schemeClr val="accent1"/>
              </a:buClr>
              <a:buFont typeface="Arial" panose="020B0604020202020204" pitchFamily="34" charset="0"/>
              <a:buChar char="•"/>
            </a:pPr>
            <a:r>
              <a:rPr lang="en-US" sz="1400" b="1" dirty="0">
                <a:latin typeface="Calibri" panose="020F0502020204030204" pitchFamily="34" charset="0"/>
                <a:cs typeface="Calibri" panose="020F0502020204030204" pitchFamily="34" charset="0"/>
              </a:rPr>
              <a:t>Plans to Achieve Goals</a:t>
            </a:r>
          </a:p>
          <a:p>
            <a:pPr>
              <a:buClr>
                <a:schemeClr val="accent1"/>
              </a:buClr>
            </a:pPr>
            <a:endParaRPr lang="en-US" sz="1300" b="1" dirty="0">
              <a:latin typeface="Calibri" panose="020F0502020204030204" pitchFamily="34" charset="0"/>
              <a:cs typeface="Calibri" panose="020F0502020204030204" pitchFamily="34" charset="0"/>
            </a:endParaRPr>
          </a:p>
          <a:p>
            <a:pPr marL="742950" lvl="1" indent="-285750">
              <a:lnSpc>
                <a:spcPct val="150000"/>
              </a:lnSpc>
              <a:buClr>
                <a:schemeClr val="accent1"/>
              </a:buClr>
              <a:buFont typeface="Arial" panose="020B0604020202020204" pitchFamily="34" charset="0"/>
              <a:buChar char="•"/>
            </a:pPr>
            <a:r>
              <a:rPr lang="en-US" sz="1200" dirty="0">
                <a:latin typeface="Calibri" panose="020F0502020204030204" pitchFamily="34" charset="0"/>
                <a:cs typeface="Calibri" panose="020F0502020204030204" pitchFamily="34" charset="0"/>
              </a:rPr>
              <a:t>Post service advisors on social Media with customers </a:t>
            </a:r>
          </a:p>
          <a:p>
            <a:pPr marL="742950" lvl="1" indent="-285750">
              <a:lnSpc>
                <a:spcPct val="150000"/>
              </a:lnSpc>
              <a:buClr>
                <a:schemeClr val="accent1"/>
              </a:buClr>
              <a:buFont typeface="Arial" panose="020B0604020202020204" pitchFamily="34" charset="0"/>
              <a:buChar char="•"/>
            </a:pPr>
            <a:r>
              <a:rPr lang="en-US" sz="1200" dirty="0">
                <a:latin typeface="Calibri" panose="020F0502020204030204" pitchFamily="34" charset="0"/>
                <a:cs typeface="Calibri" panose="020F0502020204030204" pitchFamily="34" charset="0"/>
              </a:rPr>
              <a:t>Signed up with chatterbox text program</a:t>
            </a:r>
          </a:p>
          <a:p>
            <a:pPr marL="742950" lvl="1" indent="-285750">
              <a:lnSpc>
                <a:spcPct val="150000"/>
              </a:lnSpc>
              <a:buClr>
                <a:schemeClr val="accent1"/>
              </a:buClr>
              <a:buFont typeface="Arial" panose="020B0604020202020204" pitchFamily="34" charset="0"/>
              <a:buChar char="•"/>
            </a:pPr>
            <a:r>
              <a:rPr lang="en-US" sz="1200" dirty="0">
                <a:latin typeface="Calibri" panose="020F0502020204030204" pitchFamily="34" charset="0"/>
                <a:cs typeface="Calibri" panose="020F0502020204030204" pitchFamily="34" charset="0"/>
              </a:rPr>
              <a:t>Follow up with customers and direct them to reviews.</a:t>
            </a:r>
          </a:p>
          <a:p>
            <a:pPr marL="742950" lvl="1" indent="-285750">
              <a:lnSpc>
                <a:spcPct val="150000"/>
              </a:lnSpc>
              <a:buClr>
                <a:schemeClr val="accent1"/>
              </a:buClr>
              <a:buFont typeface="Arial" panose="020B0604020202020204" pitchFamily="34" charset="0"/>
              <a:buChar char="•"/>
            </a:pPr>
            <a:r>
              <a:rPr lang="en-US" sz="1200" dirty="0">
                <a:latin typeface="Calibri" panose="020F0502020204030204" pitchFamily="34" charset="0"/>
                <a:cs typeface="Calibri" panose="020F0502020204030204" pitchFamily="34" charset="0"/>
              </a:rPr>
              <a:t>Sales to service handoff before customer enters F&amp;I</a:t>
            </a:r>
          </a:p>
          <a:p>
            <a:pPr marL="742950" lvl="1" indent="-285750">
              <a:lnSpc>
                <a:spcPct val="150000"/>
              </a:lnSpc>
              <a:buClr>
                <a:schemeClr val="accent1"/>
              </a:buClr>
              <a:buFont typeface="Arial" panose="020B0604020202020204" pitchFamily="34" charset="0"/>
              <a:buChar char="•"/>
            </a:pPr>
            <a:r>
              <a:rPr lang="en-US" sz="1200" dirty="0">
                <a:latin typeface="Calibri" panose="020F0502020204030204" pitchFamily="34" charset="0"/>
                <a:cs typeface="Calibri" panose="020F0502020204030204" pitchFamily="34" charset="0"/>
              </a:rPr>
              <a:t>Create “How did you hear about us” handout</a:t>
            </a:r>
          </a:p>
          <a:p>
            <a:pPr lvl="1">
              <a:lnSpc>
                <a:spcPct val="150000"/>
              </a:lnSpc>
              <a:buClr>
                <a:schemeClr val="accent1"/>
              </a:buClr>
            </a:pPr>
            <a:r>
              <a:rPr lang="en-US" sz="1400" b="1" dirty="0">
                <a:latin typeface="Calibri" panose="020F0502020204030204" pitchFamily="34" charset="0"/>
                <a:cs typeface="Calibri" panose="020F0502020204030204" pitchFamily="34" charset="0"/>
              </a:rPr>
              <a:t>Plans to Evaluate Changes</a:t>
            </a:r>
          </a:p>
          <a:p>
            <a:pPr marL="742950" lvl="1" indent="-285750">
              <a:lnSpc>
                <a:spcPct val="150000"/>
              </a:lnSpc>
              <a:buClr>
                <a:schemeClr val="accent1"/>
              </a:buClr>
              <a:buFont typeface="Arial" panose="020B0604020202020204" pitchFamily="34" charset="0"/>
              <a:buChar char="•"/>
            </a:pPr>
            <a:r>
              <a:rPr lang="en-US" sz="1200" dirty="0">
                <a:latin typeface="Calibri" panose="020F0502020204030204" pitchFamily="34" charset="0"/>
                <a:cs typeface="Calibri" panose="020F0502020204030204" pitchFamily="34" charset="0"/>
              </a:rPr>
              <a:t> Review “How did you hear about us” results weekly.</a:t>
            </a:r>
          </a:p>
          <a:p>
            <a:pPr marL="742950" lvl="1" indent="-285750">
              <a:lnSpc>
                <a:spcPct val="150000"/>
              </a:lnSpc>
              <a:buClr>
                <a:schemeClr val="accent1"/>
              </a:buClr>
              <a:buFont typeface="Arial" panose="020B0604020202020204" pitchFamily="34" charset="0"/>
              <a:buChar char="•"/>
            </a:pPr>
            <a:r>
              <a:rPr lang="en-US" sz="1200" dirty="0">
                <a:latin typeface="Calibri" panose="020F0502020204030204" pitchFamily="34" charset="0"/>
                <a:cs typeface="Calibri" panose="020F0502020204030204" pitchFamily="34" charset="0"/>
              </a:rPr>
              <a:t>Monitor CSI weekly</a:t>
            </a:r>
          </a:p>
          <a:p>
            <a:pPr marL="742950" lvl="1" indent="-285750">
              <a:lnSpc>
                <a:spcPct val="150000"/>
              </a:lnSpc>
              <a:buClr>
                <a:schemeClr val="accent1"/>
              </a:buClr>
              <a:buFont typeface="Arial" panose="020B0604020202020204" pitchFamily="34" charset="0"/>
              <a:buChar char="•"/>
            </a:pPr>
            <a:r>
              <a:rPr lang="en-US" sz="1200" dirty="0">
                <a:latin typeface="Calibri" panose="020F0502020204030204" pitchFamily="34" charset="0"/>
                <a:cs typeface="Calibri" panose="020F0502020204030204" pitchFamily="34" charset="0"/>
              </a:rPr>
              <a:t>Evaluate all current advertising in managers meetings monthly</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75104"/>
            <a:ext cx="4184035" cy="3880772"/>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t>Current expenses are within guide; however, there is room for improvement.</a:t>
            </a:r>
          </a:p>
          <a:p>
            <a:r>
              <a:rPr lang="en-US" dirty="0"/>
              <a:t>Creating a “save a dollar” campaign with employees would be beneficial.  Structure bonus for ideas that have a positive impact.</a:t>
            </a:r>
          </a:p>
          <a:p>
            <a:r>
              <a:rPr lang="en-US" dirty="0"/>
              <a:t>Improvement in selling available hours will increase revenue and lower the percentage of expenses</a:t>
            </a:r>
          </a:p>
          <a:p>
            <a:r>
              <a:rPr lang="en-US" dirty="0"/>
              <a:t>Monthly review of expenses and shopping pricing for consumables.</a:t>
            </a:r>
          </a:p>
        </p:txBody>
      </p:sp>
      <p:pic>
        <p:nvPicPr>
          <p:cNvPr id="16" name="Content Placeholder 15">
            <a:extLst>
              <a:ext uri="{FF2B5EF4-FFF2-40B4-BE49-F238E27FC236}">
                <a16:creationId xmlns:a16="http://schemas.microsoft.com/office/drawing/2014/main" id="{42264042-F165-E07C-A773-3DBF2B69736C}"/>
              </a:ext>
            </a:extLst>
          </p:cNvPr>
          <p:cNvPicPr>
            <a:picLocks noGrp="1" noChangeAspect="1"/>
          </p:cNvPicPr>
          <p:nvPr>
            <p:ph sz="half" idx="2"/>
          </p:nvPr>
        </p:nvPicPr>
        <p:blipFill>
          <a:blip r:embed="rId2"/>
          <a:stretch>
            <a:fillRect/>
          </a:stretch>
        </p:blipFill>
        <p:spPr>
          <a:xfrm>
            <a:off x="6414247" y="1559859"/>
            <a:ext cx="5100419" cy="3532186"/>
          </a:xfrm>
        </p:spPr>
      </p:pic>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999753"/>
          </a:xfrm>
        </p:spPr>
        <p:txBody>
          <a:bodyPr>
            <a:normAutofit fontScale="25000" lnSpcReduction="20000"/>
          </a:bodyPr>
          <a:lstStyle/>
          <a:p>
            <a:pPr marL="0" indent="0">
              <a:buNone/>
            </a:pPr>
            <a:r>
              <a:rPr lang="en-US" sz="5600" b="0" i="0" u="none" strike="noStrike" baseline="0" dirty="0">
                <a:solidFill>
                  <a:srgbClr val="221E1F"/>
                </a:solidFill>
                <a:latin typeface="Calibri" panose="020F0502020204030204" pitchFamily="34" charset="0"/>
              </a:rPr>
              <a:t>        All technicians are compensated on a flat rate reimbursement. </a:t>
            </a:r>
            <a:endParaRPr lang="en-US" sz="5600" dirty="0">
              <a:solidFill>
                <a:srgbClr val="221E1F"/>
              </a:solidFill>
              <a:latin typeface="Calibri" panose="020F0502020204030204" pitchFamily="34" charset="0"/>
            </a:endParaRPr>
          </a:p>
          <a:p>
            <a:pPr marL="0" indent="0">
              <a:buNone/>
            </a:pPr>
            <a:r>
              <a:rPr lang="en-US" sz="5600" dirty="0">
                <a:solidFill>
                  <a:srgbClr val="221E1F"/>
                </a:solidFill>
                <a:latin typeface="Calibri" panose="020F0502020204030204" pitchFamily="34" charset="0"/>
              </a:rPr>
              <a:t>        Our pricing strategies are competitive based on our dealer/non-dealer surveys. </a:t>
            </a:r>
          </a:p>
          <a:p>
            <a:pPr marL="0" indent="0">
              <a:buNone/>
            </a:pPr>
            <a:r>
              <a:rPr lang="en-US" sz="5600" dirty="0">
                <a:solidFill>
                  <a:srgbClr val="221E1F"/>
                </a:solidFill>
                <a:latin typeface="Calibri" panose="020F0502020204030204" pitchFamily="34" charset="0"/>
              </a:rPr>
              <a:t>Evident from the calculations, we need to improve our internal percentages. The currently internal labor rate is well below retail. </a:t>
            </a:r>
          </a:p>
          <a:p>
            <a:pPr marL="0" indent="0">
              <a:buNone/>
            </a:pPr>
            <a:r>
              <a:rPr lang="en-US" sz="5600" dirty="0">
                <a:solidFill>
                  <a:srgbClr val="221E1F"/>
                </a:solidFill>
                <a:latin typeface="Calibri" panose="020F0502020204030204" pitchFamily="34" charset="0"/>
              </a:rPr>
              <a:t>        We have recently submitted for a warranty increase with the manufacturer to raise the rate from $196.00 per </a:t>
            </a:r>
            <a:r>
              <a:rPr lang="en-US" sz="5600" dirty="0" err="1">
                <a:solidFill>
                  <a:srgbClr val="221E1F"/>
                </a:solidFill>
                <a:latin typeface="Calibri" panose="020F0502020204030204" pitchFamily="34" charset="0"/>
              </a:rPr>
              <a:t>hr</a:t>
            </a:r>
            <a:r>
              <a:rPr lang="en-US" sz="5600" dirty="0">
                <a:solidFill>
                  <a:srgbClr val="221E1F"/>
                </a:solidFill>
                <a:latin typeface="Calibri" panose="020F0502020204030204" pitchFamily="34" charset="0"/>
              </a:rPr>
              <a:t> and to $227.00 per hour.</a:t>
            </a:r>
          </a:p>
          <a:p>
            <a:pPr marL="0" indent="0">
              <a:buNone/>
            </a:pPr>
            <a:r>
              <a:rPr lang="en-US" sz="5600" dirty="0">
                <a:solidFill>
                  <a:srgbClr val="221E1F"/>
                </a:solidFill>
                <a:latin typeface="Calibri" panose="020F0502020204030204" pitchFamily="34" charset="0"/>
              </a:rPr>
              <a:t>        We have recently added a service advisor dedicated to mobile service and currently see an additional $10,000 in gross revenue though the manufacturer remote experience offset. </a:t>
            </a:r>
          </a:p>
          <a:p>
            <a:pPr marL="0" indent="0">
              <a:buNone/>
            </a:pPr>
            <a:r>
              <a:rPr lang="en-US" sz="5600" dirty="0">
                <a:solidFill>
                  <a:srgbClr val="221E1F"/>
                </a:solidFill>
                <a:latin typeface="Calibri" panose="020F0502020204030204" pitchFamily="34" charset="0"/>
              </a:rPr>
              <a:t>	Training lower compensated technicians to performs new repairs, and training </a:t>
            </a:r>
            <a:r>
              <a:rPr lang="en-US" sz="5600" dirty="0" err="1">
                <a:solidFill>
                  <a:srgbClr val="221E1F"/>
                </a:solidFill>
                <a:latin typeface="Calibri" panose="020F0502020204030204" pitchFamily="34" charset="0"/>
              </a:rPr>
              <a:t>quicklane</a:t>
            </a:r>
            <a:r>
              <a:rPr lang="en-US" sz="5600" dirty="0">
                <a:solidFill>
                  <a:srgbClr val="221E1F"/>
                </a:solidFill>
                <a:latin typeface="Calibri" panose="020F0502020204030204" pitchFamily="34" charset="0"/>
              </a:rPr>
              <a:t> tech to perform less intrusive recalls will </a:t>
            </a:r>
            <a:r>
              <a:rPr lang="en-US" sz="5600" dirty="0" err="1">
                <a:solidFill>
                  <a:srgbClr val="221E1F"/>
                </a:solidFill>
                <a:latin typeface="Calibri" panose="020F0502020204030204" pitchFamily="34" charset="0"/>
              </a:rPr>
              <a:t>inprove</a:t>
            </a:r>
            <a:r>
              <a:rPr lang="en-US" sz="5600" dirty="0">
                <a:solidFill>
                  <a:srgbClr val="221E1F"/>
                </a:solidFill>
                <a:latin typeface="Calibri" panose="020F0502020204030204" pitchFamily="34" charset="0"/>
              </a:rPr>
              <a:t> gross profit </a:t>
            </a:r>
            <a:r>
              <a:rPr lang="en-US" sz="5600" dirty="0" err="1">
                <a:solidFill>
                  <a:srgbClr val="221E1F"/>
                </a:solidFill>
                <a:latin typeface="Calibri" panose="020F0502020204030204" pitchFamily="34" charset="0"/>
              </a:rPr>
              <a:t>rentention</a:t>
            </a:r>
            <a:r>
              <a:rPr lang="en-US" sz="5600" dirty="0">
                <a:solidFill>
                  <a:srgbClr val="221E1F"/>
                </a:solidFill>
                <a:latin typeface="Calibri" panose="020F0502020204030204" pitchFamily="34" charset="0"/>
              </a:rPr>
              <a:t>.</a:t>
            </a:r>
          </a:p>
          <a:p>
            <a:pPr marL="0" indent="0">
              <a:buNone/>
            </a:pPr>
            <a:r>
              <a:rPr lang="en-US" sz="5600" dirty="0">
                <a:solidFill>
                  <a:srgbClr val="221E1F"/>
                </a:solidFill>
                <a:latin typeface="Calibri" panose="020F0502020204030204" pitchFamily="34" charset="0"/>
              </a:rPr>
              <a:t>	</a:t>
            </a:r>
            <a:endParaRPr lang="en-US" sz="1800" b="0" i="0" u="none" strike="noStrike" baseline="0" dirty="0">
              <a:solidFill>
                <a:srgbClr val="000000"/>
              </a:solidFill>
              <a:latin typeface="Calibri" panose="020F0502020204030204" pitchFamily="34" charset="0"/>
            </a:endParaRPr>
          </a:p>
          <a:p>
            <a:endParaRPr lang="en-US" sz="2900" dirty="0"/>
          </a:p>
        </p:txBody>
      </p:sp>
      <p:pic>
        <p:nvPicPr>
          <p:cNvPr id="7" name="Content Placeholder 6">
            <a:extLst>
              <a:ext uri="{FF2B5EF4-FFF2-40B4-BE49-F238E27FC236}">
                <a16:creationId xmlns:a16="http://schemas.microsoft.com/office/drawing/2014/main" id="{E3D0549D-06BB-6299-883A-4614FDF4E15A}"/>
              </a:ext>
            </a:extLst>
          </p:cNvPr>
          <p:cNvPicPr>
            <a:picLocks noGrp="1" noChangeAspect="1"/>
          </p:cNvPicPr>
          <p:nvPr>
            <p:ph sz="quarter" idx="4"/>
          </p:nvPr>
        </p:nvPicPr>
        <p:blipFill>
          <a:blip r:embed="rId2"/>
          <a:stretch>
            <a:fillRect/>
          </a:stretch>
        </p:blipFill>
        <p:spPr>
          <a:xfrm>
            <a:off x="5087938" y="1788459"/>
            <a:ext cx="5602474" cy="3567647"/>
          </a:xfrm>
        </p:spPr>
      </p:pic>
    </p:spTree>
    <p:extLst>
      <p:ext uri="{BB962C8B-B14F-4D97-AF65-F5344CB8AC3E}">
        <p14:creationId xmlns:p14="http://schemas.microsoft.com/office/powerpoint/2010/main" val="3887641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65729"/>
            <a:ext cx="4184035" cy="4575632"/>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currently use electronic 	dispatching, overridden by the shop 	foreman when necessary</a:t>
            </a:r>
          </a:p>
          <a:p>
            <a:pPr marL="0" indent="0">
              <a:buNone/>
            </a:pPr>
            <a:r>
              <a:rPr lang="en-US" dirty="0">
                <a:solidFill>
                  <a:srgbClr val="221E1F"/>
                </a:solidFill>
                <a:latin typeface="Calibri" panose="020F0502020204030204" pitchFamily="34" charset="0"/>
              </a:rPr>
              <a:t>      Tech Proficiency is a major issue. to 	improve proficiency we have started 	moving low producing techs to 1 	service bay. </a:t>
            </a:r>
          </a:p>
          <a:p>
            <a:r>
              <a:rPr lang="en-US" dirty="0">
                <a:solidFill>
                  <a:srgbClr val="221E1F"/>
                </a:solidFill>
                <a:latin typeface="Calibri" panose="020F0502020204030204" pitchFamily="34" charset="0"/>
              </a:rPr>
              <a:t>We are also incorporating a pay scale   	based on hours flagged monthly.</a:t>
            </a:r>
            <a:endParaRPr lang="en-US" sz="1800" b="0" i="0" u="none" strike="noStrike" baseline="0" dirty="0">
              <a:solidFill>
                <a:srgbClr val="221E1F"/>
              </a:solidFill>
              <a:latin typeface="Calibri" panose="020F0502020204030204" pitchFamily="34" charset="0"/>
            </a:endParaRPr>
          </a:p>
          <a:p>
            <a:pPr marL="0" indent="0">
              <a:buNone/>
            </a:pPr>
            <a:r>
              <a:rPr lang="en-US" dirty="0">
                <a:solidFill>
                  <a:srgbClr val="221E1F"/>
                </a:solidFill>
                <a:latin typeface="Calibri" panose="020F0502020204030204" pitchFamily="34" charset="0"/>
              </a:rPr>
              <a:t>       Have implemented a white board in  	the in the shop, updated daily with </a:t>
            </a:r>
            <a:r>
              <a:rPr lang="en-US" dirty="0" err="1">
                <a:solidFill>
                  <a:srgbClr val="221E1F"/>
                </a:solidFill>
                <a:latin typeface="Calibri" panose="020F0502020204030204" pitchFamily="34" charset="0"/>
              </a:rPr>
              <a:t>hr</a:t>
            </a:r>
            <a:r>
              <a:rPr lang="en-US" dirty="0">
                <a:solidFill>
                  <a:srgbClr val="221E1F"/>
                </a:solidFill>
                <a:latin typeface="Calibri" panose="020F0502020204030204" pitchFamily="34" charset="0"/>
              </a:rPr>
              <a:t> 	flagged the previous day,</a:t>
            </a:r>
          </a:p>
          <a:p>
            <a:pPr marL="0" indent="0">
              <a:buNone/>
            </a:pPr>
            <a:r>
              <a:rPr lang="en-US" dirty="0">
                <a:solidFill>
                  <a:srgbClr val="221E1F"/>
                </a:solidFill>
                <a:latin typeface="Calibri" panose="020F0502020204030204" pitchFamily="34" charset="0"/>
              </a:rPr>
              <a:t>        Improving our first time fill rate will      	 have a positive effect on productivity.</a:t>
            </a:r>
            <a:endParaRPr lang="en-US" dirty="0"/>
          </a:p>
        </p:txBody>
      </p:sp>
      <p:pic>
        <p:nvPicPr>
          <p:cNvPr id="12" name="Content Placeholder 11">
            <a:extLst>
              <a:ext uri="{FF2B5EF4-FFF2-40B4-BE49-F238E27FC236}">
                <a16:creationId xmlns:a16="http://schemas.microsoft.com/office/drawing/2014/main" id="{5EA07952-6151-988C-4D6B-4114D4210348}"/>
              </a:ext>
            </a:extLst>
          </p:cNvPr>
          <p:cNvPicPr>
            <a:picLocks noGrp="1" noChangeAspect="1"/>
          </p:cNvPicPr>
          <p:nvPr>
            <p:ph sz="half" idx="2"/>
          </p:nvPr>
        </p:nvPicPr>
        <p:blipFill>
          <a:blip r:embed="rId2"/>
          <a:stretch>
            <a:fillRect/>
          </a:stretch>
        </p:blipFill>
        <p:spPr>
          <a:xfrm>
            <a:off x="6266329" y="712694"/>
            <a:ext cx="5553636" cy="5177652"/>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The facility was built 7 years ago to incorporate growth,  the currently work load  could be maintained with half the service bays.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Recruit fleet business and smaller car lots.  Continue to grow the mobile service.</a:t>
            </a:r>
          </a:p>
          <a:p>
            <a:r>
              <a:rPr lang="en-US" dirty="0">
                <a:solidFill>
                  <a:srgbClr val="221E1F"/>
                </a:solidFill>
                <a:latin typeface="Calibri" panose="020F0502020204030204" pitchFamily="34" charset="0"/>
              </a:rPr>
              <a:t>Offering fleet pricing on parts and labor along with prioritizing their vehicles while they are in for service.</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Monitor CPFLT labor ops for growth.</a:t>
            </a:r>
          </a:p>
          <a:p>
            <a:r>
              <a:rPr lang="en-US" dirty="0">
                <a:solidFill>
                  <a:srgbClr val="221E1F"/>
                </a:solidFill>
                <a:latin typeface="Calibri" panose="020F0502020204030204" pitchFamily="34" charset="0"/>
              </a:rPr>
              <a:t>Monitor competitors website for vehicles with open recalls</a:t>
            </a:r>
          </a:p>
          <a:p>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516BBDF2-3A88-9BC5-1634-7D9C797A5902}"/>
              </a:ext>
            </a:extLst>
          </p:cNvPr>
          <p:cNvPicPr>
            <a:picLocks noGrp="1" noChangeAspect="1"/>
          </p:cNvPicPr>
          <p:nvPr>
            <p:ph sz="half" idx="2"/>
          </p:nvPr>
        </p:nvPicPr>
        <p:blipFill>
          <a:blip r:embed="rId2"/>
          <a:stretch>
            <a:fillRect/>
          </a:stretch>
        </p:blipFill>
        <p:spPr>
          <a:xfrm>
            <a:off x="7165282" y="1156447"/>
            <a:ext cx="4184035" cy="527124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465729"/>
            <a:ext cx="4533742" cy="5392270"/>
          </a:xfrm>
        </p:spPr>
        <p:txBody>
          <a:bodyPr>
            <a:normAutofit fontScale="85000" lnSpcReduction="10000"/>
          </a:bodyPr>
          <a:lstStyle/>
          <a:p>
            <a:r>
              <a:rPr lang="en-US" dirty="0"/>
              <a:t>The area that can improve the most and the quickest is the number of 1 line repair orders. We have implement picture and video MPI’s and have created a spiff program from the advisor to encourage adding value to the vehicles while they are still on the drive.  We are in the process of implementing a tablet with BG that will tailor recommended services based on milage at time of write up.</a:t>
            </a:r>
          </a:p>
          <a:p>
            <a:r>
              <a:rPr lang="en-US" dirty="0"/>
              <a:t>65% of the repairs orders analyzed over 4 years representing and great opportunity for </a:t>
            </a:r>
            <a:r>
              <a:rPr lang="en-US"/>
              <a:t>adding value.</a:t>
            </a:r>
            <a:endParaRPr lang="en-US" dirty="0"/>
          </a:p>
          <a:p>
            <a:r>
              <a:rPr lang="en-US" dirty="0"/>
              <a:t>Continue with service advisor training and technician training to decrease one line repair orders.</a:t>
            </a:r>
          </a:p>
          <a:p>
            <a:r>
              <a:rPr lang="en-US" dirty="0"/>
              <a:t>We also need to improve the number of maintenance items being performed.  Have plans to build a pricing board comparing pricing with other retail business in the area.</a:t>
            </a:r>
          </a:p>
          <a:p>
            <a:r>
              <a:rPr lang="en-US" dirty="0"/>
              <a:t>We also need to continue to improve the key to key time so customer will be willing to have additional repairs performed</a:t>
            </a:r>
          </a:p>
          <a:p>
            <a:pPr marL="0" indent="0">
              <a:buNone/>
            </a:pPr>
            <a:endParaRPr lang="en-US" dirty="0"/>
          </a:p>
        </p:txBody>
      </p:sp>
      <p:pic>
        <p:nvPicPr>
          <p:cNvPr id="8" name="Content Placeholder 7">
            <a:extLst>
              <a:ext uri="{FF2B5EF4-FFF2-40B4-BE49-F238E27FC236}">
                <a16:creationId xmlns:a16="http://schemas.microsoft.com/office/drawing/2014/main" id="{DDE57F2A-9CBD-6F38-0CD1-C99CD412D9B9}"/>
              </a:ext>
            </a:extLst>
          </p:cNvPr>
          <p:cNvPicPr>
            <a:picLocks noGrp="1" noChangeAspect="1"/>
          </p:cNvPicPr>
          <p:nvPr>
            <p:ph sz="half" idx="2"/>
          </p:nvPr>
        </p:nvPicPr>
        <p:blipFill>
          <a:blip r:embed="rId2"/>
          <a:stretch>
            <a:fillRect/>
          </a:stretch>
        </p:blipFill>
        <p:spPr>
          <a:xfrm>
            <a:off x="5211076" y="1156447"/>
            <a:ext cx="6864383" cy="5916705"/>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Font typeface="Courier New" panose="02070309020205020404" pitchFamily="49" charset="0"/>
              <a:buChar char="o"/>
            </a:pPr>
            <a:r>
              <a:rPr lang="en-US" sz="3200" dirty="0"/>
              <a:t>Strengths</a:t>
            </a:r>
          </a:p>
          <a:p>
            <a:r>
              <a:rPr lang="en-US" dirty="0" err="1"/>
              <a:t>Loyality</a:t>
            </a:r>
            <a:r>
              <a:rPr lang="en-US" dirty="0"/>
              <a:t> of technicians and service advisors.  Have only lost 2 technicians in 3 years.  Have not lost a service advisor in my tenure. </a:t>
            </a:r>
          </a:p>
          <a:p>
            <a:r>
              <a:rPr lang="en-US" dirty="0"/>
              <a:t>Corporate support to implements changes.</a:t>
            </a:r>
          </a:p>
          <a:p>
            <a:r>
              <a:rPr lang="en-US" dirty="0"/>
              <a:t>Loyal customer base.  We are a small time of 30K and have continued to increase the repair order count year over year.</a:t>
            </a:r>
          </a:p>
          <a:p>
            <a:r>
              <a:rPr lang="en-US" dirty="0"/>
              <a:t>Mechanically intelligent shop foreman that assist us in growing the young technicians and minimizing downtime of complicated repairs.</a:t>
            </a:r>
          </a:p>
          <a:p>
            <a:r>
              <a:rPr lang="en-US" dirty="0"/>
              <a:t>Remote experience program:  Mobile service and customer vehicle pick up and delivery.</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039565"/>
            <a:ext cx="8596668" cy="3880773"/>
          </a:xfrm>
        </p:spPr>
        <p:txBody>
          <a:bodyPr/>
          <a:lstStyle/>
          <a:p>
            <a:r>
              <a:rPr lang="en-US" sz="2400" dirty="0"/>
              <a:t>Weaknesses</a:t>
            </a:r>
          </a:p>
          <a:p>
            <a:r>
              <a:rPr lang="en-US" sz="1400" dirty="0"/>
              <a:t>Lack of experienced technicians.  We hire a lot of young techs out of trade school or promote them from </a:t>
            </a:r>
            <a:r>
              <a:rPr lang="en-US" sz="1400" dirty="0" err="1"/>
              <a:t>quicklane</a:t>
            </a:r>
            <a:r>
              <a:rPr lang="en-US" sz="1400" dirty="0"/>
              <a:t>.  They are trained under experience technician until they prove they can work on their own.</a:t>
            </a:r>
          </a:p>
          <a:p>
            <a:r>
              <a:rPr lang="en-US" sz="1400" dirty="0"/>
              <a:t>Current road construction impedes customers ease of coming to the dealership.</a:t>
            </a:r>
          </a:p>
          <a:p>
            <a:r>
              <a:rPr lang="en-US" sz="1400" dirty="0"/>
              <a:t>Current parking lot. Due to large increase in new vehicle inventory, the parking lot is cumbersome to get customer vehicles in out and of the parking spaces.</a:t>
            </a:r>
          </a:p>
          <a:p>
            <a:r>
              <a:rPr lang="en-US" sz="1400" dirty="0"/>
              <a:t>Customer are upset with the rising costs of repair or servicing there vehicles.  Inflation Fatigue. </a:t>
            </a:r>
          </a:p>
          <a:p>
            <a:r>
              <a:rPr lang="en-US" sz="1400" dirty="0"/>
              <a:t>Service hours do not mirror sales hours of operation.</a:t>
            </a:r>
          </a:p>
          <a:p>
            <a:r>
              <a:rPr lang="en-US" sz="1400" dirty="0"/>
              <a:t>First time fill rate.</a:t>
            </a:r>
          </a:p>
          <a:p>
            <a:endParaRPr lang="en-US" sz="1400" dirty="0"/>
          </a:p>
          <a:p>
            <a:endParaRPr lang="en-US" sz="1400" dirty="0"/>
          </a:p>
          <a:p>
            <a:endParaRPr lang="en-US" sz="1400" dirty="0"/>
          </a:p>
          <a:p>
            <a:pPr marL="0" indent="0">
              <a:buNone/>
            </a:pPr>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3545</TotalTime>
  <Words>1431</Words>
  <Application>Microsoft Office PowerPoint</Application>
  <PresentationFormat>Widescreen</PresentationFormat>
  <Paragraphs>148</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Courier New</vt:lpstr>
      <vt:lpstr>Trebuchet MS</vt:lpstr>
      <vt:lpstr>Wingdings 3</vt:lpstr>
      <vt:lpstr>Facet</vt:lpstr>
      <vt:lpstr>NADA Service Homework </vt:lpstr>
      <vt:lpstr>   Marketing  </vt:lpstr>
      <vt:lpstr> Changes in Expense Structure    </vt:lpstr>
      <vt:lpstr>  Analyze Cost of Labor   </vt:lpstr>
      <vt:lpstr> Productivity   </vt:lpstr>
      <vt:lpstr> Facility   </vt:lpstr>
      <vt:lpstr>Repair order analysis</vt:lpstr>
      <vt:lpstr>SWOT Analysis- Strengths </vt:lpstr>
      <vt:lpstr>SWOT Analysis- Weaknesses</vt:lpstr>
      <vt:lpstr>SWOT Analysis- Opportunities</vt:lpstr>
      <vt:lpstr> </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Todd Delzell</cp:lastModifiedBy>
  <cp:revision>11</cp:revision>
  <dcterms:created xsi:type="dcterms:W3CDTF">2022-12-04T13:10:55Z</dcterms:created>
  <dcterms:modified xsi:type="dcterms:W3CDTF">2024-11-26T04:19:41Z</dcterms:modified>
</cp:coreProperties>
</file>