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2" r:id="rId4"/>
    <p:sldId id="263" r:id="rId5"/>
    <p:sldId id="264" r:id="rId6"/>
    <p:sldId id="265" r:id="rId7"/>
    <p:sldId id="270" r:id="rId8"/>
    <p:sldId id="266" r:id="rId9"/>
    <p:sldId id="271" r:id="rId10"/>
    <p:sldId id="272" r:id="rId11"/>
    <p:sldId id="273" r:id="rId12"/>
    <p:sldId id="267" r:id="rId13"/>
    <p:sldId id="268" r:id="rId14"/>
    <p:sldId id="269" r:id="rId15"/>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Ziad Rahme N452</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Honda of Chantilly</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2E921-0E93-EAB1-25E9-68A81780EE8A}"/>
              </a:ext>
            </a:extLst>
          </p:cNvPr>
          <p:cNvSpPr>
            <a:spLocks noGrp="1"/>
          </p:cNvSpPr>
          <p:nvPr>
            <p:ph type="title"/>
          </p:nvPr>
        </p:nvSpPr>
        <p:spPr/>
        <p:txBody>
          <a:bodyPr/>
          <a:lstStyle/>
          <a:p>
            <a:r>
              <a:rPr lang="en-US" dirty="0">
                <a:solidFill>
                  <a:schemeClr val="tx1"/>
                </a:solidFill>
              </a:rPr>
              <a:t>SWOT Analysis-Strategies Continued</a:t>
            </a:r>
            <a:br>
              <a:rPr lang="en-US" dirty="0">
                <a:solidFill>
                  <a:schemeClr val="tx1"/>
                </a:solidFill>
              </a:rPr>
            </a:br>
            <a:endParaRPr lang="en-US" dirty="0"/>
          </a:p>
        </p:txBody>
      </p:sp>
      <p:sp>
        <p:nvSpPr>
          <p:cNvPr id="3" name="Content Placeholder 2">
            <a:extLst>
              <a:ext uri="{FF2B5EF4-FFF2-40B4-BE49-F238E27FC236}">
                <a16:creationId xmlns:a16="http://schemas.microsoft.com/office/drawing/2014/main" id="{CBCFE79B-2B0E-D003-52AF-10B3B623316A}"/>
              </a:ext>
            </a:extLst>
          </p:cNvPr>
          <p:cNvSpPr>
            <a:spLocks noGrp="1"/>
          </p:cNvSpPr>
          <p:nvPr>
            <p:ph idx="1"/>
          </p:nvPr>
        </p:nvSpPr>
        <p:spPr/>
        <p:txBody>
          <a:bodyPr>
            <a:normAutofit fontScale="70000" lnSpcReduction="20000"/>
          </a:bodyPr>
          <a:lstStyle/>
          <a:p>
            <a:r>
              <a:rPr lang="en-US" dirty="0"/>
              <a:t>5 - </a:t>
            </a:r>
            <a:r>
              <a:rPr lang="en-US" b="1" dirty="0"/>
              <a:t>Maintain High Standards and Safety:</a:t>
            </a:r>
            <a:endParaRPr lang="en-US" dirty="0"/>
          </a:p>
          <a:p>
            <a:pPr>
              <a:buFont typeface="Arial" panose="020B0604020202020204" pitchFamily="34" charset="0"/>
              <a:buChar char="•"/>
            </a:pPr>
            <a:r>
              <a:rPr lang="en-US" b="1" dirty="0"/>
              <a:t>Inspection Protocols:</a:t>
            </a:r>
            <a:endParaRPr lang="en-US" dirty="0"/>
          </a:p>
          <a:p>
            <a:pPr marL="742950" lvl="1" indent="-285750">
              <a:buFont typeface="Arial" panose="020B0604020202020204" pitchFamily="34" charset="0"/>
              <a:buChar char="•"/>
            </a:pPr>
            <a:r>
              <a:rPr lang="en-US" dirty="0"/>
              <a:t>Standardize the multi-point inspection process to ensure thorough checks, especially on higher mileage cars.</a:t>
            </a:r>
          </a:p>
          <a:p>
            <a:pPr marL="742950" lvl="1" indent="-285750">
              <a:buFont typeface="Arial" panose="020B0604020202020204" pitchFamily="34" charset="0"/>
              <a:buChar char="•"/>
            </a:pPr>
            <a:r>
              <a:rPr lang="en-US" dirty="0"/>
              <a:t>Conduct regular training on safety and inspection protocols.</a:t>
            </a:r>
          </a:p>
          <a:p>
            <a:pPr>
              <a:buFont typeface="Arial" panose="020B0604020202020204" pitchFamily="34" charset="0"/>
              <a:buChar char="•"/>
            </a:pPr>
            <a:r>
              <a:rPr lang="en-US" b="1" dirty="0"/>
              <a:t>Consistent Standards:</a:t>
            </a:r>
            <a:endParaRPr lang="en-US" dirty="0"/>
          </a:p>
          <a:p>
            <a:pPr marL="742950" lvl="1" indent="-285750">
              <a:buFont typeface="Arial" panose="020B0604020202020204" pitchFamily="34" charset="0"/>
              <a:buChar char="•"/>
            </a:pPr>
            <a:r>
              <a:rPr lang="en-US" dirty="0"/>
              <a:t>Develop a clear set of standards for all employees and enforce them consistently.</a:t>
            </a:r>
          </a:p>
          <a:p>
            <a:pPr marL="742950" lvl="1" indent="-285750">
              <a:buFont typeface="Arial" panose="020B0604020202020204" pitchFamily="34" charset="0"/>
              <a:buChar char="•"/>
            </a:pPr>
            <a:r>
              <a:rPr lang="en-US" dirty="0"/>
              <a:t>Recognize and reward employees who consistently meet or exceed these standards.</a:t>
            </a:r>
          </a:p>
          <a:p>
            <a:r>
              <a:rPr lang="en-US" dirty="0"/>
              <a:t>6 - </a:t>
            </a:r>
            <a:r>
              <a:rPr lang="en-US" b="1" dirty="0"/>
              <a:t>Address Negative Attitudes and Habits:</a:t>
            </a:r>
            <a:endParaRPr lang="en-US" dirty="0"/>
          </a:p>
          <a:p>
            <a:pPr>
              <a:buFont typeface="Arial" panose="020B0604020202020204" pitchFamily="34" charset="0"/>
              <a:buChar char="•"/>
            </a:pPr>
            <a:r>
              <a:rPr lang="en-US" b="1" dirty="0"/>
              <a:t>Positive Work Environment:</a:t>
            </a:r>
            <a:endParaRPr lang="en-US" dirty="0"/>
          </a:p>
          <a:p>
            <a:pPr marL="742950" lvl="1" indent="-285750">
              <a:buFont typeface="Arial" panose="020B0604020202020204" pitchFamily="34" charset="0"/>
              <a:buChar char="•"/>
            </a:pPr>
            <a:r>
              <a:rPr lang="en-US" dirty="0"/>
              <a:t>Foster a positive work environment through team-building activities and open communication.</a:t>
            </a:r>
          </a:p>
          <a:p>
            <a:pPr marL="742950" lvl="1" indent="-285750">
              <a:buFont typeface="Arial" panose="020B0604020202020204" pitchFamily="34" charset="0"/>
              <a:buChar char="•"/>
            </a:pPr>
            <a:r>
              <a:rPr lang="en-US" dirty="0"/>
              <a:t>Address negative attitudes promptly and constructively.</a:t>
            </a:r>
          </a:p>
          <a:p>
            <a:pPr>
              <a:buFont typeface="Arial" panose="020B0604020202020204" pitchFamily="34" charset="0"/>
              <a:buChar char="•"/>
            </a:pPr>
            <a:r>
              <a:rPr lang="en-US" b="1" dirty="0"/>
              <a:t>Correcting Bad Habits:</a:t>
            </a:r>
            <a:endParaRPr lang="en-US" dirty="0"/>
          </a:p>
          <a:p>
            <a:pPr marL="742950" lvl="1" indent="-285750">
              <a:buFont typeface="Arial" panose="020B0604020202020204" pitchFamily="34" charset="0"/>
              <a:buChar char="•"/>
            </a:pPr>
            <a:r>
              <a:rPr lang="en-US" dirty="0"/>
              <a:t>Identify and address bad habits among technicians through training and supervision.</a:t>
            </a:r>
          </a:p>
          <a:p>
            <a:pPr marL="742950" lvl="1" indent="-285750">
              <a:buFont typeface="Arial" panose="020B0604020202020204" pitchFamily="34" charset="0"/>
              <a:buChar char="•"/>
            </a:pPr>
            <a:r>
              <a:rPr lang="en-US" dirty="0"/>
              <a:t>Encourage a culture of self-improvement and responsibility.</a:t>
            </a:r>
          </a:p>
          <a:p>
            <a:endParaRPr lang="en-US" dirty="0"/>
          </a:p>
        </p:txBody>
      </p:sp>
    </p:spTree>
    <p:extLst>
      <p:ext uri="{BB962C8B-B14F-4D97-AF65-F5344CB8AC3E}">
        <p14:creationId xmlns:p14="http://schemas.microsoft.com/office/powerpoint/2010/main" val="3784202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6AB39-D104-895F-5EBD-B1761112884B}"/>
              </a:ext>
            </a:extLst>
          </p:cNvPr>
          <p:cNvSpPr>
            <a:spLocks noGrp="1"/>
          </p:cNvSpPr>
          <p:nvPr>
            <p:ph type="title"/>
          </p:nvPr>
        </p:nvSpPr>
        <p:spPr/>
        <p:txBody>
          <a:bodyPr/>
          <a:lstStyle/>
          <a:p>
            <a:r>
              <a:rPr lang="en-US" dirty="0">
                <a:solidFill>
                  <a:schemeClr val="tx1"/>
                </a:solidFill>
              </a:rPr>
              <a:t>SWOT Analysis-Strategies Continued</a:t>
            </a:r>
            <a:br>
              <a:rPr lang="en-US" dirty="0">
                <a:solidFill>
                  <a:schemeClr val="tx1"/>
                </a:solidFill>
              </a:rPr>
            </a:br>
            <a:endParaRPr lang="en-US" dirty="0"/>
          </a:p>
        </p:txBody>
      </p:sp>
      <p:sp>
        <p:nvSpPr>
          <p:cNvPr id="3" name="Content Placeholder 2">
            <a:extLst>
              <a:ext uri="{FF2B5EF4-FFF2-40B4-BE49-F238E27FC236}">
                <a16:creationId xmlns:a16="http://schemas.microsoft.com/office/drawing/2014/main" id="{02D57584-EBD4-CB3F-11D1-BFE35341D8D2}"/>
              </a:ext>
            </a:extLst>
          </p:cNvPr>
          <p:cNvSpPr>
            <a:spLocks noGrp="1"/>
          </p:cNvSpPr>
          <p:nvPr>
            <p:ph idx="1"/>
          </p:nvPr>
        </p:nvSpPr>
        <p:spPr/>
        <p:txBody>
          <a:bodyPr/>
          <a:lstStyle/>
          <a:p>
            <a:r>
              <a:rPr lang="en-US" dirty="0"/>
              <a:t>7 - </a:t>
            </a:r>
            <a:r>
              <a:rPr lang="en-US" b="1" dirty="0"/>
              <a:t>Leverage Geographic and Market Strengths:</a:t>
            </a:r>
            <a:endParaRPr lang="en-US" dirty="0"/>
          </a:p>
          <a:p>
            <a:pPr>
              <a:buFont typeface="Arial" panose="020B0604020202020204" pitchFamily="34" charset="0"/>
              <a:buChar char="•"/>
            </a:pPr>
            <a:r>
              <a:rPr lang="en-US" b="1" dirty="0"/>
              <a:t>Marketing Strategies:</a:t>
            </a:r>
            <a:endParaRPr lang="en-US" dirty="0"/>
          </a:p>
          <a:p>
            <a:pPr marL="742950" lvl="1" indent="-285750">
              <a:buFont typeface="Arial" panose="020B0604020202020204" pitchFamily="34" charset="0"/>
              <a:buChar char="•"/>
            </a:pPr>
            <a:r>
              <a:rPr lang="en-US" dirty="0"/>
              <a:t>Develop targeted marketing campaigns to attract more clients to the service lane.</a:t>
            </a:r>
          </a:p>
          <a:p>
            <a:pPr marL="742950" lvl="1" indent="-285750">
              <a:buFont typeface="Arial" panose="020B0604020202020204" pitchFamily="34" charset="0"/>
              <a:buChar char="•"/>
            </a:pPr>
            <a:r>
              <a:rPr lang="en-US" dirty="0"/>
              <a:t>Highlight the shop’s advantageous location and growing market in marketing materials.</a:t>
            </a:r>
          </a:p>
          <a:p>
            <a:pPr>
              <a:buFont typeface="Arial" panose="020B0604020202020204" pitchFamily="34" charset="0"/>
              <a:buChar char="•"/>
            </a:pPr>
            <a:r>
              <a:rPr lang="en-US" b="1" dirty="0"/>
              <a:t>Customer Engagement:</a:t>
            </a:r>
            <a:endParaRPr lang="en-US" dirty="0"/>
          </a:p>
          <a:p>
            <a:pPr marL="742950" lvl="1" indent="-285750">
              <a:buFont typeface="Arial" panose="020B0604020202020204" pitchFamily="34" charset="0"/>
              <a:buChar char="•"/>
            </a:pPr>
            <a:r>
              <a:rPr lang="en-US" dirty="0"/>
              <a:t>Engage with the local community through events, sponsorships, and partnerships.</a:t>
            </a:r>
          </a:p>
          <a:p>
            <a:pPr marL="742950" lvl="1" indent="-285750">
              <a:buFont typeface="Arial" panose="020B0604020202020204" pitchFamily="34" charset="0"/>
              <a:buChar char="•"/>
            </a:pPr>
            <a:r>
              <a:rPr lang="en-US" dirty="0"/>
              <a:t>Use customer feedback to continuously improve services and meet market demands.</a:t>
            </a:r>
          </a:p>
          <a:p>
            <a:endParaRPr lang="en-US" dirty="0"/>
          </a:p>
        </p:txBody>
      </p:sp>
    </p:spTree>
    <p:extLst>
      <p:ext uri="{BB962C8B-B14F-4D97-AF65-F5344CB8AC3E}">
        <p14:creationId xmlns:p14="http://schemas.microsoft.com/office/powerpoint/2010/main" val="2572706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 The service manager must initiate contact with various local technical schools/gov programs</a:t>
            </a:r>
          </a:p>
          <a:p>
            <a:r>
              <a:rPr lang="en-US" dirty="0"/>
              <a:t>2 - Utilize online training platforms for continuous learning opportunities</a:t>
            </a:r>
          </a:p>
          <a:p>
            <a:r>
              <a:rPr lang="en-US" dirty="0"/>
              <a:t>3 - Create promotional bundles for additional services</a:t>
            </a:r>
          </a:p>
          <a:p>
            <a:r>
              <a:rPr lang="en-US" dirty="0"/>
              <a:t>4 - Train staff on customer engagement techniques to identify sales opportunities</a:t>
            </a:r>
          </a:p>
          <a:p>
            <a:r>
              <a:rPr lang="en-US" dirty="0"/>
              <a:t>5 - Set up a daily brief meeting at the start of each shift</a:t>
            </a:r>
          </a:p>
          <a:p>
            <a:r>
              <a:rPr lang="en-US" dirty="0"/>
              <a:t>6 - Create a feedback form for technicians to review their work</a:t>
            </a:r>
          </a:p>
          <a:p>
            <a:r>
              <a:rPr lang="en-US" dirty="0"/>
              <a:t>7 - Develop a checklist for express technicians to ensure all tasks are completed</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50350987"/>
              </p:ext>
            </p:extLst>
          </p:nvPr>
        </p:nvGraphicFramePr>
        <p:xfrm>
          <a:off x="677334" y="1818624"/>
          <a:ext cx="9132492" cy="63420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CONTACT LOCAL TECHNICAL SCHOOLS</a:t>
                      </a:r>
                    </a:p>
                  </a:txBody>
                  <a:tcPr/>
                </a:tc>
                <a:tc>
                  <a:txBody>
                    <a:bodyPr/>
                    <a:lstStyle/>
                    <a:p>
                      <a:r>
                        <a:rPr lang="en-US" dirty="0"/>
                        <a:t>SERVICE MANAGER</a:t>
                      </a:r>
                    </a:p>
                  </a:txBody>
                  <a:tcPr/>
                </a:tc>
                <a:tc>
                  <a:txBody>
                    <a:bodyPr/>
                    <a:lstStyle/>
                    <a:p>
                      <a:r>
                        <a:rPr lang="en-US" dirty="0"/>
                        <a:t>1/1</a:t>
                      </a:r>
                    </a:p>
                    <a:p>
                      <a:endParaRPr lang="en-US" dirty="0"/>
                    </a:p>
                  </a:txBody>
                  <a:tcPr/>
                </a:tc>
                <a:extLst>
                  <a:ext uri="{0D108BD9-81ED-4DB2-BD59-A6C34878D82A}">
                    <a16:rowId xmlns:a16="http://schemas.microsoft.com/office/drawing/2014/main" val="2400365483"/>
                  </a:ext>
                </a:extLst>
              </a:tr>
              <a:tr h="565004">
                <a:tc>
                  <a:txBody>
                    <a:bodyPr/>
                    <a:lstStyle/>
                    <a:p>
                      <a:r>
                        <a:rPr lang="en-US" dirty="0"/>
                        <a:t>MAKE SURE THAT EVERY EMPLOYEE IS UP TO DATE WITH THEIR IN TRAINING</a:t>
                      </a:r>
                    </a:p>
                  </a:txBody>
                  <a:tcPr/>
                </a:tc>
                <a:tc>
                  <a:txBody>
                    <a:bodyPr/>
                    <a:lstStyle/>
                    <a:p>
                      <a:r>
                        <a:rPr lang="en-US" dirty="0"/>
                        <a:t>SERVICE MANAGER / GM</a:t>
                      </a:r>
                    </a:p>
                  </a:txBody>
                  <a:tcPr/>
                </a:tc>
                <a:tc>
                  <a:txBody>
                    <a:bodyPr/>
                    <a:lstStyle/>
                    <a:p>
                      <a:r>
                        <a:rPr lang="en-US" dirty="0"/>
                        <a:t>1/1</a:t>
                      </a:r>
                    </a:p>
                  </a:txBody>
                  <a:tcPr/>
                </a:tc>
                <a:extLst>
                  <a:ext uri="{0D108BD9-81ED-4DB2-BD59-A6C34878D82A}">
                    <a16:rowId xmlns:a16="http://schemas.microsoft.com/office/drawing/2014/main" val="107845787"/>
                  </a:ext>
                </a:extLst>
              </a:tr>
              <a:tr h="565004">
                <a:tc>
                  <a:txBody>
                    <a:bodyPr/>
                    <a:lstStyle/>
                    <a:p>
                      <a:r>
                        <a:rPr lang="en-US" dirty="0"/>
                        <a:t>GET WITH RON AND CREATE A PRINTOUT OF OUR BUNDLE SERVICE AS DISCUSSED</a:t>
                      </a:r>
                    </a:p>
                  </a:txBody>
                  <a:tcPr/>
                </a:tc>
                <a:tc>
                  <a:txBody>
                    <a:bodyPr/>
                    <a:lstStyle/>
                    <a:p>
                      <a:r>
                        <a:rPr lang="en-US" dirty="0"/>
                        <a:t>SERVICE DIRECTOR/SERVICE MANAGER/GM</a:t>
                      </a:r>
                    </a:p>
                  </a:txBody>
                  <a:tcPr/>
                </a:tc>
                <a:tc>
                  <a:txBody>
                    <a:bodyPr/>
                    <a:lstStyle/>
                    <a:p>
                      <a:r>
                        <a:rPr lang="en-US" dirty="0"/>
                        <a:t>12/1</a:t>
                      </a:r>
                    </a:p>
                  </a:txBody>
                  <a:tcPr/>
                </a:tc>
                <a:extLst>
                  <a:ext uri="{0D108BD9-81ED-4DB2-BD59-A6C34878D82A}">
                    <a16:rowId xmlns:a16="http://schemas.microsoft.com/office/drawing/2014/main" val="1530126605"/>
                  </a:ext>
                </a:extLst>
              </a:tr>
              <a:tr h="565004">
                <a:tc>
                  <a:txBody>
                    <a:bodyPr/>
                    <a:lstStyle/>
                    <a:p>
                      <a:r>
                        <a:rPr lang="en-US" dirty="0"/>
                        <a:t>SET UP A TRAINING SESSION FOR THE ADVISORS WITH ROCKED</a:t>
                      </a:r>
                    </a:p>
                  </a:txBody>
                  <a:tcPr/>
                </a:tc>
                <a:tc>
                  <a:txBody>
                    <a:bodyPr/>
                    <a:lstStyle/>
                    <a:p>
                      <a:r>
                        <a:rPr lang="en-US" dirty="0"/>
                        <a:t>SERVICE MANAGER</a:t>
                      </a:r>
                    </a:p>
                  </a:txBody>
                  <a:tcPr/>
                </a:tc>
                <a:tc>
                  <a:txBody>
                    <a:bodyPr/>
                    <a:lstStyle/>
                    <a:p>
                      <a:r>
                        <a:rPr lang="en-US" dirty="0"/>
                        <a:t>1/1</a:t>
                      </a:r>
                    </a:p>
                  </a:txBody>
                  <a:tcPr/>
                </a:tc>
                <a:extLst>
                  <a:ext uri="{0D108BD9-81ED-4DB2-BD59-A6C34878D82A}">
                    <a16:rowId xmlns:a16="http://schemas.microsoft.com/office/drawing/2014/main" val="1950345431"/>
                  </a:ext>
                </a:extLst>
              </a:tr>
              <a:tr h="565004">
                <a:tc>
                  <a:txBody>
                    <a:bodyPr/>
                    <a:lstStyle/>
                    <a:p>
                      <a:r>
                        <a:rPr lang="en-US" dirty="0"/>
                        <a:t>CREATE A FEEDBACK FORM AND DISTTRIBUTE IT TO TECHNICIANS</a:t>
                      </a:r>
                    </a:p>
                  </a:txBody>
                  <a:tcPr/>
                </a:tc>
                <a:tc>
                  <a:txBody>
                    <a:bodyPr/>
                    <a:lstStyle/>
                    <a:p>
                      <a:r>
                        <a:rPr lang="en-US" dirty="0"/>
                        <a:t>SERVICE MANAGER</a:t>
                      </a:r>
                    </a:p>
                  </a:txBody>
                  <a:tcPr/>
                </a:tc>
                <a:tc>
                  <a:txBody>
                    <a:bodyPr/>
                    <a:lstStyle/>
                    <a:p>
                      <a:r>
                        <a:rPr lang="en-US" dirty="0"/>
                        <a:t>12/1</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The service department excels as a high-volume shop with many skilled technicians, particularly in handling Honda vehicles. Responsible vendors, extended hours, a strategic location, access to quality training, advanced tools, and excellent communication within the shop and with the front desk all contribute to its efficient operations.</a:t>
            </a:r>
          </a:p>
          <a:p>
            <a:r>
              <a:rPr lang="en-US" dirty="0"/>
              <a:t>However, the department faces challenges such as the instability of the DMS (CDK) and VMA systems, a lack of urgency in the shop, underutilized downtime, and express technicians lacking discipline. Untrained new team members, especially advisors, inconsistent standards across employees, and incomplete multi-point inspections on high-mileage cars also pose problems.</a:t>
            </a:r>
          </a:p>
          <a:p>
            <a:r>
              <a:rPr lang="en-US" dirty="0"/>
              <a:t>Opportunities include recruiting more experienced professionals to improve management, increasing sales, maintaining steady service numbers, and leveraging marketing to attract more clients. Providing feedback to technicians and using downtime for training can boost efficiency, while assigning additional duties to porters can optimize resources.</a:t>
            </a:r>
          </a:p>
          <a:p>
            <a:r>
              <a:rPr lang="en-US" dirty="0"/>
              <a:t>Threats include declining hours and pay despite raises, untrained support staff, a lack of discipline, and negative attitudes. These issues could lead to shop accidents, hinder trainee progress, and foster bad habits, ultimately impacting the department's efficiency and reputation.</a:t>
            </a:r>
          </a:p>
          <a:p>
            <a:r>
              <a:rPr lang="en-US" dirty="0"/>
              <a:t>Looking towards measuring the new action plan and reassessing the department again in 60 and 90 days.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High-volume shop</a:t>
            </a:r>
          </a:p>
          <a:p>
            <a:r>
              <a:rPr lang="en-US" dirty="0"/>
              <a:t>In house Tech &amp; Advisor training </a:t>
            </a:r>
          </a:p>
          <a:p>
            <a:r>
              <a:rPr lang="en-US" dirty="0"/>
              <a:t>Extended hours</a:t>
            </a:r>
          </a:p>
          <a:p>
            <a:r>
              <a:rPr lang="en-US" dirty="0"/>
              <a:t>Numerous techs with mastery or near partial mastery of Honda vehicles</a:t>
            </a:r>
          </a:p>
          <a:p>
            <a:r>
              <a:rPr lang="en-US" dirty="0"/>
              <a:t>Responsible vendors; we seem to vet our vendors well</a:t>
            </a:r>
          </a:p>
          <a:p>
            <a:r>
              <a:rPr lang="en-US" dirty="0"/>
              <a:t>Great geographic location; an excellent, growing market for business</a:t>
            </a:r>
          </a:p>
          <a:p>
            <a:r>
              <a:rPr lang="en-US" dirty="0"/>
              <a:t>Access to quality training </a:t>
            </a:r>
          </a:p>
          <a:p>
            <a:r>
              <a:rPr lang="en-US" dirty="0"/>
              <a:t>Cutting-edge tools</a:t>
            </a:r>
          </a:p>
          <a:p>
            <a:r>
              <a:rPr lang="en-US" dirty="0"/>
              <a:t>Excellent communication in the shop and with the front, facilitating a smoother operation</a:t>
            </a:r>
          </a:p>
        </p:txBody>
      </p:sp>
    </p:spTree>
    <p:extLst>
      <p:ext uri="{BB962C8B-B14F-4D97-AF65-F5344CB8AC3E}">
        <p14:creationId xmlns:p14="http://schemas.microsoft.com/office/powerpoint/2010/main" val="3839221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Stability of our DMS (CDK) and VMA</a:t>
            </a:r>
          </a:p>
          <a:p>
            <a:r>
              <a:rPr lang="en-US" dirty="0"/>
              <a:t>Sense of urgency in the shop</a:t>
            </a:r>
          </a:p>
          <a:p>
            <a:r>
              <a:rPr lang="en-US" dirty="0"/>
              <a:t>Downtime that could be utilized for continued education</a:t>
            </a:r>
          </a:p>
          <a:p>
            <a:r>
              <a:rPr lang="en-US" dirty="0"/>
              <a:t>Express technicians lacking discipline and failing to complete simple tasks</a:t>
            </a:r>
          </a:p>
          <a:p>
            <a:r>
              <a:rPr lang="en-US" dirty="0"/>
              <a:t>Untrained new team members, especially advisors, who take time to learn opcodes, </a:t>
            </a:r>
            <a:r>
              <a:rPr lang="en-US" dirty="0" err="1"/>
              <a:t>etc</a:t>
            </a:r>
            <a:endParaRPr lang="en-US" dirty="0"/>
          </a:p>
          <a:p>
            <a:r>
              <a:rPr lang="en-US" dirty="0"/>
              <a:t>Incomplete multi-point inspections, especially on higher mileage cars, could cost us business</a:t>
            </a:r>
          </a:p>
          <a:p>
            <a:r>
              <a:rPr lang="en-US" dirty="0"/>
              <a:t>Inconsistent standards across all employees, which could affect morale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Recruit more experienced professionals to manage the shop and address threats and weaknesses</a:t>
            </a:r>
          </a:p>
          <a:p>
            <a:r>
              <a:rPr lang="en-US" dirty="0"/>
              <a:t>Increase sales of additional work</a:t>
            </a:r>
          </a:p>
          <a:p>
            <a:r>
              <a:rPr lang="en-US" dirty="0"/>
              <a:t>Train more advisors to use </a:t>
            </a:r>
            <a:r>
              <a:rPr lang="en-US" dirty="0" err="1"/>
              <a:t>PayMaple</a:t>
            </a:r>
            <a:endParaRPr lang="en-US" dirty="0"/>
          </a:p>
          <a:p>
            <a:r>
              <a:rPr lang="en-US" dirty="0"/>
              <a:t>Maintain a steady number of units serviced per day, creating an opportunity for marketing to attract more clients to the service lane</a:t>
            </a:r>
          </a:p>
          <a:p>
            <a:r>
              <a:rPr lang="en-US" dirty="0"/>
              <a:t>Provide feedback to technicians when they have a comeback, helping them understand their mistakes and promoting better accountability</a:t>
            </a:r>
          </a:p>
          <a:p>
            <a:r>
              <a:rPr lang="en-US" dirty="0"/>
              <a:t>Assign additional duties to hourly porters, especially during downtime</a:t>
            </a:r>
          </a:p>
        </p:txBody>
      </p:sp>
    </p:spTree>
    <p:extLst>
      <p:ext uri="{BB962C8B-B14F-4D97-AF65-F5344CB8AC3E}">
        <p14:creationId xmlns:p14="http://schemas.microsoft.com/office/powerpoint/2010/main" val="3912869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Decline in hours and pay this year, despite a raise</a:t>
            </a:r>
          </a:p>
          <a:p>
            <a:r>
              <a:rPr lang="en-US" dirty="0"/>
              <a:t>Untrained and unqualified support staff (Porters &amp; Cashiers)</a:t>
            </a:r>
          </a:p>
          <a:p>
            <a:r>
              <a:rPr lang="en-US" dirty="0"/>
              <a:t>Lack of discipline and attention to detail, potentially leading to shop accidents</a:t>
            </a:r>
          </a:p>
          <a:p>
            <a:r>
              <a:rPr lang="en-US" dirty="0"/>
              <a:t>Negative attitudes that could hinder the progress of those in training by limiting their curiosity</a:t>
            </a:r>
          </a:p>
          <a:p>
            <a:r>
              <a:rPr lang="en-US" dirty="0"/>
              <a:t>Emerging bad habits among techs, such as having porters drive their cars in, for example</a:t>
            </a:r>
          </a:p>
        </p:txBody>
      </p:sp>
    </p:spTree>
    <p:extLst>
      <p:ext uri="{BB962C8B-B14F-4D97-AF65-F5344CB8AC3E}">
        <p14:creationId xmlns:p14="http://schemas.microsoft.com/office/powerpoint/2010/main" val="627664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r>
              <a:rPr lang="en-US" dirty="0"/>
              <a:t>1 - </a:t>
            </a:r>
            <a:r>
              <a:rPr lang="en-US" b="1" dirty="0"/>
              <a:t>Enhance Shop Management:</a:t>
            </a:r>
            <a:endParaRPr lang="en-US" dirty="0"/>
          </a:p>
          <a:p>
            <a:pPr>
              <a:buFont typeface="Arial" panose="020B0604020202020204" pitchFamily="34" charset="0"/>
              <a:buChar char="•"/>
            </a:pPr>
            <a:r>
              <a:rPr lang="en-US" dirty="0"/>
              <a:t>Recruit and train experienced professionals to manage the shop and address current weaknesses and threats effectively.</a:t>
            </a:r>
          </a:p>
          <a:p>
            <a:pPr>
              <a:buFont typeface="Arial" panose="020B0604020202020204" pitchFamily="34" charset="0"/>
              <a:buChar char="•"/>
            </a:pPr>
            <a:r>
              <a:rPr lang="en-US" dirty="0"/>
              <a:t>Implement regular training programs for all team members to maintain high standards and improve skill levels.</a:t>
            </a:r>
          </a:p>
          <a:p>
            <a:r>
              <a:rPr lang="en-US" dirty="0"/>
              <a:t>2 - </a:t>
            </a:r>
            <a:r>
              <a:rPr lang="en-US" b="1" dirty="0"/>
              <a:t>Increase Sales and Service Efficiency:</a:t>
            </a:r>
            <a:endParaRPr lang="en-US" dirty="0"/>
          </a:p>
          <a:p>
            <a:pPr>
              <a:buFont typeface="Arial" panose="020B0604020202020204" pitchFamily="34" charset="0"/>
              <a:buChar char="•"/>
            </a:pPr>
            <a:r>
              <a:rPr lang="en-US" dirty="0"/>
              <a:t>Develop strategies to increase sales of additional work and maintain a steady number of units serviced per day.</a:t>
            </a:r>
          </a:p>
          <a:p>
            <a:pPr>
              <a:buFont typeface="Arial" panose="020B0604020202020204" pitchFamily="34" charset="0"/>
              <a:buChar char="•"/>
            </a:pPr>
            <a:r>
              <a:rPr lang="en-US" dirty="0"/>
              <a:t>Utilize downtime effectively for continued education and training, especially for new and untrained team members.</a:t>
            </a:r>
          </a:p>
          <a:p>
            <a:r>
              <a:rPr lang="en-US" dirty="0"/>
              <a:t>3 </a:t>
            </a:r>
            <a:r>
              <a:rPr lang="en-US" b="1" dirty="0"/>
              <a:t>Improve Communication and Accountability:</a:t>
            </a:r>
            <a:endParaRPr lang="en-US" dirty="0"/>
          </a:p>
          <a:p>
            <a:pPr>
              <a:buFont typeface="Arial" panose="020B0604020202020204" pitchFamily="34" charset="0"/>
              <a:buChar char="•"/>
            </a:pPr>
            <a:r>
              <a:rPr lang="en-US" dirty="0"/>
              <a:t>Foster a culture of excellent communication within the shop and with the front desk to ensure smooth operations.</a:t>
            </a:r>
          </a:p>
          <a:p>
            <a:pPr>
              <a:buFont typeface="Arial" panose="020B0604020202020204" pitchFamily="34" charset="0"/>
              <a:buChar char="•"/>
            </a:pPr>
            <a:r>
              <a:rPr lang="en-US" dirty="0"/>
              <a:t>Develop a system for providing feedback to technicians about their work, including handling comebacks to promote accountability.</a:t>
            </a:r>
          </a:p>
          <a:p>
            <a:r>
              <a:rPr lang="en-US" dirty="0"/>
              <a:t>4 - </a:t>
            </a:r>
            <a:r>
              <a:rPr lang="en-US" b="1" dirty="0"/>
              <a:t>Optimize Use of Resources:</a:t>
            </a:r>
            <a:endParaRPr lang="en-US" dirty="0"/>
          </a:p>
          <a:p>
            <a:pPr>
              <a:buFont typeface="Arial" panose="020B0604020202020204" pitchFamily="34" charset="0"/>
              <a:buChar char="•"/>
            </a:pPr>
            <a:r>
              <a:rPr lang="en-US" dirty="0"/>
              <a:t>Ensure that express technicians are disciplined and complete their tasks efficiently.</a:t>
            </a:r>
          </a:p>
          <a:p>
            <a:pPr>
              <a:buFont typeface="Arial" panose="020B0604020202020204" pitchFamily="34" charset="0"/>
              <a:buChar char="•"/>
            </a:pPr>
            <a:r>
              <a:rPr lang="en-US" dirty="0"/>
              <a:t>Assign additional duties to hourly porters, especially during downtime, to maximize productivity.</a:t>
            </a:r>
          </a:p>
          <a:p>
            <a:pPr>
              <a:buFont typeface="Arial" panose="020B0604020202020204" pitchFamily="34" charset="0"/>
              <a:buChar char="•"/>
            </a:pPr>
            <a:endParaRPr lang="en-US" dirty="0"/>
          </a:p>
          <a:p>
            <a:pPr>
              <a:buFont typeface="Arial" panose="020B0604020202020204" pitchFamily="34" charset="0"/>
              <a:buChar char="•"/>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E0BF0-8BD1-0FD2-5233-242FBB3A00AC}"/>
              </a:ext>
            </a:extLst>
          </p:cNvPr>
          <p:cNvSpPr>
            <a:spLocks noGrp="1"/>
          </p:cNvSpPr>
          <p:nvPr>
            <p:ph type="title"/>
          </p:nvPr>
        </p:nvSpPr>
        <p:spPr/>
        <p:txBody>
          <a:bodyPr/>
          <a:lstStyle/>
          <a:p>
            <a:r>
              <a:rPr lang="en-US" dirty="0">
                <a:solidFill>
                  <a:schemeClr val="tx1"/>
                </a:solidFill>
              </a:rPr>
              <a:t>SWOT Analysis- Objectives continued</a:t>
            </a:r>
            <a:endParaRPr lang="en-US" dirty="0"/>
          </a:p>
        </p:txBody>
      </p:sp>
      <p:sp>
        <p:nvSpPr>
          <p:cNvPr id="3" name="Content Placeholder 2">
            <a:extLst>
              <a:ext uri="{FF2B5EF4-FFF2-40B4-BE49-F238E27FC236}">
                <a16:creationId xmlns:a16="http://schemas.microsoft.com/office/drawing/2014/main" id="{9401C6FE-4B1E-C629-B3D3-156AA86004A1}"/>
              </a:ext>
            </a:extLst>
          </p:cNvPr>
          <p:cNvSpPr>
            <a:spLocks noGrp="1"/>
          </p:cNvSpPr>
          <p:nvPr>
            <p:ph idx="1"/>
          </p:nvPr>
        </p:nvSpPr>
        <p:spPr/>
        <p:txBody>
          <a:bodyPr>
            <a:normAutofit fontScale="92500" lnSpcReduction="20000"/>
          </a:bodyPr>
          <a:lstStyle/>
          <a:p>
            <a:r>
              <a:rPr lang="en-US" dirty="0"/>
              <a:t>5 - </a:t>
            </a:r>
            <a:r>
              <a:rPr lang="en-US" b="1" dirty="0"/>
              <a:t>Maintain High Standards and Safety:</a:t>
            </a:r>
            <a:endParaRPr lang="en-US" dirty="0"/>
          </a:p>
          <a:p>
            <a:pPr>
              <a:buFont typeface="Arial" panose="020B0604020202020204" pitchFamily="34" charset="0"/>
              <a:buChar char="•"/>
            </a:pPr>
            <a:r>
              <a:rPr lang="en-US" dirty="0"/>
              <a:t>Conduct thorough multi-point inspections, particularly on higher mileage cars, to avoid losing business.</a:t>
            </a:r>
          </a:p>
          <a:p>
            <a:pPr>
              <a:buFont typeface="Arial" panose="020B0604020202020204" pitchFamily="34" charset="0"/>
              <a:buChar char="•"/>
            </a:pPr>
            <a:r>
              <a:rPr lang="en-US" dirty="0"/>
              <a:t>Uphold consistent standards across all employees to boost morale and ensure uniform performance.</a:t>
            </a:r>
          </a:p>
          <a:p>
            <a:r>
              <a:rPr lang="en-US" dirty="0"/>
              <a:t>6 - </a:t>
            </a:r>
            <a:r>
              <a:rPr lang="en-US" b="1" dirty="0"/>
              <a:t>Address Negative Attitudes and Habits:</a:t>
            </a:r>
            <a:endParaRPr lang="en-US" dirty="0"/>
          </a:p>
          <a:p>
            <a:pPr>
              <a:buFont typeface="Arial" panose="020B0604020202020204" pitchFamily="34" charset="0"/>
              <a:buChar char="•"/>
            </a:pPr>
            <a:r>
              <a:rPr lang="en-US" dirty="0"/>
              <a:t>Identify and mitigate any negative attitudes that could hinder training and development.</a:t>
            </a:r>
          </a:p>
          <a:p>
            <a:pPr>
              <a:buFont typeface="Arial" panose="020B0604020202020204" pitchFamily="34" charset="0"/>
              <a:buChar char="•"/>
            </a:pPr>
            <a:r>
              <a:rPr lang="en-US" dirty="0"/>
              <a:t>Correct bad habits growing among technicians, such as relying on porters for tasks that should be done by themselves.</a:t>
            </a:r>
          </a:p>
          <a:p>
            <a:r>
              <a:rPr lang="en-US" dirty="0"/>
              <a:t>7 - </a:t>
            </a:r>
            <a:r>
              <a:rPr lang="en-US" b="1" dirty="0"/>
              <a:t>Leverage Geographic and Market Strengths:</a:t>
            </a:r>
            <a:endParaRPr lang="en-US" dirty="0"/>
          </a:p>
          <a:p>
            <a:pPr>
              <a:buFont typeface="Arial" panose="020B0604020202020204" pitchFamily="34" charset="0"/>
              <a:buChar char="•"/>
            </a:pPr>
            <a:r>
              <a:rPr lang="en-US" dirty="0"/>
              <a:t>Capitalize on the shop's advantageous geographic location and growing market to attract more customers through targeted marketing efforts.</a:t>
            </a:r>
          </a:p>
          <a:p>
            <a:endParaRPr lang="en-US" dirty="0"/>
          </a:p>
        </p:txBody>
      </p:sp>
    </p:spTree>
    <p:extLst>
      <p:ext uri="{BB962C8B-B14F-4D97-AF65-F5344CB8AC3E}">
        <p14:creationId xmlns:p14="http://schemas.microsoft.com/office/powerpoint/2010/main" val="1491743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1 - </a:t>
            </a:r>
            <a:r>
              <a:rPr lang="en-US" b="1" dirty="0"/>
              <a:t>Enhance Shop Management:</a:t>
            </a:r>
            <a:endParaRPr lang="en-US" dirty="0"/>
          </a:p>
          <a:p>
            <a:pPr>
              <a:buFont typeface="Arial" panose="020B0604020202020204" pitchFamily="34" charset="0"/>
              <a:buChar char="•"/>
            </a:pPr>
            <a:r>
              <a:rPr lang="en-US" b="1" dirty="0"/>
              <a:t>Recruitment and Training:</a:t>
            </a:r>
            <a:endParaRPr lang="en-US" dirty="0"/>
          </a:p>
          <a:p>
            <a:pPr marL="742950" lvl="1" indent="-285750">
              <a:buFont typeface="Arial" panose="020B0604020202020204" pitchFamily="34" charset="0"/>
              <a:buChar char="•"/>
            </a:pPr>
            <a:r>
              <a:rPr lang="en-US" dirty="0"/>
              <a:t>Partner with recruitment agencies to find experienced professionals.</a:t>
            </a:r>
          </a:p>
          <a:p>
            <a:pPr marL="742950" lvl="1" indent="-285750">
              <a:buFont typeface="Arial" panose="020B0604020202020204" pitchFamily="34" charset="0"/>
              <a:buChar char="•"/>
            </a:pPr>
            <a:r>
              <a:rPr lang="en-US" dirty="0"/>
              <a:t>Develop a comprehensive onboarding and training program for all new hires.</a:t>
            </a:r>
          </a:p>
          <a:p>
            <a:pPr>
              <a:buFont typeface="Arial" panose="020B0604020202020204" pitchFamily="34" charset="0"/>
              <a:buChar char="•"/>
            </a:pPr>
            <a:r>
              <a:rPr lang="en-US" b="1" dirty="0"/>
              <a:t>Regular Training Programs:</a:t>
            </a:r>
            <a:endParaRPr lang="en-US" dirty="0"/>
          </a:p>
          <a:p>
            <a:pPr marL="742950" lvl="1" indent="-285750">
              <a:buFont typeface="Arial" panose="020B0604020202020204" pitchFamily="34" charset="0"/>
              <a:buChar char="•"/>
            </a:pPr>
            <a:r>
              <a:rPr lang="en-US" dirty="0"/>
              <a:t>Schedule monthly training sessions to keep all staff updated on the latest techniques and tools.</a:t>
            </a:r>
          </a:p>
          <a:p>
            <a:pPr marL="742950" lvl="1" indent="-285750">
              <a:buFont typeface="Arial" panose="020B0604020202020204" pitchFamily="34" charset="0"/>
              <a:buChar char="•"/>
            </a:pPr>
            <a:r>
              <a:rPr lang="en-US" dirty="0"/>
              <a:t>Encourage participation in external workshops and certification programs.</a:t>
            </a:r>
          </a:p>
          <a:p>
            <a:r>
              <a:rPr lang="en-US" dirty="0"/>
              <a:t>2 - </a:t>
            </a:r>
            <a:r>
              <a:rPr lang="en-US" b="1" dirty="0"/>
              <a:t>Increase Sales and Service Efficiency:</a:t>
            </a:r>
            <a:endParaRPr lang="en-US" dirty="0"/>
          </a:p>
          <a:p>
            <a:pPr>
              <a:buFont typeface="Arial" panose="020B0604020202020204" pitchFamily="34" charset="0"/>
              <a:buChar char="•"/>
            </a:pPr>
            <a:r>
              <a:rPr lang="en-US" b="1" dirty="0"/>
              <a:t>Sales Strategies:</a:t>
            </a:r>
            <a:endParaRPr lang="en-US" dirty="0"/>
          </a:p>
          <a:p>
            <a:pPr marL="742950" lvl="1" indent="-285750">
              <a:buFont typeface="Arial" panose="020B0604020202020204" pitchFamily="34" charset="0"/>
              <a:buChar char="•"/>
            </a:pPr>
            <a:r>
              <a:rPr lang="en-US" dirty="0"/>
              <a:t>Offer promotions or discounts on additional services to increase sales.</a:t>
            </a:r>
          </a:p>
          <a:p>
            <a:pPr marL="742950" lvl="1" indent="-285750">
              <a:buFont typeface="Arial" panose="020B0604020202020204" pitchFamily="34" charset="0"/>
              <a:buChar char="•"/>
            </a:pPr>
            <a:r>
              <a:rPr lang="en-US" dirty="0"/>
              <a:t>Train staff on upselling techniques and customer service skills.</a:t>
            </a:r>
          </a:p>
          <a:p>
            <a:pPr>
              <a:buFont typeface="Arial" panose="020B0604020202020204" pitchFamily="34" charset="0"/>
              <a:buChar char="•"/>
            </a:pPr>
            <a:r>
              <a:rPr lang="en-US" b="1" dirty="0"/>
              <a:t>Service Efficiency:</a:t>
            </a:r>
            <a:endParaRPr lang="en-US" dirty="0"/>
          </a:p>
          <a:p>
            <a:pPr marL="742950" lvl="1" indent="-285750">
              <a:buFont typeface="Arial" panose="020B0604020202020204" pitchFamily="34" charset="0"/>
              <a:buChar char="•"/>
            </a:pPr>
            <a:r>
              <a:rPr lang="en-US" dirty="0"/>
              <a:t>Implement a scheduling system to ensure a steady flow of units serviced per day.</a:t>
            </a:r>
          </a:p>
          <a:p>
            <a:pPr marL="742950" lvl="1" indent="-285750">
              <a:buFont typeface="Arial" panose="020B0604020202020204" pitchFamily="34" charset="0"/>
              <a:buChar char="•"/>
            </a:pPr>
            <a:r>
              <a:rPr lang="en-US" dirty="0"/>
              <a:t>Use downtime for online training modules or team-building activities.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1105F-FEBB-4222-DE89-F70B503D3A2C}"/>
              </a:ext>
            </a:extLst>
          </p:cNvPr>
          <p:cNvSpPr>
            <a:spLocks noGrp="1"/>
          </p:cNvSpPr>
          <p:nvPr>
            <p:ph type="title"/>
          </p:nvPr>
        </p:nvSpPr>
        <p:spPr/>
        <p:txBody>
          <a:bodyPr/>
          <a:lstStyle/>
          <a:p>
            <a:r>
              <a:rPr lang="en-US" dirty="0">
                <a:solidFill>
                  <a:schemeClr val="tx1"/>
                </a:solidFill>
              </a:rPr>
              <a:t>SWOT Analysis-Strategies Continued</a:t>
            </a:r>
            <a:br>
              <a:rPr lang="en-US" dirty="0">
                <a:solidFill>
                  <a:schemeClr val="tx1"/>
                </a:solidFill>
              </a:rPr>
            </a:br>
            <a:endParaRPr lang="en-US" dirty="0"/>
          </a:p>
        </p:txBody>
      </p:sp>
      <p:sp>
        <p:nvSpPr>
          <p:cNvPr id="3" name="Content Placeholder 2">
            <a:extLst>
              <a:ext uri="{FF2B5EF4-FFF2-40B4-BE49-F238E27FC236}">
                <a16:creationId xmlns:a16="http://schemas.microsoft.com/office/drawing/2014/main" id="{F7F9D997-AD18-BA5F-F653-E568FB98557C}"/>
              </a:ext>
            </a:extLst>
          </p:cNvPr>
          <p:cNvSpPr>
            <a:spLocks noGrp="1"/>
          </p:cNvSpPr>
          <p:nvPr>
            <p:ph idx="1"/>
          </p:nvPr>
        </p:nvSpPr>
        <p:spPr/>
        <p:txBody>
          <a:bodyPr>
            <a:normAutofit fontScale="77500" lnSpcReduction="20000"/>
          </a:bodyPr>
          <a:lstStyle/>
          <a:p>
            <a:r>
              <a:rPr lang="en-US" dirty="0"/>
              <a:t>3 - </a:t>
            </a:r>
            <a:r>
              <a:rPr lang="en-US" b="1" dirty="0"/>
              <a:t>Improve Communication and Accountability:</a:t>
            </a:r>
            <a:endParaRPr lang="en-US" dirty="0"/>
          </a:p>
          <a:p>
            <a:pPr>
              <a:buFont typeface="Arial" panose="020B0604020202020204" pitchFamily="34" charset="0"/>
              <a:buChar char="•"/>
            </a:pPr>
            <a:r>
              <a:rPr lang="en-US" b="1" dirty="0"/>
              <a:t>Communication Systems:</a:t>
            </a:r>
            <a:endParaRPr lang="en-US" dirty="0"/>
          </a:p>
          <a:p>
            <a:pPr marL="742950" lvl="1" indent="-285750">
              <a:buFont typeface="Arial" panose="020B0604020202020204" pitchFamily="34" charset="0"/>
              <a:buChar char="•"/>
            </a:pPr>
            <a:r>
              <a:rPr lang="en-US" dirty="0"/>
              <a:t>Establish regular team meetings to discuss goals, progress, and challenges.</a:t>
            </a:r>
          </a:p>
          <a:p>
            <a:pPr marL="742950" lvl="1" indent="-285750">
              <a:buFont typeface="Arial" panose="020B0604020202020204" pitchFamily="34" charset="0"/>
              <a:buChar char="•"/>
            </a:pPr>
            <a:r>
              <a:rPr lang="en-US" dirty="0"/>
              <a:t>Use communication tools (e.g., Slack, Microsoft Teams) for real-time updates and coordination.</a:t>
            </a:r>
          </a:p>
          <a:p>
            <a:pPr>
              <a:buFont typeface="Arial" panose="020B0604020202020204" pitchFamily="34" charset="0"/>
              <a:buChar char="•"/>
            </a:pPr>
            <a:r>
              <a:rPr lang="en-US" b="1" dirty="0"/>
              <a:t>Accountability Measures:</a:t>
            </a:r>
            <a:endParaRPr lang="en-US" dirty="0"/>
          </a:p>
          <a:p>
            <a:pPr marL="742950" lvl="1" indent="-285750">
              <a:buFont typeface="Arial" panose="020B0604020202020204" pitchFamily="34" charset="0"/>
              <a:buChar char="•"/>
            </a:pPr>
            <a:r>
              <a:rPr lang="en-US" dirty="0"/>
              <a:t>Implement a feedback system where technicians receive constructive feedback on their work.</a:t>
            </a:r>
          </a:p>
          <a:p>
            <a:pPr marL="742950" lvl="1" indent="-285750">
              <a:buFont typeface="Arial" panose="020B0604020202020204" pitchFamily="34" charset="0"/>
              <a:buChar char="•"/>
            </a:pPr>
            <a:r>
              <a:rPr lang="en-US" dirty="0"/>
              <a:t>Set clear expectations and regularly review performance against these standards.</a:t>
            </a:r>
          </a:p>
          <a:p>
            <a:r>
              <a:rPr lang="en-US" dirty="0"/>
              <a:t>4 - </a:t>
            </a:r>
            <a:r>
              <a:rPr lang="en-US" b="1" dirty="0"/>
              <a:t>Optimize Use of Resources:</a:t>
            </a:r>
            <a:endParaRPr lang="en-US" dirty="0"/>
          </a:p>
          <a:p>
            <a:pPr>
              <a:buFont typeface="Arial" panose="020B0604020202020204" pitchFamily="34" charset="0"/>
              <a:buChar char="•"/>
            </a:pPr>
            <a:r>
              <a:rPr lang="en-US" b="1" dirty="0"/>
              <a:t>Discipline and Task Management:</a:t>
            </a:r>
            <a:endParaRPr lang="en-US" dirty="0"/>
          </a:p>
          <a:p>
            <a:pPr marL="742950" lvl="1" indent="-285750">
              <a:buFont typeface="Arial" panose="020B0604020202020204" pitchFamily="34" charset="0"/>
              <a:buChar char="•"/>
            </a:pPr>
            <a:r>
              <a:rPr lang="en-US" dirty="0"/>
              <a:t>Develop clear guidelines for express technicians on task completion and accountability.</a:t>
            </a:r>
          </a:p>
          <a:p>
            <a:pPr marL="742950" lvl="1" indent="-285750">
              <a:buFont typeface="Arial" panose="020B0604020202020204" pitchFamily="34" charset="0"/>
              <a:buChar char="•"/>
            </a:pPr>
            <a:r>
              <a:rPr lang="en-US" dirty="0"/>
              <a:t>Create a rotational task schedule for hourly porters to ensure optimal use of their time.</a:t>
            </a:r>
          </a:p>
          <a:p>
            <a:pPr>
              <a:buFont typeface="Arial" panose="020B0604020202020204" pitchFamily="34" charset="0"/>
              <a:buChar char="•"/>
            </a:pPr>
            <a:r>
              <a:rPr lang="en-US" b="1" dirty="0"/>
              <a:t>Maximize Productivity:</a:t>
            </a:r>
            <a:endParaRPr lang="en-US" dirty="0"/>
          </a:p>
          <a:p>
            <a:pPr marL="742950" lvl="1" indent="-285750">
              <a:buFont typeface="Arial" panose="020B0604020202020204" pitchFamily="34" charset="0"/>
              <a:buChar char="•"/>
            </a:pPr>
            <a:r>
              <a:rPr lang="en-US" dirty="0"/>
              <a:t>Use downtime to train porters on additional tasks to increase their skill set and value to the team.</a:t>
            </a:r>
          </a:p>
          <a:p>
            <a:endParaRPr lang="en-US" dirty="0"/>
          </a:p>
        </p:txBody>
      </p:sp>
    </p:spTree>
    <p:extLst>
      <p:ext uri="{BB962C8B-B14F-4D97-AF65-F5344CB8AC3E}">
        <p14:creationId xmlns:p14="http://schemas.microsoft.com/office/powerpoint/2010/main" val="184822279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426</TotalTime>
  <Words>1427</Words>
  <Application>Microsoft Office PowerPoint</Application>
  <PresentationFormat>Widescreen</PresentationFormat>
  <Paragraphs>145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Trebuchet MS</vt:lpstr>
      <vt:lpstr>Wingdings 3</vt:lpstr>
      <vt:lpstr>Facet</vt:lpstr>
      <vt:lpstr>Ziad Rahme N452</vt:lpstr>
      <vt:lpstr>SWOT Analysis- Strengths </vt:lpstr>
      <vt:lpstr>SWOT Analysis- Weaknesses</vt:lpstr>
      <vt:lpstr>SWOT Analysis- Opportunities</vt:lpstr>
      <vt:lpstr>SWOT Analysis- Threats</vt:lpstr>
      <vt:lpstr>SWOT Analysis- Objectives</vt:lpstr>
      <vt:lpstr>SWOT Analysis- Objectives continued</vt:lpstr>
      <vt:lpstr>SWOT Analysis-Strategies </vt:lpstr>
      <vt:lpstr>SWOT Analysis-Strategies Continued </vt:lpstr>
      <vt:lpstr>SWOT Analysis-Strategies Continued </vt:lpstr>
      <vt:lpstr>SWOT Analysis-Strategies Continued </vt:lpstr>
      <vt:lpstr>SWOT Analysis-Tactics</vt:lpstr>
      <vt:lpstr>SWOT Analysis- Action Plan</vt:lpstr>
      <vt:lpstr>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Ziad Rahme</cp:lastModifiedBy>
  <cp:revision>10</cp:revision>
  <cp:lastPrinted>2024-11-21T21:09:41Z</cp:lastPrinted>
  <dcterms:created xsi:type="dcterms:W3CDTF">2022-12-04T13:10:55Z</dcterms:created>
  <dcterms:modified xsi:type="dcterms:W3CDTF">2024-11-21T21:38:24Z</dcterms:modified>
</cp:coreProperties>
</file>