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62" r:id="rId5"/>
    <p:sldId id="263" r:id="rId6"/>
    <p:sldId id="264" r:id="rId7"/>
    <p:sldId id="265" r:id="rId8"/>
    <p:sldId id="266" r:id="rId9"/>
    <p:sldId id="267" r:id="rId10"/>
    <p:sldId id="268"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Gwatney Chevrolet</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836935440"/>
              </p:ext>
            </p:extLst>
          </p:nvPr>
        </p:nvGraphicFramePr>
        <p:xfrm>
          <a:off x="677334" y="1818624"/>
          <a:ext cx="9132492" cy="516973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Hire a new lube tech</a:t>
                      </a:r>
                    </a:p>
                  </a:txBody>
                  <a:tcPr/>
                </a:tc>
                <a:tc>
                  <a:txBody>
                    <a:bodyPr/>
                    <a:lstStyle/>
                    <a:p>
                      <a:r>
                        <a:rPr lang="en-US" dirty="0"/>
                        <a:t>Service Manager</a:t>
                      </a:r>
                    </a:p>
                  </a:txBody>
                  <a:tcPr/>
                </a:tc>
                <a:tc>
                  <a:txBody>
                    <a:bodyPr/>
                    <a:lstStyle/>
                    <a:p>
                      <a:r>
                        <a:rPr lang="en-US" dirty="0"/>
                        <a:t>Completed 11/1/24</a:t>
                      </a:r>
                    </a:p>
                  </a:txBody>
                  <a:tcPr/>
                </a:tc>
                <a:extLst>
                  <a:ext uri="{0D108BD9-81ED-4DB2-BD59-A6C34878D82A}">
                    <a16:rowId xmlns:a16="http://schemas.microsoft.com/office/drawing/2014/main" val="2400365483"/>
                  </a:ext>
                </a:extLst>
              </a:tr>
              <a:tr h="565004">
                <a:tc>
                  <a:txBody>
                    <a:bodyPr/>
                    <a:lstStyle/>
                    <a:p>
                      <a:r>
                        <a:rPr lang="en-US" dirty="0"/>
                        <a:t>Hire technician. (create job posting, any ideas for ways to make it attractive)</a:t>
                      </a:r>
                    </a:p>
                  </a:txBody>
                  <a:tcPr/>
                </a:tc>
                <a:tc>
                  <a:txBody>
                    <a:bodyPr/>
                    <a:lstStyle/>
                    <a:p>
                      <a:r>
                        <a:rPr lang="en-US" dirty="0"/>
                        <a:t>Service Manager, GM, Dealer</a:t>
                      </a:r>
                    </a:p>
                  </a:txBody>
                  <a:tcPr/>
                </a:tc>
                <a:tc>
                  <a:txBody>
                    <a:bodyPr/>
                    <a:lstStyle/>
                    <a:p>
                      <a:r>
                        <a:rPr lang="en-US" dirty="0"/>
                        <a:t>12/16/2024</a:t>
                      </a:r>
                    </a:p>
                  </a:txBody>
                  <a:tcPr/>
                </a:tc>
                <a:extLst>
                  <a:ext uri="{0D108BD9-81ED-4DB2-BD59-A6C34878D82A}">
                    <a16:rowId xmlns:a16="http://schemas.microsoft.com/office/drawing/2014/main" val="107845787"/>
                  </a:ext>
                </a:extLst>
              </a:tr>
              <a:tr h="565004">
                <a:tc>
                  <a:txBody>
                    <a:bodyPr/>
                    <a:lstStyle/>
                    <a:p>
                      <a:r>
                        <a:rPr lang="en-US" dirty="0"/>
                        <a:t>Pay Plan with Incentive </a:t>
                      </a:r>
                    </a:p>
                  </a:txBody>
                  <a:tcPr/>
                </a:tc>
                <a:tc>
                  <a:txBody>
                    <a:bodyPr/>
                    <a:lstStyle/>
                    <a:p>
                      <a:r>
                        <a:rPr lang="en-US" dirty="0"/>
                        <a:t>Service Manager, GM</a:t>
                      </a:r>
                    </a:p>
                  </a:txBody>
                  <a:tcPr/>
                </a:tc>
                <a:tc>
                  <a:txBody>
                    <a:bodyPr/>
                    <a:lstStyle/>
                    <a:p>
                      <a:r>
                        <a:rPr lang="en-US" dirty="0"/>
                        <a:t>12/31/2024</a:t>
                      </a:r>
                    </a:p>
                  </a:txBody>
                  <a:tcPr/>
                </a:tc>
                <a:extLst>
                  <a:ext uri="{0D108BD9-81ED-4DB2-BD59-A6C34878D82A}">
                    <a16:rowId xmlns:a16="http://schemas.microsoft.com/office/drawing/2014/main" val="1530126605"/>
                  </a:ext>
                </a:extLst>
              </a:tr>
              <a:tr h="565004">
                <a:tc>
                  <a:txBody>
                    <a:bodyPr/>
                    <a:lstStyle/>
                    <a:p>
                      <a:r>
                        <a:rPr lang="en-US" dirty="0"/>
                        <a:t>Convenience for Drop-off and Check-In</a:t>
                      </a:r>
                    </a:p>
                  </a:txBody>
                  <a:tcPr/>
                </a:tc>
                <a:tc>
                  <a:txBody>
                    <a:bodyPr/>
                    <a:lstStyle/>
                    <a:p>
                      <a:r>
                        <a:rPr lang="en-US" dirty="0"/>
                        <a:t>Service Advisors, Service Manager</a:t>
                      </a:r>
                    </a:p>
                  </a:txBody>
                  <a:tcPr/>
                </a:tc>
                <a:tc>
                  <a:txBody>
                    <a:bodyPr/>
                    <a:lstStyle/>
                    <a:p>
                      <a:r>
                        <a:rPr lang="en-US" dirty="0"/>
                        <a:t>12/16/2024</a:t>
                      </a:r>
                    </a:p>
                  </a:txBody>
                  <a:tcPr/>
                </a:tc>
                <a:extLst>
                  <a:ext uri="{0D108BD9-81ED-4DB2-BD59-A6C34878D82A}">
                    <a16:rowId xmlns:a16="http://schemas.microsoft.com/office/drawing/2014/main" val="1950345431"/>
                  </a:ext>
                </a:extLst>
              </a:tr>
              <a:tr h="565004">
                <a:tc>
                  <a:txBody>
                    <a:bodyPr/>
                    <a:lstStyle/>
                    <a:p>
                      <a:r>
                        <a:rPr lang="en-US" dirty="0"/>
                        <a:t>Morning Service Mini-Meetings and Weekly  </a:t>
                      </a:r>
                    </a:p>
                  </a:txBody>
                  <a:tcPr/>
                </a:tc>
                <a:tc>
                  <a:txBody>
                    <a:bodyPr/>
                    <a:lstStyle/>
                    <a:p>
                      <a:r>
                        <a:rPr lang="en-US" dirty="0"/>
                        <a:t>Service Manager</a:t>
                      </a:r>
                    </a:p>
                  </a:txBody>
                  <a:tcPr/>
                </a:tc>
                <a:tc>
                  <a:txBody>
                    <a:bodyPr/>
                    <a:lstStyle/>
                    <a:p>
                      <a:r>
                        <a:rPr lang="en-US" dirty="0"/>
                        <a:t>1/1/2024</a:t>
                      </a:r>
                    </a:p>
                  </a:txBody>
                  <a:tcPr/>
                </a:tc>
                <a:extLst>
                  <a:ext uri="{0D108BD9-81ED-4DB2-BD59-A6C34878D82A}">
                    <a16:rowId xmlns:a16="http://schemas.microsoft.com/office/drawing/2014/main" val="1960891333"/>
                  </a:ext>
                </a:extLst>
              </a:tr>
              <a:tr h="565004">
                <a:tc>
                  <a:txBody>
                    <a:bodyPr/>
                    <a:lstStyle/>
                    <a:p>
                      <a:r>
                        <a:rPr lang="en-US" dirty="0"/>
                        <a:t>CRM mining and marketing</a:t>
                      </a:r>
                    </a:p>
                  </a:txBody>
                  <a:tcPr/>
                </a:tc>
                <a:tc>
                  <a:txBody>
                    <a:bodyPr/>
                    <a:lstStyle/>
                    <a:p>
                      <a:r>
                        <a:rPr lang="en-US" dirty="0"/>
                        <a:t>GM and Dealer</a:t>
                      </a:r>
                    </a:p>
                  </a:txBody>
                  <a:tcPr/>
                </a:tc>
                <a:tc>
                  <a:txBody>
                    <a:bodyPr/>
                    <a:lstStyle/>
                    <a:p>
                      <a:r>
                        <a:rPr lang="en-US" dirty="0"/>
                        <a:t>1/15/2024</a:t>
                      </a:r>
                    </a:p>
                  </a:txBody>
                  <a:tcPr/>
                </a:tc>
                <a:extLst>
                  <a:ext uri="{0D108BD9-81ED-4DB2-BD59-A6C34878D82A}">
                    <a16:rowId xmlns:a16="http://schemas.microsoft.com/office/drawing/2014/main" val="4137224325"/>
                  </a:ext>
                </a:extLst>
              </a:tr>
              <a:tr h="565004">
                <a:tc>
                  <a:txBody>
                    <a:bodyPr/>
                    <a:lstStyle/>
                    <a:p>
                      <a:r>
                        <a:rPr lang="en-US" dirty="0"/>
                        <a:t>Shop &amp; Equipment Update</a:t>
                      </a:r>
                    </a:p>
                  </a:txBody>
                  <a:tcPr/>
                </a:tc>
                <a:tc>
                  <a:txBody>
                    <a:bodyPr/>
                    <a:lstStyle/>
                    <a:p>
                      <a:r>
                        <a:rPr lang="en-US" dirty="0"/>
                        <a:t>Service Manger, GM and Dealer</a:t>
                      </a:r>
                    </a:p>
                  </a:txBody>
                  <a:tcPr/>
                </a:tc>
                <a:tc>
                  <a:txBody>
                    <a:bodyPr/>
                    <a:lstStyle/>
                    <a:p>
                      <a:r>
                        <a:rPr lang="en-US" dirty="0"/>
                        <a:t>12/16/2024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We need to focus on enhancing operations, customer loyalty, and employee satisfaction. First, the goal is to boost shop morale during the transition to a new service manager, ensuring a smooth changeover while fostering a positive work environment. Additionally, the dispatching process will be optimized to balance work assignments for technicians, improving efficiency, and reducing delays.</a:t>
            </a:r>
          </a:p>
          <a:p>
            <a:r>
              <a:rPr lang="en-US" dirty="0"/>
              <a:t>A key priority is the recruitment of at least one lube technician to address wait times for routine, yet crucial service appointments, ultimately enhancing customer satisfaction and loyalty. To further support technician retention, an incentive or bonus pay structure will be introduced, offering competitive compensation to combat competitor poaching attempts, which often offer temporary guarantees.</a:t>
            </a:r>
          </a:p>
          <a:p>
            <a:r>
              <a:rPr lang="en-US" dirty="0"/>
              <a:t>Improving communication between technicians and service advisors is another focal point to reduce customer wait times, ensuring a more seamless service experience. Efforts will also be made to enhance the convenience of the customer drop-off and check-in process, making it easier and faster for customers to get their vehicles serviced.</a:t>
            </a:r>
          </a:p>
          <a:p>
            <a:pPr marL="0" indent="0">
              <a:buNone/>
            </a:pPr>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-Need to decrease one item RO’s</a:t>
            </a:r>
          </a:p>
          <a:p>
            <a:r>
              <a:rPr lang="en-US" dirty="0"/>
              <a:t>-We set goal for service hours in</a:t>
            </a:r>
          </a:p>
          <a:p>
            <a:r>
              <a:rPr lang="en-US" dirty="0"/>
              <a:t>October, we exceeded that goal</a:t>
            </a:r>
          </a:p>
          <a:p>
            <a:r>
              <a:rPr lang="en-US" dirty="0"/>
              <a:t>and raised it for November </a:t>
            </a:r>
          </a:p>
          <a:p>
            <a:r>
              <a:rPr lang="en-US" dirty="0"/>
              <a:t>-Need to increase competitive</a:t>
            </a:r>
          </a:p>
          <a:p>
            <a:r>
              <a:rPr lang="en-US" dirty="0"/>
              <a:t>and Maintenance sales</a:t>
            </a:r>
          </a:p>
        </p:txBody>
      </p:sp>
      <p:pic>
        <p:nvPicPr>
          <p:cNvPr id="5" name="Picture 4">
            <a:extLst>
              <a:ext uri="{FF2B5EF4-FFF2-40B4-BE49-F238E27FC236}">
                <a16:creationId xmlns:a16="http://schemas.microsoft.com/office/drawing/2014/main" id="{2A848611-F46B-5A78-B281-E5E8FB282454}"/>
              </a:ext>
            </a:extLst>
          </p:cNvPr>
          <p:cNvPicPr>
            <a:picLocks noChangeAspect="1"/>
          </p:cNvPicPr>
          <p:nvPr/>
        </p:nvPicPr>
        <p:blipFill>
          <a:blip r:embed="rId2"/>
          <a:stretch>
            <a:fillRect/>
          </a:stretch>
        </p:blipFill>
        <p:spPr>
          <a:xfrm>
            <a:off x="4513429" y="2160589"/>
            <a:ext cx="4760573" cy="3623195"/>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lnSpcReduction="10000"/>
          </a:bodyPr>
          <a:lstStyle/>
          <a:p>
            <a:pPr marL="0" indent="0">
              <a:buNone/>
            </a:pPr>
            <a:r>
              <a:rPr lang="en-US" dirty="0"/>
              <a:t>-Best Service Department in the state</a:t>
            </a:r>
          </a:p>
          <a:p>
            <a:pPr marL="0" indent="0">
              <a:buNone/>
            </a:pPr>
            <a:r>
              <a:rPr lang="en-US" dirty="0"/>
              <a:t>-We follow “Fix it right the first time” very well, very little “come backs”</a:t>
            </a:r>
          </a:p>
          <a:p>
            <a:pPr marL="0" indent="0">
              <a:buNone/>
            </a:pPr>
            <a:r>
              <a:rPr lang="en-US" dirty="0"/>
              <a:t>-Everyone is helpful towards one another</a:t>
            </a:r>
          </a:p>
          <a:p>
            <a:pPr marL="0" indent="0">
              <a:buNone/>
            </a:pPr>
            <a:r>
              <a:rPr lang="en-US" dirty="0"/>
              <a:t>-Plenty of work</a:t>
            </a:r>
          </a:p>
          <a:p>
            <a:pPr marL="0" indent="0">
              <a:buNone/>
            </a:pPr>
            <a:r>
              <a:rPr lang="en-US" dirty="0"/>
              <a:t>-Shop morale is good</a:t>
            </a:r>
          </a:p>
          <a:p>
            <a:pPr marL="0" indent="0">
              <a:buNone/>
            </a:pPr>
            <a:r>
              <a:rPr lang="en-US" dirty="0"/>
              <a:t>-Good communication</a:t>
            </a:r>
          </a:p>
          <a:p>
            <a:pPr marL="0" indent="0">
              <a:buNone/>
            </a:pPr>
            <a:r>
              <a:rPr lang="en-US" dirty="0"/>
              <a:t>-Dedicated, friendly, helpful workers</a:t>
            </a:r>
          </a:p>
          <a:p>
            <a:pPr marL="0" indent="0">
              <a:buNone/>
            </a:pPr>
            <a:r>
              <a:rPr lang="en-US" dirty="0"/>
              <a:t>-Family setting</a:t>
            </a:r>
          </a:p>
          <a:p>
            <a:pPr marL="0" indent="0">
              <a:buNone/>
            </a:pPr>
            <a:r>
              <a:rPr lang="en-US" dirty="0"/>
              <a:t>-Good pay and support</a:t>
            </a:r>
          </a:p>
          <a:p>
            <a:pPr marL="0" indent="0">
              <a:buNone/>
            </a:pPr>
            <a:r>
              <a:rPr lang="en-US" dirty="0"/>
              <a:t>-Quick turnaround for initially getting vehicles in</a:t>
            </a:r>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-Vehicle repair turn around time</a:t>
            </a:r>
          </a:p>
          <a:p>
            <a:pPr marL="0" indent="0">
              <a:buNone/>
            </a:pPr>
            <a:r>
              <a:rPr lang="en-US" dirty="0"/>
              <a:t>-Some things need updated to provide better quality tooling and equipment</a:t>
            </a:r>
          </a:p>
          <a:p>
            <a:pPr marL="0" indent="0">
              <a:buNone/>
            </a:pPr>
            <a:r>
              <a:rPr lang="en-US" dirty="0"/>
              <a:t>-More shop equipment needed (beam poles, transmission jacks)</a:t>
            </a:r>
          </a:p>
          <a:p>
            <a:pPr marL="0" indent="0">
              <a:buNone/>
            </a:pPr>
            <a:r>
              <a:rPr lang="en-US" dirty="0"/>
              <a:t>-Subpar shop equipment</a:t>
            </a:r>
          </a:p>
          <a:p>
            <a:pPr marL="0" indent="0">
              <a:buNone/>
            </a:pPr>
            <a:r>
              <a:rPr lang="en-US" dirty="0"/>
              <a:t>-Shorthanded (not enough staff)</a:t>
            </a:r>
          </a:p>
          <a:p>
            <a:pPr marL="0" indent="0">
              <a:buNone/>
            </a:pPr>
            <a:r>
              <a:rPr lang="en-US" dirty="0"/>
              <a:t>-Overworked</a:t>
            </a:r>
          </a:p>
          <a:p>
            <a:pPr marL="0" indent="0">
              <a:buNone/>
            </a:pPr>
            <a:r>
              <a:rPr lang="en-US" dirty="0"/>
              <a:t>-Some coworkers that don’t want to work</a:t>
            </a:r>
          </a:p>
        </p:txBody>
      </p:sp>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-Large shop; Good space to get a lot of vehicles in for repair</a:t>
            </a:r>
          </a:p>
          <a:p>
            <a:pPr marL="0" indent="0">
              <a:buNone/>
            </a:pPr>
            <a:r>
              <a:rPr lang="en-US" dirty="0"/>
              <a:t>-Need more techs</a:t>
            </a:r>
          </a:p>
          <a:p>
            <a:pPr marL="0" indent="0">
              <a:buNone/>
            </a:pPr>
            <a:r>
              <a:rPr lang="en-US" dirty="0"/>
              <a:t>-Implement the use of incentives to push techs to do more</a:t>
            </a:r>
          </a:p>
          <a:p>
            <a:pPr marL="0" indent="0">
              <a:buNone/>
            </a:pPr>
            <a:r>
              <a:rPr lang="en-US" dirty="0"/>
              <a:t>-Mobile service, especially for Corvette customers</a:t>
            </a:r>
          </a:p>
          <a:p>
            <a:pPr marL="0" indent="0">
              <a:buNone/>
            </a:pPr>
            <a:r>
              <a:rPr lang="en-US" dirty="0"/>
              <a:t>-More training</a:t>
            </a:r>
          </a:p>
        </p:txBody>
      </p:sp>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-Sometimes slow turnaround time for vehicle repairs</a:t>
            </a:r>
          </a:p>
          <a:p>
            <a:pPr marL="0" indent="0">
              <a:buNone/>
            </a:pPr>
            <a:r>
              <a:rPr lang="en-US" dirty="0"/>
              <a:t>-Slow turnaround time for oil changes</a:t>
            </a:r>
          </a:p>
          <a:p>
            <a:pPr marL="0" indent="0">
              <a:buNone/>
            </a:pPr>
            <a:r>
              <a:rPr lang="en-US" dirty="0"/>
              <a:t>-Bad customer reviews</a:t>
            </a:r>
          </a:p>
          <a:p>
            <a:pPr marL="0" indent="0">
              <a:buNone/>
            </a:pPr>
            <a:r>
              <a:rPr lang="en-US" dirty="0"/>
              <a:t>-Some competitors offer more money since the workforce is shrinking</a:t>
            </a:r>
          </a:p>
          <a:p>
            <a:pPr marL="0" indent="0">
              <a:buNone/>
            </a:pPr>
            <a:r>
              <a:rPr lang="en-US" dirty="0"/>
              <a:t>-Techs leaving the industry for better paying/less stressful jobs</a:t>
            </a:r>
          </a:p>
          <a:p>
            <a:pPr marL="0" indent="0">
              <a:buNone/>
            </a:pPr>
            <a:r>
              <a:rPr lang="en-US" dirty="0"/>
              <a:t>-Techs getting burnt out/overworked</a:t>
            </a:r>
          </a:p>
          <a:p>
            <a:pPr marL="0" indent="0">
              <a:buNone/>
            </a:pPr>
            <a:r>
              <a:rPr lang="en-US" dirty="0"/>
              <a:t>-Parts shortages</a:t>
            </a:r>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pPr algn="l"/>
            <a:r>
              <a:rPr lang="en-US" dirty="0">
                <a:solidFill>
                  <a:srgbClr val="000000"/>
                </a:solidFill>
                <a:latin typeface="Times New Roman" panose="02020603050405020304" pitchFamily="18" charset="0"/>
              </a:rPr>
              <a:t>-</a:t>
            </a:r>
            <a:r>
              <a:rPr lang="en-US" b="0" i="0" dirty="0">
                <a:solidFill>
                  <a:srgbClr val="000000"/>
                </a:solidFill>
                <a:effectLst/>
                <a:latin typeface="Times New Roman" panose="02020603050405020304" pitchFamily="18" charset="0"/>
              </a:rPr>
              <a:t>Continue to improve shop morale during the transition to the new service manager</a:t>
            </a:r>
          </a:p>
          <a:p>
            <a:pPr algn="l"/>
            <a:r>
              <a:rPr lang="en-US" dirty="0">
                <a:solidFill>
                  <a:srgbClr val="000000"/>
                </a:solidFill>
                <a:latin typeface="Times New Roman" panose="02020603050405020304" pitchFamily="18" charset="0"/>
              </a:rPr>
              <a:t>-</a:t>
            </a:r>
            <a:r>
              <a:rPr lang="en-US" b="0" i="0" dirty="0">
                <a:solidFill>
                  <a:srgbClr val="000000"/>
                </a:solidFill>
                <a:effectLst/>
                <a:latin typeface="Times New Roman" panose="02020603050405020304" pitchFamily="18" charset="0"/>
              </a:rPr>
              <a:t>Improve dispatching process for ROs to balance the work mix for technicians</a:t>
            </a:r>
          </a:p>
          <a:p>
            <a:pPr algn="l"/>
            <a:r>
              <a:rPr lang="en-US" dirty="0">
                <a:solidFill>
                  <a:srgbClr val="000000"/>
                </a:solidFill>
                <a:latin typeface="Times New Roman" panose="02020603050405020304" pitchFamily="18" charset="0"/>
              </a:rPr>
              <a:t>-</a:t>
            </a:r>
            <a:r>
              <a:rPr lang="en-US" b="0" i="0" dirty="0">
                <a:solidFill>
                  <a:srgbClr val="000000"/>
                </a:solidFill>
                <a:effectLst/>
                <a:latin typeface="Times New Roman" panose="02020603050405020304" pitchFamily="18" charset="0"/>
              </a:rPr>
              <a:t>Hire at least 1 lube technician to cut down the wait time for the simplest but possibly most important service appointment because customer loyalty is important.</a:t>
            </a:r>
          </a:p>
          <a:p>
            <a:pPr algn="l"/>
            <a:r>
              <a:rPr lang="en-US" dirty="0">
                <a:solidFill>
                  <a:srgbClr val="000000"/>
                </a:solidFill>
                <a:latin typeface="Times New Roman" panose="02020603050405020304" pitchFamily="18" charset="0"/>
              </a:rPr>
              <a:t>-</a:t>
            </a:r>
            <a:r>
              <a:rPr lang="en-US" b="0" i="0" dirty="0">
                <a:solidFill>
                  <a:srgbClr val="000000"/>
                </a:solidFill>
                <a:effectLst/>
                <a:latin typeface="Times New Roman" panose="02020603050405020304" pitchFamily="18" charset="0"/>
              </a:rPr>
              <a:t>Create an incentive or bonus pay for the technicians to combat competitors who try to hire techs with guarantees (that run out after a few months).</a:t>
            </a:r>
          </a:p>
          <a:p>
            <a:pPr algn="l"/>
            <a:r>
              <a:rPr lang="en-US" b="0" i="0" dirty="0">
                <a:solidFill>
                  <a:srgbClr val="000000"/>
                </a:solidFill>
                <a:effectLst/>
                <a:latin typeface="Times New Roman" panose="02020603050405020304" pitchFamily="18" charset="0"/>
              </a:rPr>
              <a:t>-Improve communication between technicians and </a:t>
            </a:r>
            <a:r>
              <a:rPr lang="en-US" dirty="0">
                <a:solidFill>
                  <a:srgbClr val="000000"/>
                </a:solidFill>
                <a:latin typeface="Times New Roman" panose="02020603050405020304" pitchFamily="18" charset="0"/>
              </a:rPr>
              <a:t>advisors to cut down on the wait time for customers</a:t>
            </a:r>
          </a:p>
          <a:p>
            <a:pPr algn="l"/>
            <a:r>
              <a:rPr lang="en-US" b="0" i="0" dirty="0">
                <a:solidFill>
                  <a:srgbClr val="000000"/>
                </a:solidFill>
                <a:effectLst/>
                <a:latin typeface="Times New Roman" panose="02020603050405020304" pitchFamily="18" charset="0"/>
              </a:rPr>
              <a:t>-Find ways to improve the convenience for customers during their drop-off and check-in process.</a:t>
            </a:r>
          </a:p>
          <a:p>
            <a:pPr algn="l"/>
            <a:r>
              <a:rPr lang="en-US" dirty="0">
                <a:solidFill>
                  <a:srgbClr val="000000"/>
                </a:solidFill>
                <a:latin typeface="Times New Roman" panose="02020603050405020304" pitchFamily="18" charset="0"/>
              </a:rPr>
              <a:t>-Explore Mobile Service to continue building new ways to meet our customers needs</a:t>
            </a:r>
          </a:p>
          <a:p>
            <a:pPr algn="l"/>
            <a:r>
              <a:rPr lang="en-US" dirty="0">
                <a:solidFill>
                  <a:srgbClr val="000000"/>
                </a:solidFill>
                <a:latin typeface="Times New Roman" panose="02020603050405020304" pitchFamily="18" charset="0"/>
              </a:rPr>
              <a:t>-Improve Shop Equipment and Machinery—old and outdated large pieces that need to be replaced. </a:t>
            </a:r>
          </a:p>
          <a:p>
            <a:pPr algn="l"/>
            <a:r>
              <a:rPr lang="en-US" b="0" i="0" dirty="0">
                <a:solidFill>
                  <a:srgbClr val="000000"/>
                </a:solidFill>
                <a:effectLst/>
                <a:latin typeface="Times New Roman" panose="02020603050405020304" pitchFamily="18" charset="0"/>
              </a:rPr>
              <a:t>Find ways to reach customers who have left the dealership service department due to prior experiences and look for new customers.</a:t>
            </a:r>
          </a:p>
          <a:p>
            <a:pPr marL="0" indent="0">
              <a:buNone/>
            </a:pPr>
            <a:endParaRPr lang="en-US" dirty="0"/>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828801"/>
            <a:ext cx="8596668" cy="4637314"/>
          </a:xfrm>
        </p:spPr>
        <p:txBody>
          <a:bodyPr>
            <a:normAutofit fontScale="92500" lnSpcReduction="20000"/>
          </a:bodyPr>
          <a:lstStyle/>
          <a:p>
            <a:pPr algn="l"/>
            <a:r>
              <a:rPr lang="en-US" dirty="0">
                <a:solidFill>
                  <a:srgbClr val="000000"/>
                </a:solidFill>
                <a:latin typeface="Times New Roman" panose="02020603050405020304" pitchFamily="18" charset="0"/>
              </a:rPr>
              <a:t>-</a:t>
            </a:r>
            <a:r>
              <a:rPr lang="en-US" b="0" i="0" dirty="0">
                <a:solidFill>
                  <a:srgbClr val="000000"/>
                </a:solidFill>
                <a:effectLst/>
                <a:latin typeface="Times New Roman" panose="02020603050405020304" pitchFamily="18" charset="0"/>
              </a:rPr>
              <a:t>Hire new lube technician. Continue searching for other technicians to help with more complex work.</a:t>
            </a:r>
          </a:p>
          <a:p>
            <a:pPr algn="l"/>
            <a:r>
              <a:rPr lang="en-US" b="0" i="0" dirty="0">
                <a:solidFill>
                  <a:srgbClr val="000000"/>
                </a:solidFill>
                <a:effectLst/>
                <a:latin typeface="Times New Roman" panose="02020603050405020304" pitchFamily="18" charset="0"/>
              </a:rPr>
              <a:t>-Service manager takes over the daily meetings with technicians and service advisors. General manager will continue weekly morning meetings to make sure the morale stays high as we smooth the transition.</a:t>
            </a:r>
          </a:p>
          <a:p>
            <a:pPr algn="l"/>
            <a:r>
              <a:rPr lang="en-US" b="0" i="0" dirty="0">
                <a:solidFill>
                  <a:srgbClr val="000000"/>
                </a:solidFill>
                <a:effectLst/>
                <a:latin typeface="Times New Roman" panose="02020603050405020304" pitchFamily="18" charset="0"/>
              </a:rPr>
              <a:t>-Establish a </a:t>
            </a:r>
            <a:r>
              <a:rPr lang="en-US" dirty="0">
                <a:solidFill>
                  <a:srgbClr val="000000"/>
                </a:solidFill>
                <a:latin typeface="Times New Roman" panose="02020603050405020304" pitchFamily="18" charset="0"/>
              </a:rPr>
              <a:t>work balance for each technician through the service manager that will allow them to get Ros completed in a timely manner and cut down customer disappointments when the wait time greatly exceeds their expectation.</a:t>
            </a:r>
          </a:p>
          <a:p>
            <a:pPr algn="l"/>
            <a:r>
              <a:rPr lang="en-US" dirty="0">
                <a:solidFill>
                  <a:srgbClr val="000000"/>
                </a:solidFill>
                <a:latin typeface="Times New Roman" panose="02020603050405020304" pitchFamily="18" charset="0"/>
              </a:rPr>
              <a:t>-Explore the opportunities that mobile service could provide for our customers in convenience and how it might piece together with customers who aren’t comfortable with the drop-off process during off hours.</a:t>
            </a:r>
          </a:p>
          <a:p>
            <a:pPr algn="l"/>
            <a:r>
              <a:rPr lang="en-US" b="0" i="0" dirty="0">
                <a:solidFill>
                  <a:srgbClr val="000000"/>
                </a:solidFill>
                <a:effectLst/>
                <a:latin typeface="Times New Roman" panose="02020603050405020304" pitchFamily="18" charset="0"/>
              </a:rPr>
              <a:t>Do a survey of the equipment and machinery to find out the exact issues that need to be addressed.</a:t>
            </a:r>
          </a:p>
          <a:p>
            <a:pPr algn="l"/>
            <a:r>
              <a:rPr lang="en-US" dirty="0">
                <a:solidFill>
                  <a:srgbClr val="000000"/>
                </a:solidFill>
                <a:latin typeface="Times New Roman" panose="02020603050405020304" pitchFamily="18" charset="0"/>
              </a:rPr>
              <a:t>Work on a pay plan that incentivizes technicians for their work and keeps them happily working for us and makes competitors offers of short term guarantees less attractive.</a:t>
            </a:r>
          </a:p>
          <a:p>
            <a:pPr algn="l"/>
            <a:r>
              <a:rPr lang="en-US" b="0" i="0" dirty="0">
                <a:solidFill>
                  <a:srgbClr val="000000"/>
                </a:solidFill>
                <a:effectLst/>
                <a:latin typeface="Times New Roman" panose="02020603050405020304" pitchFamily="18" charset="0"/>
              </a:rPr>
              <a:t>Get into the Customer database and look for previous customers who have not been to the service dept in a long time, also look for other </a:t>
            </a:r>
            <a:r>
              <a:rPr lang="en-US" dirty="0">
                <a:solidFill>
                  <a:srgbClr val="000000"/>
                </a:solidFill>
                <a:latin typeface="Times New Roman" panose="02020603050405020304" pitchFamily="18" charset="0"/>
              </a:rPr>
              <a:t>groups of customers that might make for a good target for a marketing opportunity during slow times to increase work mix.</a:t>
            </a:r>
            <a:endParaRPr lang="en-US" b="0" i="0" dirty="0">
              <a:solidFill>
                <a:srgbClr val="000000"/>
              </a:solidFill>
              <a:effectLst/>
              <a:latin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1"/>
            <a:ext cx="8596668" cy="4390880"/>
          </a:xfrm>
        </p:spPr>
        <p:txBody>
          <a:bodyPr>
            <a:normAutofit lnSpcReduction="10000"/>
          </a:bodyPr>
          <a:lstStyle/>
          <a:p>
            <a:pPr algn="l"/>
            <a:r>
              <a:rPr lang="en-US" dirty="0">
                <a:solidFill>
                  <a:srgbClr val="000000"/>
                </a:solidFill>
                <a:latin typeface="Times New Roman" panose="02020603050405020304" pitchFamily="18" charset="0"/>
              </a:rPr>
              <a:t>-Walk around the service area for Service Manager and General Manager to do an Equipment and Machinery Survey to turn into Dealer with their recommendations on the needed improvements.</a:t>
            </a:r>
          </a:p>
          <a:p>
            <a:pPr algn="l"/>
            <a:r>
              <a:rPr lang="en-US" b="0" i="0" dirty="0">
                <a:solidFill>
                  <a:srgbClr val="000000"/>
                </a:solidFill>
                <a:effectLst/>
                <a:latin typeface="Times New Roman" panose="02020603050405020304" pitchFamily="18" charset="0"/>
              </a:rPr>
              <a:t>-Create an opportunity that incentivizes the entire shop to turn more hours. Getting the technicians to work together toward the goal of turning more hours with a financial incentive boosts morale and teamwork.</a:t>
            </a:r>
          </a:p>
          <a:p>
            <a:pPr algn="l"/>
            <a:r>
              <a:rPr lang="en-US" dirty="0">
                <a:solidFill>
                  <a:srgbClr val="000000"/>
                </a:solidFill>
                <a:latin typeface="Times New Roman" panose="02020603050405020304" pitchFamily="18" charset="0"/>
              </a:rPr>
              <a:t>-Hire lane support to help assist the Service Advisors during the check-in and drop-off process to assist in convenience but also assists with technician and service advisor communication where possible.</a:t>
            </a:r>
          </a:p>
          <a:p>
            <a:pPr algn="l"/>
            <a:r>
              <a:rPr lang="en-US" b="0" i="0" dirty="0">
                <a:solidFill>
                  <a:srgbClr val="000000"/>
                </a:solidFill>
                <a:effectLst/>
                <a:latin typeface="Times New Roman" panose="02020603050405020304" pitchFamily="18" charset="0"/>
              </a:rPr>
              <a:t>-Service Manager will take over all service-related meetings. </a:t>
            </a:r>
          </a:p>
          <a:p>
            <a:pPr algn="l"/>
            <a:r>
              <a:rPr lang="en-US" b="0" i="0" dirty="0">
                <a:solidFill>
                  <a:srgbClr val="000000"/>
                </a:solidFill>
                <a:effectLst/>
                <a:latin typeface="Times New Roman" panose="02020603050405020304" pitchFamily="18" charset="0"/>
              </a:rPr>
              <a:t>-Make a recommen</a:t>
            </a:r>
            <a:r>
              <a:rPr lang="en-US" dirty="0">
                <a:solidFill>
                  <a:srgbClr val="000000"/>
                </a:solidFill>
                <a:latin typeface="Times New Roman" panose="02020603050405020304" pitchFamily="18" charset="0"/>
              </a:rPr>
              <a:t>dation about Mobile Service, if it’s the right time, to the Dealer and GM</a:t>
            </a:r>
          </a:p>
          <a:p>
            <a:pPr algn="l"/>
            <a:r>
              <a:rPr lang="en-US" b="0" i="0" dirty="0">
                <a:solidFill>
                  <a:srgbClr val="000000"/>
                </a:solidFill>
                <a:effectLst/>
                <a:latin typeface="Times New Roman" panose="02020603050405020304" pitchFamily="18" charset="0"/>
              </a:rPr>
              <a:t>-Find the customer groups to target with the dive into the CRM to increase work mix </a:t>
            </a:r>
            <a:r>
              <a:rPr lang="en-US" dirty="0">
                <a:solidFill>
                  <a:srgbClr val="000000"/>
                </a:solidFill>
                <a:latin typeface="Times New Roman" panose="02020603050405020304" pitchFamily="18" charset="0"/>
              </a:rPr>
              <a:t>so it’s easy to do when the service department needs to increase the work mix.</a:t>
            </a:r>
            <a:endParaRPr lang="en-US" b="0" i="0" dirty="0">
              <a:solidFill>
                <a:srgbClr val="000000"/>
              </a:solidFill>
              <a:effectLst/>
              <a:latin typeface="Times New Roman" panose="02020603050405020304" pitchFamily="18" charset="0"/>
            </a:endParaRPr>
          </a:p>
        </p:txBody>
      </p:sp>
    </p:spTree>
    <p:extLst>
      <p:ext uri="{BB962C8B-B14F-4D97-AF65-F5344CB8AC3E}">
        <p14:creationId xmlns:p14="http://schemas.microsoft.com/office/powerpoint/2010/main" val="850427537"/>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1665</TotalTime>
  <Words>1107</Words>
  <Application>Microsoft Office PowerPoint</Application>
  <PresentationFormat>Widescreen</PresentationFormat>
  <Paragraphs>97</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Times New Roman</vt:lpstr>
      <vt:lpstr>Trebuchet MS</vt:lpstr>
      <vt:lpstr>Wingdings 3</vt:lpstr>
      <vt:lpstr>Facet</vt:lpstr>
      <vt:lpstr>NADA Service Homework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Christian Baker</cp:lastModifiedBy>
  <cp:revision>21</cp:revision>
  <dcterms:created xsi:type="dcterms:W3CDTF">2022-12-04T13:10:55Z</dcterms:created>
  <dcterms:modified xsi:type="dcterms:W3CDTF">2024-11-26T00:00:45Z</dcterms:modified>
</cp:coreProperties>
</file>