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74"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0" d="100"/>
          <a:sy n="70" d="100"/>
        </p:scale>
        <p:origin x="-264" y="8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10/30/24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10/30/24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10/30/24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10/30/24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a:t>
            </a:r>
            <a:br>
              <a:rPr lang="en-US" dirty="0">
                <a:solidFill>
                  <a:schemeClr val="bg1"/>
                </a:solidFill>
              </a:rPr>
            </a:br>
            <a:r>
              <a:rPr lang="en-US" dirty="0">
                <a:solidFill>
                  <a:schemeClr val="bg1"/>
                </a:solidFill>
              </a:rPr>
              <a:t>H&amp;H Chevrolet Cadillac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Natalie Nye Class 451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20570"/>
            <a:ext cx="8596668" cy="5237430"/>
          </a:xfrm>
        </p:spPr>
        <p:txBody>
          <a:bodyPr>
            <a:normAutofit lnSpcReduction="10000"/>
          </a:bodyPr>
          <a:lstStyle/>
          <a:p>
            <a:r>
              <a:rPr lang="en-US" dirty="0"/>
              <a:t>Opportunities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Shop other car lots for recalls more often</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Get more involved with car events</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Get more customers signed up for GM rewards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GM credit card</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Getting email addresses and sending out monthly flyer as </a:t>
            </a:r>
            <a:r>
              <a:rPr lang="en-US" dirty="0">
                <a:latin typeface="Calibri" panose="020F0502020204030204" pitchFamily="34" charset="0"/>
                <a:ea typeface="Calibri" panose="020F0502020204030204" pitchFamily="34" charset="0"/>
                <a:cs typeface="Times New Roman" panose="02020603050405020304" pitchFamily="18" charset="0"/>
              </a:rPr>
              <a:t>dealership</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Sell more cars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Educate customers on programs GM offers</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More training </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Moving up position/Pay</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Getting more upsells</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Sales/finance making sure customers know what they purchased </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Fleet customers </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Videos to get more customer approvals</a:t>
            </a:r>
          </a:p>
          <a:p>
            <a:pPr lvl="1" indent="-342900">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Helping customers afford bigger and more expensive jobs –</a:t>
            </a:r>
            <a:r>
              <a:rPr lang="en-US" dirty="0" err="1">
                <a:effectLst/>
                <a:latin typeface="Calibri" panose="020F0502020204030204" pitchFamily="34" charset="0"/>
                <a:ea typeface="Calibri" panose="020F0502020204030204" pitchFamily="34" charset="0"/>
                <a:cs typeface="Times New Roman" panose="02020603050405020304" pitchFamily="18" charset="0"/>
              </a:rPr>
              <a:t>Sunbit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400050" lvl="1" indent="0">
              <a:lnSpc>
                <a:spcPct val="107000"/>
              </a:lnSpc>
              <a:spcBef>
                <a:spcPts val="0"/>
              </a:spcBef>
              <a:spcAft>
                <a:spcPts val="800"/>
              </a:spcAft>
              <a:buNone/>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697411"/>
          </a:xfrm>
        </p:spPr>
        <p:txBody>
          <a:bodyPr/>
          <a:lstStyle/>
          <a:p>
            <a:r>
              <a:rPr lang="en-US" dirty="0"/>
              <a:t>Threats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Cheaper prices at other shops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Up coming road construction near dealership</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Bad reviews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Big dealers coming in and selling more vehicles and getting more cars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Other companies stealing our techs because will pay them more money</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Other places offering free services like oil changes and inspections</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New shops opening up </a:t>
            </a:r>
          </a:p>
          <a:p>
            <a:pPr lvl="1" indent="-34290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Perception that dealers are expensive </a:t>
            </a:r>
          </a:p>
          <a:p>
            <a:pPr lvl="1" indent="-342900">
              <a:lnSpc>
                <a:spcPct val="107000"/>
              </a:lnSpc>
              <a:spcBef>
                <a:spcPts val="0"/>
              </a:spcBef>
              <a:spcAft>
                <a:spcPts val="800"/>
              </a:spcAft>
              <a:buFont typeface="Symbol" panose="05050102010706020507" pitchFamily="18" charset="2"/>
              <a:buChar char=""/>
            </a:pPr>
            <a:endParaRPr lang="en-US" dirty="0">
              <a:latin typeface="Calibri" panose="020F0502020204030204" pitchFamily="34" charset="0"/>
              <a:ea typeface="Calibri" panose="020F0502020204030204" pitchFamily="34" charset="0"/>
              <a:cs typeface="Times New Roman" panose="02020603050405020304" pitchFamily="18" charset="0"/>
            </a:endParaRPr>
          </a:p>
          <a:p>
            <a:pPr lvl="1" indent="-342900">
              <a:lnSpc>
                <a:spcPct val="107000"/>
              </a:lnSpc>
              <a:spcBef>
                <a:spcPts val="0"/>
              </a:spcBef>
              <a:spcAft>
                <a:spcPts val="800"/>
              </a:spcAft>
              <a:buFont typeface="Symbol" panose="05050102010706020507" pitchFamily="18" charset="2"/>
              <a:buChar cha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the number of hours per RO</a:t>
            </a:r>
          </a:p>
          <a:p>
            <a:pPr lvl="1"/>
            <a:r>
              <a:rPr lang="en-US" dirty="0"/>
              <a:t>Decrease time waiting for parts </a:t>
            </a:r>
          </a:p>
          <a:p>
            <a:pPr lvl="1"/>
            <a:r>
              <a:rPr lang="en-US" dirty="0"/>
              <a:t>Increase technician productivity, efficiency, and proficiency to get to 100%</a:t>
            </a:r>
          </a:p>
          <a:p>
            <a:pPr lvl="1"/>
            <a:r>
              <a:rPr lang="en-US" dirty="0"/>
              <a:t>Improve motivations of technicians during the slow times</a:t>
            </a:r>
          </a:p>
          <a:p>
            <a:pPr lvl="1"/>
            <a:r>
              <a:rPr lang="en-US" dirty="0"/>
              <a:t>Increase the amount of times that we show technicians appreciation </a:t>
            </a:r>
          </a:p>
          <a:p>
            <a:pPr lvl="1"/>
            <a:r>
              <a:rPr lang="en-US" dirty="0"/>
              <a:t>Stay competitive to keep older vehicles</a:t>
            </a:r>
          </a:p>
          <a:p>
            <a:pPr lvl="1"/>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Show value compared to independent shops</a:t>
            </a:r>
          </a:p>
          <a:p>
            <a:pPr lvl="1"/>
            <a:r>
              <a:rPr lang="en-US" dirty="0"/>
              <a:t>Show value of free items customers get</a:t>
            </a:r>
          </a:p>
          <a:p>
            <a:pPr lvl="1"/>
            <a:r>
              <a:rPr lang="en-US" dirty="0"/>
              <a:t>Continuously shop other markets to </a:t>
            </a:r>
          </a:p>
          <a:p>
            <a:pPr lvl="1"/>
            <a:r>
              <a:rPr lang="en-US" dirty="0"/>
              <a:t>Add EV and Diesel rates</a:t>
            </a:r>
          </a:p>
          <a:p>
            <a:pPr lvl="1"/>
            <a:r>
              <a:rPr lang="en-US" dirty="0"/>
              <a:t>Find new groups of customers to contact during slow season to tap into</a:t>
            </a:r>
          </a:p>
          <a:p>
            <a:pPr lvl="1"/>
            <a:r>
              <a:rPr lang="en-US" dirty="0"/>
              <a:t>Utilize technology to help add value to customers</a:t>
            </a:r>
          </a:p>
          <a:p>
            <a:pPr lvl="1"/>
            <a:r>
              <a:rPr lang="en-US" dirty="0"/>
              <a:t>Create a new process in Parts to allow faster easier process</a:t>
            </a:r>
          </a:p>
          <a:p>
            <a:pPr lvl="1"/>
            <a:r>
              <a:rPr lang="en-US" dirty="0"/>
              <a:t>Continuously talk to parts about lost sales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581405"/>
          </a:xfrm>
        </p:spPr>
        <p:txBody>
          <a:bodyPr>
            <a:normAutofit fontScale="92500" lnSpcReduction="10000"/>
          </a:bodyPr>
          <a:lstStyle/>
          <a:p>
            <a:r>
              <a:rPr lang="en-US" dirty="0"/>
              <a:t>Tactics</a:t>
            </a:r>
          </a:p>
          <a:p>
            <a:pPr lvl="1"/>
            <a:r>
              <a:rPr lang="en-US" dirty="0"/>
              <a:t>Set goals for technicians on what to hit</a:t>
            </a:r>
          </a:p>
          <a:p>
            <a:pPr lvl="1"/>
            <a:r>
              <a:rPr lang="en-US" dirty="0"/>
              <a:t>Create Spiff plan for technicians to hit 112%</a:t>
            </a:r>
          </a:p>
          <a:p>
            <a:pPr lvl="1"/>
            <a:r>
              <a:rPr lang="en-US" dirty="0"/>
              <a:t>Adjust service advisors pay plan to hours produced instead of GP</a:t>
            </a:r>
          </a:p>
          <a:p>
            <a:pPr lvl="1"/>
            <a:r>
              <a:rPr lang="en-US" dirty="0"/>
              <a:t>Add to the ops codes dollar amount of things like free car wash, alignment checks and MPVs</a:t>
            </a:r>
          </a:p>
          <a:p>
            <a:pPr lvl="1"/>
            <a:r>
              <a:rPr lang="en-US" dirty="0"/>
              <a:t>Create Banner for technicians to surprise them and hang in the shop</a:t>
            </a:r>
          </a:p>
          <a:p>
            <a:pPr lvl="1"/>
            <a:r>
              <a:rPr lang="en-US" dirty="0"/>
              <a:t>Get a video MPI software to have technicians use 100% of the time</a:t>
            </a:r>
          </a:p>
          <a:p>
            <a:pPr lvl="1"/>
            <a:r>
              <a:rPr lang="en-US" dirty="0"/>
              <a:t>Have weekly meetings with service advisors</a:t>
            </a:r>
          </a:p>
          <a:p>
            <a:pPr lvl="1"/>
            <a:r>
              <a:rPr lang="en-US" dirty="0"/>
              <a:t>Move the printer to a more obvious place to make it easy to see new estimates coming in</a:t>
            </a:r>
          </a:p>
          <a:p>
            <a:pPr lvl="1"/>
            <a:r>
              <a:rPr lang="en-US" dirty="0"/>
              <a:t>Contact and set up event with school teachers to pick up and deliver vehicles for them at work</a:t>
            </a:r>
          </a:p>
          <a:p>
            <a:pPr lvl="1"/>
            <a:r>
              <a:rPr lang="en-US" dirty="0"/>
              <a:t>Increase value by getting a third party company that allows customers to pay over time for large bills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96251488"/>
              </p:ext>
            </p:extLst>
          </p:nvPr>
        </p:nvGraphicFramePr>
        <p:xfrm>
          <a:off x="677334" y="1818624"/>
          <a:ext cx="9132492" cy="53949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Hold meeting with all technicians to create goals</a:t>
                      </a:r>
                    </a:p>
                  </a:txBody>
                  <a:tcPr/>
                </a:tc>
                <a:tc>
                  <a:txBody>
                    <a:bodyPr/>
                    <a:lstStyle/>
                    <a:p>
                      <a:r>
                        <a:rPr lang="en-US" dirty="0"/>
                        <a:t>Service Manager</a:t>
                      </a:r>
                    </a:p>
                  </a:txBody>
                  <a:tcPr/>
                </a:tc>
                <a:tc>
                  <a:txBody>
                    <a:bodyPr/>
                    <a:lstStyle/>
                    <a:p>
                      <a:r>
                        <a:rPr lang="en-US" dirty="0"/>
                        <a:t>Nov 30</a:t>
                      </a:r>
                      <a:r>
                        <a:rPr lang="en-US" baseline="30000" dirty="0"/>
                        <a:t>th</a:t>
                      </a:r>
                      <a:r>
                        <a:rPr lang="en-US" dirty="0"/>
                        <a:t> 2024</a:t>
                      </a:r>
                    </a:p>
                  </a:txBody>
                  <a:tcPr/>
                </a:tc>
                <a:extLst>
                  <a:ext uri="{0D108BD9-81ED-4DB2-BD59-A6C34878D82A}">
                    <a16:rowId xmlns:a16="http://schemas.microsoft.com/office/drawing/2014/main" val="2400365483"/>
                  </a:ext>
                </a:extLst>
              </a:tr>
              <a:tr h="565004">
                <a:tc>
                  <a:txBody>
                    <a:bodyPr/>
                    <a:lstStyle/>
                    <a:p>
                      <a:r>
                        <a:rPr lang="en-US" dirty="0"/>
                        <a:t>Pick a month to run Spiff for technicians to hit 112%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Manager</a:t>
                      </a:r>
                    </a:p>
                    <a:p>
                      <a:endParaRPr lang="en-US" dirty="0"/>
                    </a:p>
                  </a:txBody>
                  <a:tcPr/>
                </a:tc>
                <a:tc>
                  <a:txBody>
                    <a:bodyPr/>
                    <a:lstStyle/>
                    <a:p>
                      <a:r>
                        <a:rPr lang="en-US" dirty="0"/>
                        <a:t>Dec 31</a:t>
                      </a:r>
                      <a:r>
                        <a:rPr lang="en-US" baseline="30000" dirty="0"/>
                        <a:t>st</a:t>
                      </a:r>
                      <a:r>
                        <a:rPr lang="en-US" dirty="0"/>
                        <a:t> 2024</a:t>
                      </a:r>
                    </a:p>
                  </a:txBody>
                  <a:tcPr/>
                </a:tc>
                <a:extLst>
                  <a:ext uri="{0D108BD9-81ED-4DB2-BD59-A6C34878D82A}">
                    <a16:rowId xmlns:a16="http://schemas.microsoft.com/office/drawing/2014/main" val="107845787"/>
                  </a:ext>
                </a:extLst>
              </a:tr>
              <a:tr h="565004">
                <a:tc>
                  <a:txBody>
                    <a:bodyPr/>
                    <a:lstStyle/>
                    <a:p>
                      <a:r>
                        <a:rPr lang="en-US" dirty="0"/>
                        <a:t>Add to the ops codes dollar amount of things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Manager</a:t>
                      </a:r>
                    </a:p>
                    <a:p>
                      <a:endParaRPr lang="en-US" dirty="0"/>
                    </a:p>
                  </a:txBody>
                  <a:tcPr/>
                </a:tc>
                <a:tc>
                  <a:txBody>
                    <a:bodyPr/>
                    <a:lstStyle/>
                    <a:p>
                      <a:r>
                        <a:rPr lang="en-US" dirty="0"/>
                        <a:t>Nov 30</a:t>
                      </a:r>
                      <a:r>
                        <a:rPr lang="en-US" baseline="30000" dirty="0"/>
                        <a:t>th</a:t>
                      </a:r>
                      <a:r>
                        <a:rPr lang="en-US" dirty="0"/>
                        <a:t> 2024</a:t>
                      </a:r>
                    </a:p>
                  </a:txBody>
                  <a:tcPr/>
                </a:tc>
                <a:extLst>
                  <a:ext uri="{0D108BD9-81ED-4DB2-BD59-A6C34878D82A}">
                    <a16:rowId xmlns:a16="http://schemas.microsoft.com/office/drawing/2014/main" val="1530126605"/>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Adjust service advisors pay plan to hours produced instead of GP</a:t>
                      </a:r>
                    </a:p>
                  </a:txBody>
                  <a:tcPr/>
                </a:tc>
                <a:tc>
                  <a:txBody>
                    <a:bodyPr/>
                    <a:lstStyle/>
                    <a:p>
                      <a:r>
                        <a:rPr lang="en-US" dirty="0"/>
                        <a:t>GM and owner</a:t>
                      </a:r>
                    </a:p>
                  </a:txBody>
                  <a:tcPr/>
                </a:tc>
                <a:tc>
                  <a:txBody>
                    <a:bodyPr/>
                    <a:lstStyle/>
                    <a:p>
                      <a:r>
                        <a:rPr lang="en-US" dirty="0"/>
                        <a:t>March 31</a:t>
                      </a:r>
                      <a:r>
                        <a:rPr lang="en-US" baseline="30000" dirty="0"/>
                        <a:t>st</a:t>
                      </a:r>
                      <a:r>
                        <a:rPr lang="en-US" dirty="0"/>
                        <a:t> 2024</a:t>
                      </a:r>
                    </a:p>
                  </a:txBody>
                  <a:tcPr/>
                </a:tc>
                <a:extLst>
                  <a:ext uri="{0D108BD9-81ED-4DB2-BD59-A6C34878D82A}">
                    <a16:rowId xmlns:a16="http://schemas.microsoft.com/office/drawing/2014/main" val="1950345431"/>
                  </a:ext>
                </a:extLst>
              </a:tr>
              <a:tr h="565004">
                <a:tc>
                  <a:txBody>
                    <a:bodyPr/>
                    <a:lstStyle/>
                    <a:p>
                      <a:r>
                        <a:rPr lang="en-US" dirty="0"/>
                        <a:t>Create value comparison sheet to independents</a:t>
                      </a:r>
                    </a:p>
                  </a:txBody>
                  <a:tcPr/>
                </a:tc>
                <a:tc>
                  <a:txBody>
                    <a:bodyPr/>
                    <a:lstStyle/>
                    <a:p>
                      <a:r>
                        <a:rPr lang="en-US" dirty="0"/>
                        <a:t>Service Manager</a:t>
                      </a:r>
                    </a:p>
                  </a:txBody>
                  <a:tcPr/>
                </a:tc>
                <a:tc>
                  <a:txBody>
                    <a:bodyPr/>
                    <a:lstStyle/>
                    <a:p>
                      <a:r>
                        <a:rPr lang="en-US" dirty="0"/>
                        <a:t>Dec 31</a:t>
                      </a:r>
                      <a:r>
                        <a:rPr lang="en-US" baseline="30000" dirty="0"/>
                        <a:t>st</a:t>
                      </a:r>
                      <a:r>
                        <a:rPr lang="en-US" dirty="0"/>
                        <a:t> 2024</a:t>
                      </a:r>
                    </a:p>
                  </a:txBody>
                  <a:tcPr/>
                </a:tc>
                <a:extLst>
                  <a:ext uri="{0D108BD9-81ED-4DB2-BD59-A6C34878D82A}">
                    <a16:rowId xmlns:a16="http://schemas.microsoft.com/office/drawing/2014/main" val="1960891333"/>
                  </a:ext>
                </a:extLst>
              </a:tr>
              <a:tr h="565004">
                <a:tc>
                  <a:txBody>
                    <a:bodyPr/>
                    <a:lstStyle/>
                    <a:p>
                      <a:r>
                        <a:rPr lang="en-US" dirty="0"/>
                        <a:t>Create Banner for technicians </a:t>
                      </a:r>
                    </a:p>
                  </a:txBody>
                  <a:tcPr/>
                </a:tc>
                <a:tc>
                  <a:txBody>
                    <a:bodyPr/>
                    <a:lstStyle/>
                    <a:p>
                      <a:r>
                        <a:rPr lang="en-US" dirty="0"/>
                        <a:t>GM</a:t>
                      </a:r>
                    </a:p>
                  </a:txBody>
                  <a:tcPr/>
                </a:tc>
                <a:tc>
                  <a:txBody>
                    <a:bodyPr/>
                    <a:lstStyle/>
                    <a:p>
                      <a:r>
                        <a:rPr lang="en-US" dirty="0"/>
                        <a:t>Nov 15</a:t>
                      </a:r>
                      <a:r>
                        <a:rPr lang="en-US" baseline="30000" dirty="0"/>
                        <a:t>th</a:t>
                      </a:r>
                      <a:r>
                        <a:rPr lang="en-US" dirty="0"/>
                        <a:t> 2024</a:t>
                      </a:r>
                    </a:p>
                  </a:txBody>
                  <a:tcPr/>
                </a:tc>
                <a:extLst>
                  <a:ext uri="{0D108BD9-81ED-4DB2-BD59-A6C34878D82A}">
                    <a16:rowId xmlns:a16="http://schemas.microsoft.com/office/drawing/2014/main" val="4137224325"/>
                  </a:ext>
                </a:extLst>
              </a:tr>
              <a:tr h="565004">
                <a:tc>
                  <a:txBody>
                    <a:bodyPr/>
                    <a:lstStyle/>
                    <a:p>
                      <a:r>
                        <a:rPr lang="en-US" dirty="0"/>
                        <a:t>Get a video MPI software to have technicians</a:t>
                      </a:r>
                    </a:p>
                  </a:txBody>
                  <a:tcPr/>
                </a:tc>
                <a:tc>
                  <a:txBody>
                    <a:bodyPr/>
                    <a:lstStyle/>
                    <a:p>
                      <a:r>
                        <a:rPr lang="en-US" dirty="0"/>
                        <a:t>GM</a:t>
                      </a:r>
                    </a:p>
                  </a:txBody>
                  <a:tcPr/>
                </a:tc>
                <a:tc>
                  <a:txBody>
                    <a:bodyPr/>
                    <a:lstStyle/>
                    <a:p>
                      <a:r>
                        <a:rPr lang="en-US" dirty="0"/>
                        <a:t>Nov 30</a:t>
                      </a:r>
                      <a:r>
                        <a:rPr lang="en-US" baseline="30000" dirty="0"/>
                        <a:t>th</a:t>
                      </a:r>
                      <a:r>
                        <a:rPr lang="en-US" dirty="0"/>
                        <a:t>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86939361"/>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Weekly meetings with Service Advisors</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Weekly reviews with Parts department</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Move the printer to a more obvious place</a:t>
                      </a:r>
                    </a:p>
                  </a:txBody>
                  <a:tcPr/>
                </a:tc>
                <a:tc>
                  <a:txBody>
                    <a:bodyPr/>
                    <a:lstStyle/>
                    <a:p>
                      <a:r>
                        <a:rPr lang="en-US" dirty="0"/>
                        <a:t>Controller</a:t>
                      </a:r>
                    </a:p>
                  </a:txBody>
                  <a:tcPr/>
                </a:tc>
                <a:tc>
                  <a:txBody>
                    <a:bodyPr/>
                    <a:lstStyle/>
                    <a:p>
                      <a:r>
                        <a:rPr lang="en-US" dirty="0"/>
                        <a:t>November 30</a:t>
                      </a:r>
                      <a:r>
                        <a:rPr lang="en-US" baseline="30000" dirty="0"/>
                        <a:t>th</a:t>
                      </a:r>
                      <a:r>
                        <a:rPr lang="en-US" dirty="0"/>
                        <a:t> 2024</a:t>
                      </a:r>
                    </a:p>
                  </a:txBody>
                  <a:tcPr/>
                </a:tc>
                <a:extLst>
                  <a:ext uri="{0D108BD9-81ED-4DB2-BD59-A6C34878D82A}">
                    <a16:rowId xmlns:a16="http://schemas.microsoft.com/office/drawing/2014/main" val="1530126605"/>
                  </a:ext>
                </a:extLst>
              </a:tr>
              <a:tr h="565004">
                <a:tc>
                  <a:txBody>
                    <a:bodyPr/>
                    <a:lstStyle/>
                    <a:p>
                      <a:r>
                        <a:rPr lang="en-US" dirty="0"/>
                        <a:t>Create EV and Diesel Rates</a:t>
                      </a:r>
                    </a:p>
                  </a:txBody>
                  <a:tcPr/>
                </a:tc>
                <a:tc>
                  <a:txBody>
                    <a:bodyPr/>
                    <a:lstStyle/>
                    <a:p>
                      <a:r>
                        <a:rPr lang="en-US" dirty="0"/>
                        <a:t>Service Manager</a:t>
                      </a:r>
                    </a:p>
                  </a:txBody>
                  <a:tcPr/>
                </a:tc>
                <a:tc>
                  <a:txBody>
                    <a:bodyPr/>
                    <a:lstStyle/>
                    <a:p>
                      <a:r>
                        <a:rPr lang="en-US" dirty="0"/>
                        <a:t>November 30</a:t>
                      </a:r>
                      <a:r>
                        <a:rPr lang="en-US" baseline="30000" dirty="0"/>
                        <a:t>th</a:t>
                      </a:r>
                      <a:r>
                        <a:rPr lang="en-US" dirty="0"/>
                        <a:t> 2024</a:t>
                      </a:r>
                    </a:p>
                  </a:txBody>
                  <a:tcPr/>
                </a:tc>
                <a:extLst>
                  <a:ext uri="{0D108BD9-81ED-4DB2-BD59-A6C34878D82A}">
                    <a16:rowId xmlns:a16="http://schemas.microsoft.com/office/drawing/2014/main" val="1950345431"/>
                  </a:ext>
                </a:extLst>
              </a:tr>
              <a:tr h="565004">
                <a:tc>
                  <a:txBody>
                    <a:bodyPr/>
                    <a:lstStyle/>
                    <a:p>
                      <a:r>
                        <a:rPr lang="en-US" dirty="0"/>
                        <a:t>Contact School To create pick up and drop off process</a:t>
                      </a:r>
                    </a:p>
                  </a:txBody>
                  <a:tcPr/>
                </a:tc>
                <a:tc>
                  <a:txBody>
                    <a:bodyPr/>
                    <a:lstStyle/>
                    <a:p>
                      <a:r>
                        <a:rPr lang="en-US" dirty="0"/>
                        <a:t>GM</a:t>
                      </a:r>
                    </a:p>
                  </a:txBody>
                  <a:tcPr/>
                </a:tc>
                <a:tc>
                  <a:txBody>
                    <a:bodyPr/>
                    <a:lstStyle/>
                    <a:p>
                      <a:r>
                        <a:rPr lang="en-US" dirty="0"/>
                        <a:t>December 30</a:t>
                      </a:r>
                      <a:r>
                        <a:rPr lang="en-US" baseline="30000" dirty="0"/>
                        <a:t>th</a:t>
                      </a:r>
                      <a:r>
                        <a:rPr lang="en-US" dirty="0"/>
                        <a:t> 2024</a:t>
                      </a:r>
                    </a:p>
                  </a:txBody>
                  <a:tcPr/>
                </a:tc>
                <a:extLst>
                  <a:ext uri="{0D108BD9-81ED-4DB2-BD59-A6C34878D82A}">
                    <a16:rowId xmlns:a16="http://schemas.microsoft.com/office/drawing/2014/main" val="1960891333"/>
                  </a:ext>
                </a:extLst>
              </a:tr>
              <a:tr h="565004">
                <a:tc>
                  <a:txBody>
                    <a:bodyPr/>
                    <a:lstStyle/>
                    <a:p>
                      <a:r>
                        <a:rPr lang="en-US" dirty="0"/>
                        <a:t>Start using a payment plan third party- ex: </a:t>
                      </a:r>
                      <a:r>
                        <a:rPr lang="en-US" dirty="0" err="1"/>
                        <a:t>Sunbit</a:t>
                      </a:r>
                      <a:endParaRPr lang="en-US" dirty="0"/>
                    </a:p>
                  </a:txBody>
                  <a:tcPr/>
                </a:tc>
                <a:tc>
                  <a:txBody>
                    <a:bodyPr/>
                    <a:lstStyle/>
                    <a:p>
                      <a:r>
                        <a:rPr lang="en-US" dirty="0"/>
                        <a:t>GM</a:t>
                      </a:r>
                    </a:p>
                  </a:txBody>
                  <a:tcPr/>
                </a:tc>
                <a:tc>
                  <a:txBody>
                    <a:bodyPr/>
                    <a:lstStyle/>
                    <a:p>
                      <a:r>
                        <a:rPr lang="en-US" dirty="0"/>
                        <a:t>December 20</a:t>
                      </a:r>
                      <a:r>
                        <a:rPr lang="en-US" baseline="30000" dirty="0"/>
                        <a:t>th</a:t>
                      </a:r>
                      <a:r>
                        <a:rPr lang="en-US" dirty="0"/>
                        <a:t>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4050202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46663"/>
            <a:ext cx="8596668" cy="5308979"/>
          </a:xfrm>
        </p:spPr>
        <p:txBody>
          <a:bodyPr>
            <a:normAutofit fontScale="92500" lnSpcReduction="10000"/>
          </a:bodyPr>
          <a:lstStyle/>
          <a:p>
            <a:pPr marL="0" indent="0">
              <a:buNone/>
            </a:pPr>
            <a:r>
              <a:rPr lang="en-US" dirty="0"/>
              <a:t>It is evident that the technicians are not working up to their potential for how many hours they are able to produce. They are only working at 60% efficiency when including the detailers and without them it is still only 80%. If each technician could produce at 100% the shop hours and total profitability would be able to increase significantly. There is a domino effect to the other departments by not selling as many parts and reducing the profitability in parts as well. </a:t>
            </a:r>
          </a:p>
          <a:p>
            <a:pPr marL="0" indent="0">
              <a:buNone/>
            </a:pPr>
            <a:r>
              <a:rPr lang="en-US" dirty="0"/>
              <a:t>We want to keep our technicians but continuously work with them to see improvement in their hours. To do this we will have meetings with them but also show our appreciation for all the work they do by surprising them with banners. We can also help to facilitate them producing more hours by starting to use a video MPI system to help with up sales to customers. Also by changing the service advisors pay plans we will align the service advisors goals with the technicians goals to help us achieve the maximum efficiency possible. </a:t>
            </a:r>
          </a:p>
          <a:p>
            <a:pPr marL="0" indent="0">
              <a:buNone/>
            </a:pPr>
            <a:r>
              <a:rPr lang="en-US" dirty="0"/>
              <a:t>With the increase in hours produced our volume will increase significantly which will increase our fixed absorption. By pairing the increase in hours produced with starting to show customers the value of our shop it will help to keep them coming back longer and using the new software to allow them to make payments and choose to perform more services because they are not limited on their budget. </a:t>
            </a:r>
          </a:p>
          <a:p>
            <a:pPr marL="0" indent="0">
              <a:buNone/>
            </a:pPr>
            <a:r>
              <a:rPr lang="en-US" dirty="0"/>
              <a:t>We are excited for the potential of our service department and with the changes described here can really make a big difference for the dealership.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67489"/>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851026"/>
            <a:ext cx="8596668" cy="583948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dirty="0">
                <a:solidFill>
                  <a:schemeClr val="tx1"/>
                </a:solidFill>
                <a:latin typeface="Calibri" panose="020F0502020204030204" pitchFamily="34" charset="0"/>
              </a:rPr>
              <a:t>Radio Commercials </a:t>
            </a:r>
          </a:p>
          <a:p>
            <a:pPr lvl="1"/>
            <a:r>
              <a:rPr lang="en-US" b="0" i="0" u="none" strike="noStrike" baseline="0" dirty="0">
                <a:solidFill>
                  <a:schemeClr val="tx1"/>
                </a:solidFill>
                <a:latin typeface="Calibri" panose="020F0502020204030204" pitchFamily="34" charset="0"/>
              </a:rPr>
              <a:t>Instagram posts</a:t>
            </a:r>
          </a:p>
          <a:p>
            <a:pPr lvl="1"/>
            <a:r>
              <a:rPr lang="en-US" dirty="0">
                <a:solidFill>
                  <a:schemeClr val="tx1"/>
                </a:solidFill>
                <a:latin typeface="Calibri" panose="020F0502020204030204" pitchFamily="34" charset="0"/>
              </a:rPr>
              <a:t>Calling customers when oil life is low</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pPr lvl="1"/>
            <a:r>
              <a:rPr lang="en-US" dirty="0">
                <a:solidFill>
                  <a:schemeClr val="tx1"/>
                </a:solidFill>
                <a:latin typeface="Calibri" panose="020F0502020204030204" pitchFamily="34" charset="0"/>
              </a:rPr>
              <a:t>Finding ways to bring in new customers </a:t>
            </a:r>
          </a:p>
          <a:p>
            <a:pPr lvl="1"/>
            <a:r>
              <a:rPr lang="en-US" b="0" i="0" u="none" strike="noStrike" baseline="0" dirty="0">
                <a:solidFill>
                  <a:schemeClr val="tx1"/>
                </a:solidFill>
                <a:latin typeface="Calibri" panose="020F0502020204030204" pitchFamily="34" charset="0"/>
              </a:rPr>
              <a:t>Also finding ways to keep </a:t>
            </a:r>
            <a:r>
              <a:rPr lang="en-US" dirty="0">
                <a:solidFill>
                  <a:schemeClr val="tx1"/>
                </a:solidFill>
                <a:latin typeface="Calibri" panose="020F0502020204030204" pitchFamily="34" charset="0"/>
              </a:rPr>
              <a:t>customers with older vehicles in the shop</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dirty="0">
                <a:solidFill>
                  <a:schemeClr val="tx1"/>
                </a:solidFill>
                <a:latin typeface="Calibri" panose="020F0502020204030204" pitchFamily="34" charset="0"/>
              </a:rPr>
              <a:t>Have discussions with all of the service employees to see their ideas on how to bring in more people</a:t>
            </a:r>
          </a:p>
          <a:p>
            <a:pPr lvl="1"/>
            <a:r>
              <a:rPr lang="en-US" b="0" i="0" u="none" strike="noStrike" baseline="0" dirty="0">
                <a:solidFill>
                  <a:schemeClr val="tx1"/>
                </a:solidFill>
                <a:latin typeface="Calibri" panose="020F0502020204030204" pitchFamily="34" charset="0"/>
              </a:rPr>
              <a:t>Use ideas from  the class such has working with hospitals and schools to make service convenient for them</a:t>
            </a:r>
          </a:p>
          <a:p>
            <a:r>
              <a:rPr lang="en-US" sz="1800" b="0" i="0" u="none" strike="noStrike" baseline="0" dirty="0">
                <a:solidFill>
                  <a:schemeClr val="tx1"/>
                </a:solidFill>
                <a:latin typeface="Calibri" panose="020F0502020204030204" pitchFamily="34" charset="0"/>
              </a:rPr>
              <a:t>Plans to evaluate your changes </a:t>
            </a:r>
          </a:p>
          <a:p>
            <a:pPr lvl="1"/>
            <a:r>
              <a:rPr lang="en-US" b="0" i="0" u="none" strike="noStrike" baseline="0" dirty="0">
                <a:solidFill>
                  <a:schemeClr val="tx1"/>
                </a:solidFill>
                <a:latin typeface="Calibri" panose="020F0502020204030204" pitchFamily="34" charset="0"/>
              </a:rPr>
              <a:t>Have we hosted the school pick up event </a:t>
            </a:r>
          </a:p>
          <a:p>
            <a:pPr lvl="1"/>
            <a:r>
              <a:rPr lang="en-US" dirty="0">
                <a:solidFill>
                  <a:schemeClr val="tx1"/>
                </a:solidFill>
                <a:latin typeface="Calibri" panose="020F0502020204030204" pitchFamily="34" charset="0"/>
              </a:rPr>
              <a:t>Did we get new customers that have never been here before from doing the event</a:t>
            </a:r>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90869" y="660400"/>
            <a:ext cx="5583595" cy="5880226"/>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do not discount and if a service advisor discounts then it comes out of their pay</a:t>
            </a:r>
          </a:p>
          <a:p>
            <a:pPr lvl="1"/>
            <a:r>
              <a:rPr lang="en-US" b="0" i="0" u="none" strike="noStrike" baseline="0" dirty="0">
                <a:solidFill>
                  <a:srgbClr val="221E1F"/>
                </a:solidFill>
                <a:latin typeface="Calibri" panose="020F0502020204030204" pitchFamily="34" charset="0"/>
              </a:rPr>
              <a:t>Do</a:t>
            </a:r>
            <a:r>
              <a:rPr lang="en-US" dirty="0">
                <a:solidFill>
                  <a:srgbClr val="221E1F"/>
                </a:solidFill>
                <a:latin typeface="Calibri" panose="020F0502020204030204" pitchFamily="34" charset="0"/>
              </a:rPr>
              <a:t> a Warranty uplift every other year</a:t>
            </a:r>
          </a:p>
          <a:p>
            <a:pPr lvl="1"/>
            <a:r>
              <a:rPr lang="en-US" b="0" i="0" u="none" strike="noStrike" baseline="0" dirty="0">
                <a:solidFill>
                  <a:srgbClr val="221E1F"/>
                </a:solidFill>
                <a:latin typeface="Calibri" panose="020F0502020204030204" pitchFamily="34" charset="0"/>
              </a:rPr>
              <a:t>Service manager reviews all RO’s every morning to ensure the correct prices are going through</a:t>
            </a:r>
          </a:p>
          <a:p>
            <a:pPr lvl="1"/>
            <a:r>
              <a:rPr lang="en-US" dirty="0">
                <a:solidFill>
                  <a:srgbClr val="221E1F"/>
                </a:solidFill>
                <a:latin typeface="Calibri" panose="020F0502020204030204" pitchFamily="34" charset="0"/>
              </a:rPr>
              <a:t>Charge internal door rate unless really need help to sell car</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Increase GP #s</a:t>
            </a:r>
          </a:p>
          <a:p>
            <a:pPr lvl="1"/>
            <a:r>
              <a:rPr lang="en-US" b="0" i="0" u="none" strike="noStrike" baseline="0" dirty="0">
                <a:solidFill>
                  <a:srgbClr val="221E1F"/>
                </a:solidFill>
                <a:latin typeface="Calibri" panose="020F0502020204030204" pitchFamily="34" charset="0"/>
              </a:rPr>
              <a:t>Keep customers coming in and </a:t>
            </a:r>
            <a:r>
              <a:rPr lang="en-US" dirty="0">
                <a:solidFill>
                  <a:srgbClr val="221E1F"/>
                </a:solidFill>
                <a:latin typeface="Calibri" panose="020F0502020204030204" pitchFamily="34" charset="0"/>
              </a:rPr>
              <a:t>keep current on prices compared to competitors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Do an uplift every year</a:t>
            </a:r>
          </a:p>
          <a:p>
            <a:pPr lvl="1"/>
            <a:r>
              <a:rPr lang="en-US" b="0" i="0" u="none" strike="noStrike" baseline="0" dirty="0">
                <a:solidFill>
                  <a:srgbClr val="221E1F"/>
                </a:solidFill>
                <a:latin typeface="Calibri" panose="020F0502020204030204" pitchFamily="34" charset="0"/>
              </a:rPr>
              <a:t>Charge different rates for </a:t>
            </a:r>
            <a:r>
              <a:rPr lang="en-US" dirty="0">
                <a:solidFill>
                  <a:srgbClr val="221E1F"/>
                </a:solidFill>
                <a:latin typeface="Calibri" panose="020F0502020204030204" pitchFamily="34" charset="0"/>
              </a:rPr>
              <a:t>Diesel and </a:t>
            </a:r>
            <a:r>
              <a:rPr lang="en-US" dirty="0" err="1">
                <a:solidFill>
                  <a:srgbClr val="221E1F"/>
                </a:solidFill>
                <a:latin typeface="Calibri" panose="020F0502020204030204" pitchFamily="34" charset="0"/>
              </a:rPr>
              <a:t>Evs</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Give Techs raises for increased production hours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Are the sales numbers maintaining because staying in market</a:t>
            </a:r>
          </a:p>
          <a:p>
            <a:pPr lvl="1"/>
            <a:r>
              <a:rPr lang="en-US" dirty="0">
                <a:solidFill>
                  <a:srgbClr val="221E1F"/>
                </a:solidFill>
                <a:latin typeface="Calibri" panose="020F0502020204030204" pitchFamily="34" charset="0"/>
              </a:rPr>
              <a:t>Are we keeping warranty in line with door rate</a:t>
            </a:r>
          </a:p>
          <a:p>
            <a:pPr lvl="1"/>
            <a:r>
              <a:rPr lang="en-US" dirty="0">
                <a:solidFill>
                  <a:srgbClr val="221E1F"/>
                </a:solidFill>
                <a:latin typeface="Calibri" panose="020F0502020204030204" pitchFamily="34" charset="0"/>
              </a:rPr>
              <a:t>Did we create separate EV and Diesel rates</a:t>
            </a:r>
          </a:p>
          <a:p>
            <a:pPr lvl="1"/>
            <a:endParaRPr lang="en-US" b="0" i="0" u="none" strike="noStrike" baseline="0" dirty="0">
              <a:solidFill>
                <a:srgbClr val="221E1F"/>
              </a:solidFill>
              <a:latin typeface="Calibri" panose="020F0502020204030204" pitchFamily="34" charset="0"/>
            </a:endParaRPr>
          </a:p>
          <a:p>
            <a:endParaRPr lang="en-US" dirty="0"/>
          </a:p>
        </p:txBody>
      </p:sp>
      <p:pic>
        <p:nvPicPr>
          <p:cNvPr id="6" name="Picture 5">
            <a:extLst>
              <a:ext uri="{FF2B5EF4-FFF2-40B4-BE49-F238E27FC236}">
                <a16:creationId xmlns:a16="http://schemas.microsoft.com/office/drawing/2014/main" id="{9592D844-65F0-BEDF-664C-A86E0F89E309}"/>
              </a:ext>
            </a:extLst>
          </p:cNvPr>
          <p:cNvPicPr>
            <a:picLocks noChangeAspect="1"/>
          </p:cNvPicPr>
          <p:nvPr/>
        </p:nvPicPr>
        <p:blipFill>
          <a:blip r:embed="rId2"/>
          <a:stretch>
            <a:fillRect/>
          </a:stretch>
        </p:blipFill>
        <p:spPr>
          <a:xfrm>
            <a:off x="6539451" y="2162037"/>
            <a:ext cx="4982270" cy="287695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92729"/>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697117"/>
            <a:ext cx="7144860" cy="616088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Monitoring expenses on shop supplies and </a:t>
            </a:r>
            <a:r>
              <a:rPr lang="en-US" b="0" i="0" u="none" strike="noStrike" baseline="0" dirty="0">
                <a:solidFill>
                  <a:srgbClr val="221E1F"/>
                </a:solidFill>
                <a:latin typeface="Calibri" panose="020F0502020204030204" pitchFamily="34" charset="0"/>
              </a:rPr>
              <a:t> other supplies used in the dealership to get the cheapest prices </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Decrease personnel expense </a:t>
            </a:r>
          </a:p>
          <a:p>
            <a:pPr lvl="1"/>
            <a:r>
              <a:rPr lang="en-US" b="0" i="0" u="none" strike="noStrike" baseline="0" dirty="0">
                <a:solidFill>
                  <a:srgbClr val="221E1F"/>
                </a:solidFill>
                <a:latin typeface="Calibri" panose="020F0502020204030204" pitchFamily="34" charset="0"/>
              </a:rPr>
              <a:t>Decrease semi-fixed expense</a:t>
            </a:r>
          </a:p>
          <a:p>
            <a:pPr lvl="1"/>
            <a:r>
              <a:rPr lang="en-US" dirty="0">
                <a:solidFill>
                  <a:srgbClr val="221E1F"/>
                </a:solidFill>
                <a:latin typeface="Calibri" panose="020F0502020204030204" pitchFamily="34" charset="0"/>
              </a:rPr>
              <a:t>Decrease fixed expenses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Monitor increases in Personnel and make sure if increasing labor rate people do not automatically get a raise for doing the same work</a:t>
            </a:r>
            <a:endParaRPr lang="en-US" b="0" i="0" u="none" strike="noStrike" baseline="0"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Review vendor contracts for things like electricity and trash to make sure we are getting the best rates</a:t>
            </a:r>
          </a:p>
          <a:p>
            <a:pPr lvl="1"/>
            <a:r>
              <a:rPr lang="en-US" b="0" i="0" u="none" strike="noStrike" baseline="0" dirty="0">
                <a:solidFill>
                  <a:srgbClr val="221E1F"/>
                </a:solidFill>
                <a:latin typeface="Calibri" panose="020F0502020204030204" pitchFamily="34" charset="0"/>
              </a:rPr>
              <a:t>Send letters to vendors saying we are shopping around what is the best that they can do</a:t>
            </a:r>
          </a:p>
          <a:p>
            <a:pPr lvl="1"/>
            <a:r>
              <a:rPr lang="en-US" dirty="0">
                <a:solidFill>
                  <a:srgbClr val="221E1F"/>
                </a:solidFill>
                <a:latin typeface="Calibri" panose="020F0502020204030204" pitchFamily="34" charset="0"/>
              </a:rPr>
              <a:t>R</a:t>
            </a:r>
            <a:r>
              <a:rPr lang="en-US" b="0" i="0" u="none" strike="noStrike" baseline="0" dirty="0">
                <a:solidFill>
                  <a:srgbClr val="221E1F"/>
                </a:solidFill>
                <a:latin typeface="Calibri" panose="020F0502020204030204" pitchFamily="34" charset="0"/>
              </a:rPr>
              <a:t>eview even small things like toilet paper</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Look at the expense cost over the next few months and see if there is a decrease </a:t>
            </a:r>
          </a:p>
          <a:p>
            <a:pPr lvl="1"/>
            <a:r>
              <a:rPr lang="en-US" b="0" i="0" u="none" strike="noStrike" baseline="0" dirty="0">
                <a:solidFill>
                  <a:srgbClr val="221E1F"/>
                </a:solidFill>
                <a:latin typeface="Calibri" panose="020F0502020204030204" pitchFamily="34" charset="0"/>
              </a:rPr>
              <a:t>How many contracts did you renegotiate or get a discount on </a:t>
            </a:r>
          </a:p>
          <a:p>
            <a:pPr lvl="1"/>
            <a:r>
              <a:rPr lang="en-US" dirty="0">
                <a:solidFill>
                  <a:srgbClr val="221E1F"/>
                </a:solidFill>
                <a:latin typeface="Calibri" panose="020F0502020204030204" pitchFamily="34" charset="0"/>
              </a:rPr>
              <a:t>Did we see an increase on Net Profit</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pic>
        <p:nvPicPr>
          <p:cNvPr id="6" name="Picture 5">
            <a:extLst>
              <a:ext uri="{FF2B5EF4-FFF2-40B4-BE49-F238E27FC236}">
                <a16:creationId xmlns:a16="http://schemas.microsoft.com/office/drawing/2014/main" id="{189989BE-6CBD-7259-BCC2-F701490B94D4}"/>
              </a:ext>
            </a:extLst>
          </p:cNvPr>
          <p:cNvPicPr>
            <a:picLocks noChangeAspect="1"/>
          </p:cNvPicPr>
          <p:nvPr/>
        </p:nvPicPr>
        <p:blipFill>
          <a:blip r:embed="rId2"/>
          <a:stretch>
            <a:fillRect/>
          </a:stretch>
        </p:blipFill>
        <p:spPr>
          <a:xfrm>
            <a:off x="7913573" y="2409280"/>
            <a:ext cx="3743847" cy="303889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37996"/>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800527"/>
            <a:ext cx="5905291" cy="616993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One shop foreman hands out all of the work</a:t>
            </a:r>
          </a:p>
          <a:p>
            <a:pPr lvl="1"/>
            <a:r>
              <a:rPr lang="en-US" b="0" i="0" u="none" strike="noStrike" baseline="0" dirty="0">
                <a:solidFill>
                  <a:srgbClr val="221E1F"/>
                </a:solidFill>
                <a:latin typeface="Calibri" panose="020F0502020204030204" pitchFamily="34" charset="0"/>
              </a:rPr>
              <a:t>Schedule handled by service advisors and scheduler with 2 appointments per hour</a:t>
            </a:r>
          </a:p>
          <a:p>
            <a:pPr lvl="1"/>
            <a:r>
              <a:rPr lang="en-US" dirty="0">
                <a:solidFill>
                  <a:srgbClr val="221E1F"/>
                </a:solidFill>
                <a:latin typeface="Calibri" panose="020F0502020204030204" pitchFamily="34" charset="0"/>
              </a:rPr>
              <a:t>Techs go in to get parts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More hours per RO= higher total hours produced</a:t>
            </a:r>
          </a:p>
          <a:p>
            <a:pPr lvl="1"/>
            <a:r>
              <a:rPr lang="en-US" b="0" i="0" u="none" strike="noStrike" baseline="0" dirty="0">
                <a:solidFill>
                  <a:srgbClr val="221E1F"/>
                </a:solidFill>
                <a:latin typeface="Calibri" panose="020F0502020204030204" pitchFamily="34" charset="0"/>
              </a:rPr>
              <a:t>Get the </a:t>
            </a:r>
            <a:r>
              <a:rPr lang="en-US" dirty="0">
                <a:solidFill>
                  <a:srgbClr val="221E1F"/>
                </a:solidFill>
                <a:latin typeface="Calibri" panose="020F0502020204030204" pitchFamily="34" charset="0"/>
              </a:rPr>
              <a:t>proficiency to 100%</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Get video service to send to customers</a:t>
            </a:r>
          </a:p>
          <a:p>
            <a:pPr lvl="1"/>
            <a:r>
              <a:rPr lang="en-US" b="0" i="0" u="none" strike="noStrike" baseline="0" dirty="0">
                <a:solidFill>
                  <a:srgbClr val="221E1F"/>
                </a:solidFill>
                <a:latin typeface="Calibri" panose="020F0502020204030204" pitchFamily="34" charset="0"/>
              </a:rPr>
              <a:t>More training to make sure doing in depth multipoint and really searching for everything</a:t>
            </a:r>
          </a:p>
          <a:p>
            <a:pPr lvl="1"/>
            <a:r>
              <a:rPr lang="en-US" b="0" i="0" u="none" strike="noStrike" baseline="0" dirty="0">
                <a:solidFill>
                  <a:srgbClr val="221E1F"/>
                </a:solidFill>
                <a:latin typeface="Calibri" panose="020F0502020204030204" pitchFamily="34" charset="0"/>
              </a:rPr>
              <a:t>Have parts people bring parts out to techs and pick up cores </a:t>
            </a:r>
          </a:p>
          <a:p>
            <a:pPr lvl="1"/>
            <a:r>
              <a:rPr lang="en-US" b="0" i="0" u="none" strike="noStrike" baseline="0" dirty="0">
                <a:solidFill>
                  <a:srgbClr val="221E1F"/>
                </a:solidFill>
                <a:latin typeface="Calibri" panose="020F0502020204030204" pitchFamily="34" charset="0"/>
              </a:rPr>
              <a:t>Make sure parts people are getting estimates and starting on them before the tech comes in</a:t>
            </a:r>
          </a:p>
          <a:p>
            <a:pPr lvl="1"/>
            <a:r>
              <a:rPr lang="en-US" b="0" i="0" u="none" strike="noStrike" baseline="0" dirty="0">
                <a:solidFill>
                  <a:srgbClr val="221E1F"/>
                </a:solidFill>
                <a:latin typeface="Calibri" panose="020F0502020204030204" pitchFamily="34" charset="0"/>
              </a:rPr>
              <a:t>Run a spiff for more hours to get a prize to make sure that they are pushing to try to hit it and show them they are able to hit those higher numbers </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Did we contract with new service provider for the videos </a:t>
            </a:r>
          </a:p>
          <a:p>
            <a:pPr lvl="1"/>
            <a:r>
              <a:rPr lang="en-US" dirty="0">
                <a:solidFill>
                  <a:srgbClr val="221E1F"/>
                </a:solidFill>
                <a:latin typeface="Calibri" panose="020F0502020204030204" pitchFamily="34" charset="0"/>
              </a:rPr>
              <a:t>Did we increase from 87.6% efficiency to 100%</a:t>
            </a:r>
          </a:p>
          <a:p>
            <a:pPr lvl="1"/>
            <a:endParaRPr lang="en-US"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pic>
        <p:nvPicPr>
          <p:cNvPr id="6" name="Picture 5">
            <a:extLst>
              <a:ext uri="{FF2B5EF4-FFF2-40B4-BE49-F238E27FC236}">
                <a16:creationId xmlns:a16="http://schemas.microsoft.com/office/drawing/2014/main" id="{5AEF53EE-99F0-F922-3EDC-FD16535FE1F8}"/>
              </a:ext>
            </a:extLst>
          </p:cNvPr>
          <p:cNvPicPr>
            <a:picLocks noChangeAspect="1"/>
          </p:cNvPicPr>
          <p:nvPr/>
        </p:nvPicPr>
        <p:blipFill>
          <a:blip r:embed="rId2"/>
          <a:stretch>
            <a:fillRect/>
          </a:stretch>
        </p:blipFill>
        <p:spPr>
          <a:xfrm>
            <a:off x="6582625" y="1433868"/>
            <a:ext cx="5609375" cy="467832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09823"/>
            <a:ext cx="7009058" cy="4531538"/>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Every tech has one bay and then the extra bays are for overflow or if waiting on parts</a:t>
            </a:r>
          </a:p>
          <a:p>
            <a:pPr lvl="1"/>
            <a:r>
              <a:rPr lang="en-US" b="0" i="0" u="none" strike="noStrike" baseline="0" dirty="0">
                <a:solidFill>
                  <a:srgbClr val="221E1F"/>
                </a:solidFill>
                <a:latin typeface="Calibri" panose="020F0502020204030204" pitchFamily="34" charset="0"/>
              </a:rPr>
              <a:t>In house clean up crew takes up 4 bays and not producing a lot of hours</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Find ways to better utilize clean up bays </a:t>
            </a:r>
          </a:p>
          <a:p>
            <a:pPr lvl="1"/>
            <a:r>
              <a:rPr lang="en-US" dirty="0">
                <a:solidFill>
                  <a:srgbClr val="221E1F"/>
                </a:solidFill>
                <a:latin typeface="Calibri" panose="020F0502020204030204" pitchFamily="34" charset="0"/>
              </a:rPr>
              <a:t>Make sure that techs use the extra bays to help keep turning time instead of pulling stuff in and out</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Pay more attention to clean up techs bays and make sure they are working the whole day and do not have a lot of down time </a:t>
            </a:r>
          </a:p>
          <a:p>
            <a:pPr lvl="1"/>
            <a:r>
              <a:rPr lang="en-US" b="0" i="0" u="none" strike="noStrike" baseline="0" dirty="0">
                <a:solidFill>
                  <a:srgbClr val="221E1F"/>
                </a:solidFill>
                <a:latin typeface="Calibri" panose="020F0502020204030204" pitchFamily="34" charset="0"/>
              </a:rPr>
              <a:t>If empty stall allow techs to use the bays to help eliminate pulling cars in and out while waiting for parts to allow for more turned time</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Recalculate this chart based on our sales to see if we have increased facility potential </a:t>
            </a:r>
            <a:endParaRPr lang="en-US" b="0" i="0" u="none" strike="noStrike" baseline="0" dirty="0">
              <a:solidFill>
                <a:srgbClr val="221E1F"/>
              </a:solidFill>
              <a:latin typeface="Calibri" panose="020F0502020204030204" pitchFamily="34" charset="0"/>
            </a:endParaRPr>
          </a:p>
          <a:p>
            <a:endParaRPr lang="en-US" dirty="0"/>
          </a:p>
        </p:txBody>
      </p:sp>
      <p:pic>
        <p:nvPicPr>
          <p:cNvPr id="6" name="Picture 5">
            <a:extLst>
              <a:ext uri="{FF2B5EF4-FFF2-40B4-BE49-F238E27FC236}">
                <a16:creationId xmlns:a16="http://schemas.microsoft.com/office/drawing/2014/main" id="{ECAE407F-76FF-4CAB-778C-D976B1ED708D}"/>
              </a:ext>
            </a:extLst>
          </p:cNvPr>
          <p:cNvPicPr>
            <a:picLocks noChangeAspect="1"/>
          </p:cNvPicPr>
          <p:nvPr/>
        </p:nvPicPr>
        <p:blipFill>
          <a:blip r:embed="rId2"/>
          <a:stretch>
            <a:fillRect/>
          </a:stretch>
        </p:blipFill>
        <p:spPr>
          <a:xfrm>
            <a:off x="7940187" y="1344060"/>
            <a:ext cx="3925748" cy="490434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Total ELR is a lot lower than we want even though it is in the range for the percentage wise for how much should be competitive </a:t>
            </a:r>
          </a:p>
          <a:p>
            <a:r>
              <a:rPr lang="en-US" dirty="0"/>
              <a:t>We have a decent amount of older vehicles that come in so we need to keep the competitive prices competitive </a:t>
            </a:r>
          </a:p>
          <a:p>
            <a:r>
              <a:rPr lang="en-US" dirty="0"/>
              <a:t>In this sample we were at 2.13 FRH per RO which is better but not as high as we need it</a:t>
            </a:r>
          </a:p>
          <a:p>
            <a:r>
              <a:rPr lang="en-US" dirty="0"/>
              <a:t>The only line ROs were also less because it was hard for me to calculate it without actually knowing the information on the RO</a:t>
            </a:r>
          </a:p>
        </p:txBody>
      </p:sp>
      <p:pic>
        <p:nvPicPr>
          <p:cNvPr id="5" name="Picture 4">
            <a:extLst>
              <a:ext uri="{FF2B5EF4-FFF2-40B4-BE49-F238E27FC236}">
                <a16:creationId xmlns:a16="http://schemas.microsoft.com/office/drawing/2014/main" id="{9D934D3A-61F2-8B37-5A12-0CE30DB06078}"/>
              </a:ext>
            </a:extLst>
          </p:cNvPr>
          <p:cNvPicPr>
            <a:picLocks noChangeAspect="1"/>
          </p:cNvPicPr>
          <p:nvPr/>
        </p:nvPicPr>
        <p:blipFill>
          <a:blip r:embed="rId2"/>
          <a:stretch>
            <a:fillRect/>
          </a:stretch>
        </p:blipFill>
        <p:spPr>
          <a:xfrm>
            <a:off x="5047664" y="980151"/>
            <a:ext cx="7047766" cy="577486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03287"/>
            <a:ext cx="8596668" cy="5454713"/>
          </a:xfrm>
        </p:spPr>
        <p:txBody>
          <a:bodyPr>
            <a:normAutofit fontScale="77500" lnSpcReduction="20000"/>
          </a:bodyPr>
          <a:lstStyle/>
          <a:p>
            <a:r>
              <a:rPr lang="en-US" dirty="0"/>
              <a:t>Strengths</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Trained techs</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Loaner cars</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Shuttle service</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Reviewing recall lists</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Using GM rewards</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Checking GM rewards for people</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Private offer checking</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Having enough staff –Techs</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Great service manager</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Outlets for help – </a:t>
            </a:r>
            <a:r>
              <a:rPr lang="en-US" dirty="0" err="1">
                <a:latin typeface="Calibri" panose="020F0502020204030204" pitchFamily="34" charset="0"/>
                <a:ea typeface="Calibri" panose="020F0502020204030204" pitchFamily="34" charset="0"/>
                <a:cs typeface="Times New Roman" panose="02020603050405020304" pitchFamily="18" charset="0"/>
              </a:rPr>
              <a:t>Techline</a:t>
            </a:r>
            <a:endParaRPr lang="en-US" dirty="0">
              <a:latin typeface="Calibri" panose="020F0502020204030204" pitchFamily="34" charset="0"/>
              <a:ea typeface="Calibri" panose="020F0502020204030204" pitchFamily="34" charset="0"/>
              <a:cs typeface="Times New Roman" panose="02020603050405020304" pitchFamily="18" charset="0"/>
            </a:endParaRP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Special</a:t>
            </a:r>
            <a:r>
              <a:rPr lang="en-US" dirty="0">
                <a:latin typeface="Calibri" panose="020F0502020204030204" pitchFamily="34" charset="0"/>
                <a:ea typeface="Calibri" panose="020F0502020204030204" pitchFamily="34" charset="0"/>
                <a:cs typeface="Times New Roman" panose="02020603050405020304" pitchFamily="18" charset="0"/>
              </a:rPr>
              <a:t>ty equipment</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Low turnover of Employees</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Promoting from within</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Processes –techs getting work and distributing it</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Reviewing ROS and ensuring that we are following Warranty and other procedures</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Fast scheduling (2 day load time Max)</a:t>
            </a:r>
          </a:p>
          <a:p>
            <a:pPr lvl="1" indent="-342900">
              <a:lnSpc>
                <a:spcPct val="12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GM Training</a:t>
            </a:r>
          </a:p>
          <a:p>
            <a:pPr lvl="1" indent="-342900">
              <a:lnSpc>
                <a:spcPct val="12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BG Products</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03288"/>
            <a:ext cx="8596668" cy="5377758"/>
          </a:xfrm>
        </p:spPr>
        <p:txBody>
          <a:bodyPr>
            <a:normAutofit/>
          </a:bodyPr>
          <a:lstStyle/>
          <a:p>
            <a:r>
              <a:rPr lang="en-US" dirty="0"/>
              <a:t>Weaknesses</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Parts staff is work in process </a:t>
            </a:r>
          </a:p>
          <a:p>
            <a:pPr lvl="1" indent="-342900">
              <a:lnSpc>
                <a:spcPct val="11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Parts vendors late to deliver </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Online appt scheduler</a:t>
            </a:r>
          </a:p>
          <a:p>
            <a:pPr lvl="1" indent="-342900">
              <a:lnSpc>
                <a:spcPct val="11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Wrong parts pricing and needing to correct estimates</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Phones </a:t>
            </a:r>
          </a:p>
          <a:p>
            <a:pPr lvl="1" indent="-342900">
              <a:lnSpc>
                <a:spcPct val="11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DMS updating without letting people know</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Size of shop/lot </a:t>
            </a:r>
          </a:p>
          <a:p>
            <a:pPr lvl="1" indent="-342900">
              <a:lnSpc>
                <a:spcPct val="11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Communication between departments</a:t>
            </a:r>
          </a:p>
          <a:p>
            <a:pPr lvl="1" indent="-342900">
              <a:lnSpc>
                <a:spcPct val="110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 Parts inventory is incorrect</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Lack of used cars for service and recon </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Consistency on double checking</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Tracking and making sure not to have 1 line Ros</a:t>
            </a:r>
          </a:p>
          <a:p>
            <a:pPr lvl="1" indent="-342900">
              <a:lnSpc>
                <a:spcPct val="110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Software to move the process easier</a:t>
            </a:r>
          </a:p>
          <a:p>
            <a:pPr lvl="1" indent="-342900">
              <a:lnSpc>
                <a:spcPct val="110000"/>
              </a:lnSpc>
              <a:spcBef>
                <a:spcPts val="0"/>
              </a:spcBef>
              <a:spcAft>
                <a:spcPts val="800"/>
              </a:spcAft>
              <a:buFont typeface="Symbol" panose="05050102010706020507" pitchFamily="18" charset="2"/>
              <a:buChar cha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1713</TotalTime>
  <Words>1839</Words>
  <Application>Microsoft Office PowerPoint</Application>
  <PresentationFormat>Widescreen</PresentationFormat>
  <Paragraphs>239</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Symbol</vt:lpstr>
      <vt:lpstr>Trebuchet MS</vt:lpstr>
      <vt:lpstr>Wingdings 3</vt:lpstr>
      <vt:lpstr>Facet</vt:lpstr>
      <vt:lpstr>NADA Service Homework H&amp;H Chevrolet Cadillac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Natalie Nye</cp:lastModifiedBy>
  <cp:revision>14</cp:revision>
  <dcterms:created xsi:type="dcterms:W3CDTF">2022-12-04T13:10:55Z</dcterms:created>
  <dcterms:modified xsi:type="dcterms:W3CDTF">2024-10-30T14:42:05Z</dcterms:modified>
</cp:coreProperties>
</file>