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03" d="100"/>
          <a:sy n="103" d="100"/>
        </p:scale>
        <p:origin x="132" y="5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Lane Nichols</a:t>
            </a:r>
          </a:p>
          <a:p>
            <a:pPr algn="ctr"/>
            <a:r>
              <a:rPr lang="en-US" sz="3200" dirty="0"/>
              <a:t>Class452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-Attract more techs</a:t>
            </a:r>
          </a:p>
          <a:p>
            <a:pPr marL="0" indent="0">
              <a:buNone/>
            </a:pPr>
            <a:r>
              <a:rPr lang="en-US" dirty="0"/>
              <a:t>-Sell more maintenances </a:t>
            </a:r>
          </a:p>
          <a:p>
            <a:pPr marL="0" indent="0">
              <a:buNone/>
            </a:pPr>
            <a:r>
              <a:rPr lang="en-US" dirty="0"/>
              <a:t>-Work on all makes and models </a:t>
            </a:r>
          </a:p>
          <a:p>
            <a:pPr marL="0" indent="0">
              <a:buNone/>
            </a:pPr>
            <a:r>
              <a:rPr lang="en-US" dirty="0"/>
              <a:t>-More advisor training</a:t>
            </a:r>
          </a:p>
          <a:p>
            <a:pPr marL="0" indent="0">
              <a:buNone/>
            </a:pPr>
            <a:r>
              <a:rPr lang="en-US" dirty="0"/>
              <a:t>-Open on Saturdays</a:t>
            </a:r>
          </a:p>
          <a:p>
            <a:pPr marL="0" indent="0">
              <a:buNone/>
            </a:pPr>
            <a:r>
              <a:rPr lang="en-US" dirty="0"/>
              <a:t>-Open earlier</a:t>
            </a:r>
          </a:p>
          <a:p>
            <a:pPr marL="0" indent="0">
              <a:buNone/>
            </a:pPr>
            <a:r>
              <a:rPr lang="en-US" dirty="0"/>
              <a:t>-Advertise service more </a:t>
            </a:r>
          </a:p>
          <a:p>
            <a:pPr marL="0"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-Aftermarket facilities head hunting techs</a:t>
            </a:r>
          </a:p>
          <a:p>
            <a:pPr marL="0" indent="0">
              <a:buNone/>
            </a:pPr>
            <a:r>
              <a:rPr lang="en-US" dirty="0"/>
              <a:t>-Product quality</a:t>
            </a:r>
          </a:p>
          <a:p>
            <a:pPr marL="0" indent="0">
              <a:buNone/>
            </a:pPr>
            <a:r>
              <a:rPr lang="en-US" dirty="0"/>
              <a:t>-Backorder parts</a:t>
            </a:r>
          </a:p>
          <a:p>
            <a:pPr marL="0" indent="0">
              <a:buNone/>
            </a:pPr>
            <a:r>
              <a:rPr lang="en-US" dirty="0"/>
              <a:t>-Cold weather failures</a:t>
            </a:r>
          </a:p>
          <a:p>
            <a:pPr marL="0" indent="0">
              <a:buNone/>
            </a:pPr>
            <a:r>
              <a:rPr lang="en-US" dirty="0"/>
              <a:t>-Change in technology</a:t>
            </a:r>
          </a:p>
          <a:p>
            <a:pPr marL="0" indent="0">
              <a:buNone/>
            </a:pPr>
            <a:r>
              <a:rPr lang="en-US" dirty="0"/>
              <a:t>-Lot overcrowding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-Increase number of techs to 18 in order to achieve and maintain 20% net profit.</a:t>
            </a:r>
          </a:p>
          <a:p>
            <a:pPr marL="0" indent="0">
              <a:buNone/>
            </a:pPr>
            <a:r>
              <a:rPr lang="en-US" dirty="0"/>
              <a:t>-Decrease number of 1 line Ros</a:t>
            </a:r>
          </a:p>
          <a:p>
            <a:pPr marL="0" indent="0">
              <a:buNone/>
            </a:pPr>
            <a:r>
              <a:rPr lang="en-US" dirty="0"/>
              <a:t>-Create a suggested maintenance menu to bring work mix in line with NADA guide</a:t>
            </a:r>
          </a:p>
          <a:p>
            <a:pPr marL="0" indent="0">
              <a:buNone/>
            </a:pPr>
            <a:r>
              <a:rPr lang="en-US" dirty="0"/>
              <a:t>-Increase hours per RO</a:t>
            </a:r>
          </a:p>
          <a:p>
            <a:pPr marL="0" indent="0">
              <a:buNone/>
            </a:pPr>
            <a:r>
              <a:rPr lang="en-US" dirty="0"/>
              <a:t>-Provide additional training for service advisors</a:t>
            </a:r>
          </a:p>
          <a:p>
            <a:pPr marL="0" indent="0">
              <a:buNone/>
            </a:pPr>
            <a:r>
              <a:rPr lang="en-US" dirty="0"/>
              <a:t>-Set monthly production goals for each tech</a:t>
            </a:r>
          </a:p>
          <a:p>
            <a:pPr marL="0" indent="0">
              <a:buNone/>
            </a:pPr>
            <a:r>
              <a:rPr lang="en-US" dirty="0"/>
              <a:t>-Ensure advisors do not discount</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-Develop a recruitment plan to attract new techs to our shop</a:t>
            </a:r>
          </a:p>
          <a:p>
            <a:pPr marL="0" indent="0">
              <a:buNone/>
            </a:pPr>
            <a:r>
              <a:rPr lang="en-US" dirty="0"/>
              <a:t>-Devise a training path for advisors to include sales training</a:t>
            </a:r>
          </a:p>
          <a:p>
            <a:pPr marL="0" indent="0">
              <a:buNone/>
            </a:pPr>
            <a:r>
              <a:rPr lang="en-US" dirty="0"/>
              <a:t>-Meet with tech group leads to discuss and set goals for techs in shop</a:t>
            </a:r>
          </a:p>
          <a:p>
            <a:pPr marL="0" indent="0">
              <a:buNone/>
            </a:pPr>
            <a:r>
              <a:rPr lang="en-US" dirty="0"/>
              <a:t>-Meet with group leads and appointment clerk to evaluate current scheduling process and make changes to increase production</a:t>
            </a:r>
          </a:p>
          <a:p>
            <a:pPr marL="0" indent="0">
              <a:buNone/>
            </a:pPr>
            <a:r>
              <a:rPr lang="en-US" dirty="0"/>
              <a:t>-create a maintenance menu and train advisors to present menu 100% of the time</a:t>
            </a:r>
          </a:p>
          <a:p>
            <a:pPr marL="0" indent="0">
              <a:buNone/>
            </a:pPr>
            <a:r>
              <a:rPr lang="en-US" dirty="0"/>
              <a:t>-meet with techs to establish monthly goals</a:t>
            </a:r>
          </a:p>
          <a:p>
            <a:pPr marL="0" indent="0">
              <a:buNone/>
            </a:pPr>
            <a:r>
              <a:rPr lang="en-US" dirty="0"/>
              <a:t>-review Ros daily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FontTx/>
              <a:buChar char="-"/>
            </a:pPr>
            <a:r>
              <a:rPr lang="en-US" dirty="0"/>
              <a:t>-Advertise for techs in multiple markets</a:t>
            </a:r>
          </a:p>
          <a:p>
            <a:pPr>
              <a:buFontTx/>
              <a:buChar char="-"/>
            </a:pPr>
            <a:r>
              <a:rPr lang="en-US" dirty="0"/>
              <a:t>-Enroll service advisors in NADA training </a:t>
            </a:r>
          </a:p>
          <a:p>
            <a:pPr>
              <a:buFontTx/>
              <a:buChar char="-"/>
            </a:pPr>
            <a:r>
              <a:rPr lang="en-US" dirty="0"/>
              <a:t>-Hold weekly/monthly meetings with service</a:t>
            </a:r>
          </a:p>
          <a:p>
            <a:pPr>
              <a:buFontTx/>
              <a:buChar char="-"/>
            </a:pPr>
            <a:r>
              <a:rPr lang="en-US" dirty="0"/>
              <a:t>-Restructure appointments schedule to allow more maintenance worth to be done</a:t>
            </a:r>
          </a:p>
          <a:p>
            <a:pPr>
              <a:buFontTx/>
              <a:buChar char="-"/>
            </a:pPr>
            <a:r>
              <a:rPr lang="en-US" dirty="0"/>
              <a:t>-Implement a dealer recommended maintenance plan</a:t>
            </a:r>
          </a:p>
          <a:p>
            <a:pPr>
              <a:buFontTx/>
              <a:buChar char="-"/>
            </a:pPr>
            <a:endParaRPr lang="en-US" dirty="0"/>
          </a:p>
          <a:p>
            <a:pPr>
              <a:buFontTx/>
              <a:buChar char="-"/>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255693515"/>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Recruitment plan</a:t>
                      </a:r>
                    </a:p>
                  </a:txBody>
                  <a:tcPr/>
                </a:tc>
                <a:tc>
                  <a:txBody>
                    <a:bodyPr/>
                    <a:lstStyle/>
                    <a:p>
                      <a:r>
                        <a:rPr lang="en-US" dirty="0"/>
                        <a:t>GM/Service manager</a:t>
                      </a:r>
                    </a:p>
                  </a:txBody>
                  <a:tcPr/>
                </a:tc>
                <a:tc>
                  <a:txBody>
                    <a:bodyPr/>
                    <a:lstStyle/>
                    <a:p>
                      <a:r>
                        <a:rPr lang="en-US" dirty="0"/>
                        <a:t>Immediately</a:t>
                      </a:r>
                    </a:p>
                  </a:txBody>
                  <a:tcPr/>
                </a:tc>
                <a:extLst>
                  <a:ext uri="{0D108BD9-81ED-4DB2-BD59-A6C34878D82A}">
                    <a16:rowId xmlns:a16="http://schemas.microsoft.com/office/drawing/2014/main" val="2400365483"/>
                  </a:ext>
                </a:extLst>
              </a:tr>
              <a:tr h="565004">
                <a:tc>
                  <a:txBody>
                    <a:bodyPr/>
                    <a:lstStyle/>
                    <a:p>
                      <a:r>
                        <a:rPr lang="en-US" dirty="0"/>
                        <a:t>NADA Training for advisors</a:t>
                      </a:r>
                    </a:p>
                  </a:txBody>
                  <a:tcPr/>
                </a:tc>
                <a:tc>
                  <a:txBody>
                    <a:bodyPr/>
                    <a:lstStyle/>
                    <a:p>
                      <a:r>
                        <a:rPr lang="en-US" dirty="0"/>
                        <a:t>Service manager</a:t>
                      </a:r>
                    </a:p>
                  </a:txBody>
                  <a:tcPr/>
                </a:tc>
                <a:tc>
                  <a:txBody>
                    <a:bodyPr/>
                    <a:lstStyle/>
                    <a:p>
                      <a:r>
                        <a:rPr lang="en-US" dirty="0"/>
                        <a:t>Dec 24</a:t>
                      </a:r>
                    </a:p>
                  </a:txBody>
                  <a:tcPr/>
                </a:tc>
                <a:extLst>
                  <a:ext uri="{0D108BD9-81ED-4DB2-BD59-A6C34878D82A}">
                    <a16:rowId xmlns:a16="http://schemas.microsoft.com/office/drawing/2014/main" val="107845787"/>
                  </a:ext>
                </a:extLst>
              </a:tr>
              <a:tr h="565004">
                <a:tc>
                  <a:txBody>
                    <a:bodyPr/>
                    <a:lstStyle/>
                    <a:p>
                      <a:r>
                        <a:rPr lang="en-US" dirty="0"/>
                        <a:t>Hold meetings with service department </a:t>
                      </a:r>
                    </a:p>
                  </a:txBody>
                  <a:tcPr/>
                </a:tc>
                <a:tc>
                  <a:txBody>
                    <a:bodyPr/>
                    <a:lstStyle/>
                    <a:p>
                      <a:r>
                        <a:rPr lang="en-US" dirty="0"/>
                        <a:t>Service manager</a:t>
                      </a:r>
                    </a:p>
                  </a:txBody>
                  <a:tcPr/>
                </a:tc>
                <a:tc>
                  <a:txBody>
                    <a:bodyPr/>
                    <a:lstStyle/>
                    <a:p>
                      <a:r>
                        <a:rPr lang="en-US" dirty="0"/>
                        <a:t>Dec 24</a:t>
                      </a:r>
                    </a:p>
                  </a:txBody>
                  <a:tcPr/>
                </a:tc>
                <a:extLst>
                  <a:ext uri="{0D108BD9-81ED-4DB2-BD59-A6C34878D82A}">
                    <a16:rowId xmlns:a16="http://schemas.microsoft.com/office/drawing/2014/main" val="1530126605"/>
                  </a:ext>
                </a:extLst>
              </a:tr>
              <a:tr h="565004">
                <a:tc>
                  <a:txBody>
                    <a:bodyPr/>
                    <a:lstStyle/>
                    <a:p>
                      <a:r>
                        <a:rPr lang="en-US" dirty="0"/>
                        <a:t>Restructure appointments</a:t>
                      </a:r>
                    </a:p>
                  </a:txBody>
                  <a:tcPr/>
                </a:tc>
                <a:tc>
                  <a:txBody>
                    <a:bodyPr/>
                    <a:lstStyle/>
                    <a:p>
                      <a:r>
                        <a:rPr lang="en-US" dirty="0"/>
                        <a:t>Service manager/ appt clerk</a:t>
                      </a:r>
                    </a:p>
                  </a:txBody>
                  <a:tcPr/>
                </a:tc>
                <a:tc>
                  <a:txBody>
                    <a:bodyPr/>
                    <a:lstStyle/>
                    <a:p>
                      <a:r>
                        <a:rPr lang="en-US" dirty="0"/>
                        <a:t>Jan 2025</a:t>
                      </a:r>
                    </a:p>
                  </a:txBody>
                  <a:tcPr/>
                </a:tc>
                <a:extLst>
                  <a:ext uri="{0D108BD9-81ED-4DB2-BD59-A6C34878D82A}">
                    <a16:rowId xmlns:a16="http://schemas.microsoft.com/office/drawing/2014/main" val="1950345431"/>
                  </a:ext>
                </a:extLst>
              </a:tr>
              <a:tr h="565004">
                <a:tc>
                  <a:txBody>
                    <a:bodyPr/>
                    <a:lstStyle/>
                    <a:p>
                      <a:r>
                        <a:rPr lang="en-US" dirty="0"/>
                        <a:t>Make a menu</a:t>
                      </a:r>
                    </a:p>
                  </a:txBody>
                  <a:tcPr/>
                </a:tc>
                <a:tc>
                  <a:txBody>
                    <a:bodyPr/>
                    <a:lstStyle/>
                    <a:p>
                      <a:r>
                        <a:rPr lang="en-US" dirty="0"/>
                        <a:t>GM/ Service manager</a:t>
                      </a:r>
                    </a:p>
                  </a:txBody>
                  <a:tcPr/>
                </a:tc>
                <a:tc>
                  <a:txBody>
                    <a:bodyPr/>
                    <a:lstStyle/>
                    <a:p>
                      <a:r>
                        <a:rPr lang="en-US" dirty="0"/>
                        <a:t>Jan 25</a:t>
                      </a:r>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Gene’s service department falls with in guide of NADA however we struggle to make a net profit. We can re restructure the appointment schedule to allow for better productivity and time to sell more maintenance. The other take away is our advisors need sales training and a menu to present to every client. That in turn will help us get more then 1 line Ros. The last thing we see is we do need more techs for bays, we need 18 techs to be at full compacity. For the time being to help with tech proficiency we  will have meetings Weekley and monthly, so they know what they need to hit.</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FF0000"/>
                </a:solidFill>
                <a:latin typeface="Calibri" panose="020F0502020204030204" pitchFamily="34" charset="0"/>
              </a:rPr>
              <a:t>Current practice. </a:t>
            </a:r>
          </a:p>
          <a:p>
            <a:r>
              <a:rPr lang="en-US" sz="1800" b="0" i="0" u="none" strike="noStrike" baseline="0" dirty="0">
                <a:solidFill>
                  <a:schemeClr val="tx1"/>
                </a:solidFill>
                <a:latin typeface="Calibri" panose="020F0502020204030204" pitchFamily="34" charset="0"/>
              </a:rPr>
              <a:t> we are using an app that messages, old clients that declined work during their first visit. We are having lots of success with it</a:t>
            </a:r>
          </a:p>
          <a:p>
            <a:r>
              <a:rPr lang="en-US" sz="1800" b="0" i="0" u="none" strike="noStrike" baseline="0" dirty="0">
                <a:solidFill>
                  <a:srgbClr val="FF0000"/>
                </a:solidFill>
                <a:latin typeface="Calibri" panose="020F0502020204030204" pitchFamily="34" charset="0"/>
              </a:rPr>
              <a:t>Goals for improvement </a:t>
            </a:r>
          </a:p>
          <a:p>
            <a:r>
              <a:rPr lang="en-US" sz="1800" b="0" i="0" u="none" strike="noStrike" baseline="0" dirty="0">
                <a:solidFill>
                  <a:schemeClr val="tx1"/>
                </a:solidFill>
                <a:latin typeface="Calibri" panose="020F0502020204030204" pitchFamily="34" charset="0"/>
              </a:rPr>
              <a:t>We are making a service menu that will be updated monthly</a:t>
            </a:r>
          </a:p>
          <a:p>
            <a:r>
              <a:rPr lang="en-US" sz="1800" b="0" i="0" u="none" strike="noStrike" baseline="0" dirty="0">
                <a:solidFill>
                  <a:srgbClr val="FF0000"/>
                </a:solidFill>
                <a:latin typeface="Calibri" panose="020F0502020204030204" pitchFamily="34" charset="0"/>
              </a:rPr>
              <a:t>Plans to achieve your goals </a:t>
            </a:r>
          </a:p>
          <a:p>
            <a:r>
              <a:rPr lang="en-US" dirty="0">
                <a:solidFill>
                  <a:schemeClr val="tx1"/>
                </a:solidFill>
                <a:latin typeface="Calibri" panose="020F0502020204030204" pitchFamily="34" charset="0"/>
              </a:rPr>
              <a:t>Service manager and GM are on the same page.</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rgbClr val="FF0000"/>
                </a:solidFill>
                <a:latin typeface="Calibri" panose="020F0502020204030204" pitchFamily="34" charset="0"/>
              </a:rPr>
              <a:t>Plans to evaluate your changes </a:t>
            </a:r>
          </a:p>
          <a:p>
            <a:r>
              <a:rPr lang="en-US" dirty="0">
                <a:solidFill>
                  <a:schemeClr val="tx1"/>
                </a:solidFill>
                <a:latin typeface="Calibri" panose="020F0502020204030204" pitchFamily="34" charset="0"/>
              </a:rPr>
              <a:t>We are tracking RO’s currently </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5119436"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raised our shop rate to $220</a:t>
            </a:r>
          </a:p>
          <a:p>
            <a:r>
              <a:rPr lang="en-US" dirty="0">
                <a:solidFill>
                  <a:srgbClr val="221E1F"/>
                </a:solidFill>
                <a:latin typeface="Calibri" panose="020F0502020204030204" pitchFamily="34" charset="0"/>
              </a:rPr>
              <a:t>We are now the same price of the other dealers in the area.</a:t>
            </a:r>
          </a:p>
          <a:p>
            <a:r>
              <a:rPr lang="en-US" dirty="0">
                <a:solidFill>
                  <a:srgbClr val="221E1F"/>
                </a:solidFill>
                <a:latin typeface="Calibri" panose="020F0502020204030204" pitchFamily="34" charset="0"/>
              </a:rPr>
              <a:t>We also increased our techs pay. (it was </a:t>
            </a:r>
            <a:r>
              <a:rPr lang="en-US" dirty="0" err="1">
                <a:solidFill>
                  <a:srgbClr val="221E1F"/>
                </a:solidFill>
                <a:latin typeface="Calibri" panose="020F0502020204030204" pitchFamily="34" charset="0"/>
              </a:rPr>
              <a:t>ove</a:t>
            </a:r>
            <a:r>
              <a:rPr lang="en-US" dirty="0">
                <a:solidFill>
                  <a:srgbClr val="221E1F"/>
                </a:solidFill>
                <a:latin typeface="Calibri" panose="020F0502020204030204" pitchFamily="34" charset="0"/>
              </a:rPr>
              <a:t> due)</a:t>
            </a:r>
          </a:p>
          <a:p>
            <a:r>
              <a:rPr lang="en-US" dirty="0">
                <a:solidFill>
                  <a:srgbClr val="221E1F"/>
                </a:solidFill>
                <a:latin typeface="Calibri" panose="020F0502020204030204" pitchFamily="34" charset="0"/>
              </a:rPr>
              <a:t>The state of Alaska just passed the</a:t>
            </a:r>
            <a:r>
              <a:rPr lang="en-US" sz="1800" b="0" i="0" u="none" strike="noStrike" baseline="0" dirty="0">
                <a:solidFill>
                  <a:srgbClr val="221E1F"/>
                </a:solidFill>
                <a:latin typeface="Calibri" panose="020F0502020204030204" pitchFamily="34" charset="0"/>
              </a:rPr>
              <a:t> law that warranty will pay CP so we will soon see increase in labor as well.</a:t>
            </a:r>
          </a:p>
          <a:p>
            <a:endParaRPr lang="en-US" dirty="0"/>
          </a:p>
        </p:txBody>
      </p:sp>
      <p:graphicFrame>
        <p:nvGraphicFramePr>
          <p:cNvPr id="6" name="Content Placeholder 5">
            <a:extLst>
              <a:ext uri="{FF2B5EF4-FFF2-40B4-BE49-F238E27FC236}">
                <a16:creationId xmlns:a16="http://schemas.microsoft.com/office/drawing/2014/main" id="{B7F17B57-FA3B-BB80-F132-2A6017395EA1}"/>
              </a:ext>
            </a:extLst>
          </p:cNvPr>
          <p:cNvGraphicFramePr>
            <a:graphicFrameLocks noGrp="1"/>
          </p:cNvGraphicFramePr>
          <p:nvPr>
            <p:ph sz="quarter" idx="4"/>
            <p:extLst>
              <p:ext uri="{D42A27DB-BD31-4B8C-83A1-F6EECF244321}">
                <p14:modId xmlns:p14="http://schemas.microsoft.com/office/powerpoint/2010/main" val="4269412843"/>
              </p:ext>
            </p:extLst>
          </p:nvPr>
        </p:nvGraphicFramePr>
        <p:xfrm>
          <a:off x="7064990" y="1487606"/>
          <a:ext cx="4958686" cy="4662987"/>
        </p:xfrm>
        <a:graphic>
          <a:graphicData uri="http://schemas.openxmlformats.org/drawingml/2006/table">
            <a:tbl>
              <a:tblPr/>
              <a:tblGrid>
                <a:gridCol w="230831">
                  <a:extLst>
                    <a:ext uri="{9D8B030D-6E8A-4147-A177-3AD203B41FA5}">
                      <a16:colId xmlns:a16="http://schemas.microsoft.com/office/drawing/2014/main" val="3095662385"/>
                    </a:ext>
                  </a:extLst>
                </a:gridCol>
                <a:gridCol w="1129958">
                  <a:extLst>
                    <a:ext uri="{9D8B030D-6E8A-4147-A177-3AD203B41FA5}">
                      <a16:colId xmlns:a16="http://schemas.microsoft.com/office/drawing/2014/main" val="3110386990"/>
                    </a:ext>
                  </a:extLst>
                </a:gridCol>
                <a:gridCol w="890569">
                  <a:extLst>
                    <a:ext uri="{9D8B030D-6E8A-4147-A177-3AD203B41FA5}">
                      <a16:colId xmlns:a16="http://schemas.microsoft.com/office/drawing/2014/main" val="1457529342"/>
                    </a:ext>
                  </a:extLst>
                </a:gridCol>
                <a:gridCol w="769452">
                  <a:extLst>
                    <a:ext uri="{9D8B030D-6E8A-4147-A177-3AD203B41FA5}">
                      <a16:colId xmlns:a16="http://schemas.microsoft.com/office/drawing/2014/main" val="960253218"/>
                    </a:ext>
                  </a:extLst>
                </a:gridCol>
                <a:gridCol w="968938">
                  <a:extLst>
                    <a:ext uri="{9D8B030D-6E8A-4147-A177-3AD203B41FA5}">
                      <a16:colId xmlns:a16="http://schemas.microsoft.com/office/drawing/2014/main" val="2158344589"/>
                    </a:ext>
                  </a:extLst>
                </a:gridCol>
                <a:gridCol w="968938">
                  <a:extLst>
                    <a:ext uri="{9D8B030D-6E8A-4147-A177-3AD203B41FA5}">
                      <a16:colId xmlns:a16="http://schemas.microsoft.com/office/drawing/2014/main" val="1225453153"/>
                    </a:ext>
                  </a:extLst>
                </a:gridCol>
              </a:tblGrid>
              <a:tr h="215962">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a:t>
                      </a:r>
                    </a:p>
                  </a:txBody>
                  <a:tcPr marL="3738" marR="3738" marT="3738"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95834542"/>
                  </a:ext>
                </a:extLst>
              </a:tr>
              <a:tr h="264913">
                <a:tc>
                  <a:txBody>
                    <a:bodyPr/>
                    <a:lstStyle/>
                    <a:p>
                      <a:pPr algn="l" fontAlgn="b"/>
                      <a:endParaRPr lang="en-US" sz="900" b="0" i="0" u="none" strike="noStrike">
                        <a:solidFill>
                          <a:srgbClr val="000000"/>
                        </a:solidFill>
                        <a:effectLst/>
                        <a:latin typeface="Calibri" panose="020F0502020204030204" pitchFamily="34" charset="0"/>
                      </a:endParaRPr>
                    </a:p>
                  </a:txBody>
                  <a:tcPr marL="3738" marR="3738" marT="373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3738" marR="3738" marT="373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738" marR="3738" marT="373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3738" marR="3738" marT="373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3738" marR="3738" marT="373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3738" marR="3738" marT="3738"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81911248"/>
                  </a:ext>
                </a:extLst>
              </a:tr>
              <a:tr h="567262">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Category</a:t>
                      </a:r>
                    </a:p>
                  </a:txBody>
                  <a:tcPr marL="3738" marR="3738" marT="373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a:t>
                      </a:r>
                    </a:p>
                  </a:txBody>
                  <a:tcPr marL="3738" marR="3738" marT="373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dirty="0">
                          <a:solidFill>
                            <a:srgbClr val="FFFFFF"/>
                          </a:solidFill>
                          <a:effectLst/>
                          <a:latin typeface="Arial" panose="020B0604020202020204" pitchFamily="34" charset="0"/>
                        </a:rPr>
                        <a:t>Gross</a:t>
                      </a:r>
                    </a:p>
                  </a:txBody>
                  <a:tcPr marL="3738" marR="3738" marT="373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 as % of Sales</a:t>
                      </a:r>
                    </a:p>
                  </a:txBody>
                  <a:tcPr marL="3738" marR="3738" marT="373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600" b="0" i="0" u="none" strike="noStrike">
                          <a:solidFill>
                            <a:srgbClr val="FFFFFF"/>
                          </a:solidFill>
                          <a:effectLst/>
                          <a:latin typeface="Arial" panose="020B0604020202020204" pitchFamily="34" charset="0"/>
                        </a:rPr>
                        <a:t>%Sales Contribution</a:t>
                      </a:r>
                    </a:p>
                  </a:txBody>
                  <a:tcPr marL="3738" marR="3738" marT="373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066019243"/>
                  </a:ext>
                </a:extLst>
              </a:tr>
              <a:tr h="401650">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3738" marR="3738" marT="373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92,681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71,726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77.39%</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42.88%</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26721789"/>
                  </a:ext>
                </a:extLst>
              </a:tr>
              <a:tr h="401650">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3738" marR="3738" marT="373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11,551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9,694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83.92%</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5.34%</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52147704"/>
                  </a:ext>
                </a:extLst>
              </a:tr>
              <a:tr h="401650">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3738" marR="3738" marT="373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25445350"/>
                  </a:ext>
                </a:extLst>
              </a:tr>
              <a:tr h="401650">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3738" marR="3738" marT="373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71,867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56,630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78.80%</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33.25%</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10609090"/>
                  </a:ext>
                </a:extLst>
              </a:tr>
              <a:tr h="401650">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3738" marR="3738" marT="373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86068719"/>
                  </a:ext>
                </a:extLst>
              </a:tr>
              <a:tr h="401650">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3738" marR="3738" marT="373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35,421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26,484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74.77%</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16.39%</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56320874"/>
                  </a:ext>
                </a:extLst>
              </a:tr>
              <a:tr h="401650">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3738" marR="3738" marT="373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4,604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3,626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78.76%</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2.13%</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89571617"/>
                  </a:ext>
                </a:extLst>
              </a:tr>
              <a:tr h="401650">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3738" marR="3738" marT="373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0.00%</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05081709"/>
                  </a:ext>
                </a:extLst>
              </a:tr>
              <a:tr h="401650">
                <a:tc>
                  <a:txBody>
                    <a:bodyPr/>
                    <a:lstStyle/>
                    <a:p>
                      <a:pPr algn="l" fontAlgn="b"/>
                      <a:r>
                        <a:rPr lang="en-US" sz="900" b="0" i="0" u="none" strike="noStrike">
                          <a:solidFill>
                            <a:srgbClr val="000000"/>
                          </a:solidFill>
                          <a:effectLst/>
                          <a:latin typeface="Calibri" panose="020F0502020204030204" pitchFamily="34" charset="0"/>
                        </a:rPr>
                        <a:t> </a:t>
                      </a:r>
                    </a:p>
                  </a:txBody>
                  <a:tcPr marL="3738" marR="3738" marT="3738"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3738" marR="3738" marT="373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216,124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           168,160 </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77.81%</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latin typeface="Calibri" panose="020F0502020204030204" pitchFamily="34" charset="0"/>
                        </a:rPr>
                        <a:t>100.00%</a:t>
                      </a:r>
                    </a:p>
                  </a:txBody>
                  <a:tcPr marL="3738" marR="3738" marT="373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5542976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t>We are currently looking for more techs to add to the stalls to help with our hours sold.</a:t>
            </a:r>
          </a:p>
          <a:p>
            <a:r>
              <a:rPr lang="en-US" dirty="0"/>
              <a:t>Look to have advisers have more then 1 line ROs</a:t>
            </a:r>
          </a:p>
          <a:p>
            <a:r>
              <a:rPr lang="en-US" dirty="0"/>
              <a:t>We are currently closed on Saturdays, that could be a day to help get caught up. </a:t>
            </a:r>
          </a:p>
        </p:txBody>
      </p:sp>
      <p:graphicFrame>
        <p:nvGraphicFramePr>
          <p:cNvPr id="7" name="Content Placeholder 6">
            <a:extLst>
              <a:ext uri="{FF2B5EF4-FFF2-40B4-BE49-F238E27FC236}">
                <a16:creationId xmlns:a16="http://schemas.microsoft.com/office/drawing/2014/main" id="{67268B6B-73AF-5937-E84A-6237D4824275}"/>
              </a:ext>
            </a:extLst>
          </p:cNvPr>
          <p:cNvGraphicFramePr>
            <a:graphicFrameLocks noGrp="1"/>
          </p:cNvGraphicFramePr>
          <p:nvPr>
            <p:ph sz="half" idx="2"/>
            <p:extLst>
              <p:ext uri="{D42A27DB-BD31-4B8C-83A1-F6EECF244321}">
                <p14:modId xmlns:p14="http://schemas.microsoft.com/office/powerpoint/2010/main" val="3024160615"/>
              </p:ext>
            </p:extLst>
          </p:nvPr>
        </p:nvGraphicFramePr>
        <p:xfrm>
          <a:off x="6282520" y="1355678"/>
          <a:ext cx="5086065" cy="4394576"/>
        </p:xfrm>
        <a:graphic>
          <a:graphicData uri="http://schemas.openxmlformats.org/drawingml/2006/table">
            <a:tbl>
              <a:tblPr/>
              <a:tblGrid>
                <a:gridCol w="858194">
                  <a:extLst>
                    <a:ext uri="{9D8B030D-6E8A-4147-A177-3AD203B41FA5}">
                      <a16:colId xmlns:a16="http://schemas.microsoft.com/office/drawing/2014/main" val="2717549340"/>
                    </a:ext>
                  </a:extLst>
                </a:gridCol>
                <a:gridCol w="1905699">
                  <a:extLst>
                    <a:ext uri="{9D8B030D-6E8A-4147-A177-3AD203B41FA5}">
                      <a16:colId xmlns:a16="http://schemas.microsoft.com/office/drawing/2014/main" val="3428975315"/>
                    </a:ext>
                  </a:extLst>
                </a:gridCol>
                <a:gridCol w="1463978">
                  <a:extLst>
                    <a:ext uri="{9D8B030D-6E8A-4147-A177-3AD203B41FA5}">
                      <a16:colId xmlns:a16="http://schemas.microsoft.com/office/drawing/2014/main" val="1309682038"/>
                    </a:ext>
                  </a:extLst>
                </a:gridCol>
                <a:gridCol w="858194">
                  <a:extLst>
                    <a:ext uri="{9D8B030D-6E8A-4147-A177-3AD203B41FA5}">
                      <a16:colId xmlns:a16="http://schemas.microsoft.com/office/drawing/2014/main" val="1941175000"/>
                    </a:ext>
                  </a:extLst>
                </a:gridCol>
              </a:tblGrid>
              <a:tr h="294083">
                <a:tc gridSpan="4">
                  <a:txBody>
                    <a:bodyPr/>
                    <a:lstStyle/>
                    <a:p>
                      <a:pPr algn="l" fontAlgn="b"/>
                      <a:r>
                        <a:rPr lang="en-US" sz="1000" b="1" i="0" u="none" strike="noStrike">
                          <a:solidFill>
                            <a:srgbClr val="000000"/>
                          </a:solidFill>
                          <a:effectLst/>
                          <a:latin typeface="Arial" panose="020B0604020202020204" pitchFamily="34" charset="0"/>
                        </a:rPr>
                        <a:t>                     Service Department Profit Centering    </a:t>
                      </a:r>
                      <a:r>
                        <a:rPr lang="en-US" sz="800" b="1" i="0" u="none" strike="noStrike">
                          <a:solidFill>
                            <a:srgbClr val="000000"/>
                          </a:solidFill>
                          <a:effectLst/>
                          <a:latin typeface="Arial" panose="020B0604020202020204" pitchFamily="34" charset="0"/>
                        </a:rPr>
                        <a:t> </a:t>
                      </a:r>
                      <a:endParaRPr lang="en-US" sz="1000" b="1" i="0" u="none" strike="noStrike">
                        <a:solidFill>
                          <a:srgbClr val="000000"/>
                        </a:solidFill>
                        <a:effectLst/>
                        <a:latin typeface="Arial" panose="020B0604020202020204" pitchFamily="34" charset="0"/>
                      </a:endParaRPr>
                    </a:p>
                  </a:txBody>
                  <a:tcPr marL="4763" marR="4763" marT="4763"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69499497"/>
                  </a:ext>
                </a:extLst>
              </a:tr>
              <a:tr h="360742">
                <a:tc>
                  <a:txBody>
                    <a:bodyPr/>
                    <a:lstStyle/>
                    <a:p>
                      <a:pPr algn="l" fontAlgn="b"/>
                      <a:endParaRPr lang="en-US" sz="1100" b="0" i="0" u="none" strike="noStrike">
                        <a:solidFill>
                          <a:srgbClr val="000000"/>
                        </a:solidFill>
                        <a:effectLst/>
                        <a:latin typeface="Calibri" panose="020F050202020403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56507965"/>
                  </a:ext>
                </a:extLst>
              </a:tr>
              <a:tr h="772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4763" marR="4763" marT="476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4763" marR="4763" marT="476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325064667"/>
                  </a:ext>
                </a:extLst>
              </a:tr>
              <a:tr h="287220">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168,160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644752246"/>
                  </a:ext>
                </a:extLst>
              </a:tr>
              <a:tr h="301925">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52180203"/>
                  </a:ext>
                </a:extLst>
              </a:tr>
              <a:tr h="301925">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102,471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60.94%</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95877802"/>
                  </a:ext>
                </a:extLst>
              </a:tr>
              <a:tr h="301925">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65450795"/>
                  </a:ext>
                </a:extLst>
              </a:tr>
              <a:tr h="301925">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6402957"/>
                  </a:ext>
                </a:extLst>
              </a:tr>
              <a:tr h="301925">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89,083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52.98%</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48078874"/>
                  </a:ext>
                </a:extLst>
              </a:tr>
              <a:tr h="301925">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94191181"/>
                  </a:ext>
                </a:extLst>
              </a:tr>
              <a:tr h="287220">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95393020"/>
                  </a:ext>
                </a:extLst>
              </a:tr>
              <a:tr h="294083">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191,554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113.91%</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31152720"/>
                  </a:ext>
                </a:extLst>
              </a:tr>
              <a:tr h="287220">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(23,394)</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-13.91%</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20060117"/>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t>We are at 61% we have an issue with techs taking smoke breaks and gathering in stalls.</a:t>
            </a:r>
          </a:p>
          <a:p>
            <a:r>
              <a:rPr lang="en-US" dirty="0"/>
              <a:t>We also have the cold weather that does create a roadblock, but not an excuses.</a:t>
            </a:r>
          </a:p>
          <a:p>
            <a:endParaRPr lang="en-US" dirty="0"/>
          </a:p>
          <a:p>
            <a:endParaRPr lang="en-US" dirty="0"/>
          </a:p>
        </p:txBody>
      </p:sp>
      <p:graphicFrame>
        <p:nvGraphicFramePr>
          <p:cNvPr id="7" name="Content Placeholder 6">
            <a:extLst>
              <a:ext uri="{FF2B5EF4-FFF2-40B4-BE49-F238E27FC236}">
                <a16:creationId xmlns:a16="http://schemas.microsoft.com/office/drawing/2014/main" id="{80DC50F1-62E5-93E7-F77F-B01FC3D250C4}"/>
              </a:ext>
            </a:extLst>
          </p:cNvPr>
          <p:cNvGraphicFramePr>
            <a:graphicFrameLocks noGrp="1"/>
          </p:cNvGraphicFramePr>
          <p:nvPr>
            <p:ph sz="half" idx="2"/>
            <p:extLst>
              <p:ext uri="{D42A27DB-BD31-4B8C-83A1-F6EECF244321}">
                <p14:modId xmlns:p14="http://schemas.microsoft.com/office/powerpoint/2010/main" val="3190285172"/>
              </p:ext>
            </p:extLst>
          </p:nvPr>
        </p:nvGraphicFramePr>
        <p:xfrm>
          <a:off x="5089525" y="1301086"/>
          <a:ext cx="7020590" cy="4381477"/>
        </p:xfrm>
        <a:graphic>
          <a:graphicData uri="http://schemas.openxmlformats.org/drawingml/2006/table">
            <a:tbl>
              <a:tblPr/>
              <a:tblGrid>
                <a:gridCol w="537613">
                  <a:extLst>
                    <a:ext uri="{9D8B030D-6E8A-4147-A177-3AD203B41FA5}">
                      <a16:colId xmlns:a16="http://schemas.microsoft.com/office/drawing/2014/main" val="3024590291"/>
                    </a:ext>
                  </a:extLst>
                </a:gridCol>
                <a:gridCol w="537613">
                  <a:extLst>
                    <a:ext uri="{9D8B030D-6E8A-4147-A177-3AD203B41FA5}">
                      <a16:colId xmlns:a16="http://schemas.microsoft.com/office/drawing/2014/main" val="503355555"/>
                    </a:ext>
                  </a:extLst>
                </a:gridCol>
                <a:gridCol w="1011977">
                  <a:extLst>
                    <a:ext uri="{9D8B030D-6E8A-4147-A177-3AD203B41FA5}">
                      <a16:colId xmlns:a16="http://schemas.microsoft.com/office/drawing/2014/main" val="399671026"/>
                    </a:ext>
                  </a:extLst>
                </a:gridCol>
                <a:gridCol w="917103">
                  <a:extLst>
                    <a:ext uri="{9D8B030D-6E8A-4147-A177-3AD203B41FA5}">
                      <a16:colId xmlns:a16="http://schemas.microsoft.com/office/drawing/2014/main" val="3940553591"/>
                    </a:ext>
                  </a:extLst>
                </a:gridCol>
                <a:gridCol w="537613">
                  <a:extLst>
                    <a:ext uri="{9D8B030D-6E8A-4147-A177-3AD203B41FA5}">
                      <a16:colId xmlns:a16="http://schemas.microsoft.com/office/drawing/2014/main" val="477552181"/>
                    </a:ext>
                  </a:extLst>
                </a:gridCol>
                <a:gridCol w="727358">
                  <a:extLst>
                    <a:ext uri="{9D8B030D-6E8A-4147-A177-3AD203B41FA5}">
                      <a16:colId xmlns:a16="http://schemas.microsoft.com/office/drawing/2014/main" val="2795257207"/>
                    </a:ext>
                  </a:extLst>
                </a:gridCol>
                <a:gridCol w="484906">
                  <a:extLst>
                    <a:ext uri="{9D8B030D-6E8A-4147-A177-3AD203B41FA5}">
                      <a16:colId xmlns:a16="http://schemas.microsoft.com/office/drawing/2014/main" val="2697638012"/>
                    </a:ext>
                  </a:extLst>
                </a:gridCol>
                <a:gridCol w="653568">
                  <a:extLst>
                    <a:ext uri="{9D8B030D-6E8A-4147-A177-3AD203B41FA5}">
                      <a16:colId xmlns:a16="http://schemas.microsoft.com/office/drawing/2014/main" val="1214985922"/>
                    </a:ext>
                  </a:extLst>
                </a:gridCol>
                <a:gridCol w="537613">
                  <a:extLst>
                    <a:ext uri="{9D8B030D-6E8A-4147-A177-3AD203B41FA5}">
                      <a16:colId xmlns:a16="http://schemas.microsoft.com/office/drawing/2014/main" val="3787475618"/>
                    </a:ext>
                  </a:extLst>
                </a:gridCol>
                <a:gridCol w="537613">
                  <a:extLst>
                    <a:ext uri="{9D8B030D-6E8A-4147-A177-3AD203B41FA5}">
                      <a16:colId xmlns:a16="http://schemas.microsoft.com/office/drawing/2014/main" val="761919643"/>
                    </a:ext>
                  </a:extLst>
                </a:gridCol>
                <a:gridCol w="537613">
                  <a:extLst>
                    <a:ext uri="{9D8B030D-6E8A-4147-A177-3AD203B41FA5}">
                      <a16:colId xmlns:a16="http://schemas.microsoft.com/office/drawing/2014/main" val="2982275629"/>
                    </a:ext>
                  </a:extLst>
                </a:gridCol>
              </a:tblGrid>
              <a:tr h="127529">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9008112"/>
                  </a:ext>
                </a:extLst>
              </a:tr>
              <a:tr h="130576">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23621182"/>
                  </a:ext>
                </a:extLst>
              </a:tr>
              <a:tr h="160174">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700" b="1" i="0" u="none" strike="noStrike">
                          <a:solidFill>
                            <a:srgbClr val="000000"/>
                          </a:solidFill>
                          <a:effectLst/>
                          <a:latin typeface="Arial" panose="020B0604020202020204" pitchFamily="34" charset="0"/>
                        </a:rPr>
                        <a:t>NADA ACTUAL SERVICE ANALYSIS     </a:t>
                      </a:r>
                    </a:p>
                  </a:txBody>
                  <a:tcPr marL="2356" marR="2356" marT="2356"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0262004"/>
                  </a:ext>
                </a:extLst>
              </a:tr>
              <a:tr h="342980">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Performance</a:t>
                      </a: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65946661"/>
                  </a:ext>
                </a:extLst>
              </a:tr>
              <a:tr h="191295">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400" b="1" i="1" u="none" strike="noStrike">
                          <a:solidFill>
                            <a:srgbClr val="FFFFFF"/>
                          </a:solidFill>
                          <a:effectLst/>
                          <a:latin typeface="Arial" panose="020B060402020202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Labor Sales / Month</a:t>
                      </a:r>
                    </a:p>
                  </a:txBody>
                  <a:tcPr marL="2356" marR="2356" marT="2356"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Effective Labor Rate</a:t>
                      </a:r>
                    </a:p>
                  </a:txBody>
                  <a:tcPr marL="2356" marR="2356" marT="2356"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 </a:t>
                      </a:r>
                    </a:p>
                  </a:txBody>
                  <a:tcPr marL="2356" marR="2356" marT="2356"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Hours Billed</a:t>
                      </a:r>
                    </a:p>
                  </a:txBody>
                  <a:tcPr marL="2356" marR="2356" marT="2356"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59591068"/>
                  </a:ext>
                </a:extLst>
              </a:tr>
              <a:tr h="134058">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Customer Car*</a:t>
                      </a:r>
                    </a:p>
                  </a:txBody>
                  <a:tcPr marL="2356" marR="2356" marT="235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92,681 </a:t>
                      </a:r>
                    </a:p>
                  </a:txBody>
                  <a:tcPr marL="2356" marR="2356" marT="2356"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2356" marR="2356" marT="2356"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160.96 </a:t>
                      </a:r>
                    </a:p>
                  </a:txBody>
                  <a:tcPr marL="2356" marR="2356" marT="2356"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2356" marR="2356" marT="2356"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575.8</a:t>
                      </a:r>
                    </a:p>
                  </a:txBody>
                  <a:tcPr marL="2356" marR="2356" marT="2356"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44832138"/>
                  </a:ext>
                </a:extLst>
              </a:tr>
              <a:tr h="134058">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Customer Truck*</a:t>
                      </a:r>
                    </a:p>
                  </a:txBody>
                  <a:tcPr marL="2356" marR="2356" marT="235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11,551 </a:t>
                      </a:r>
                    </a:p>
                  </a:txBody>
                  <a:tcPr marL="2356" marR="2356" marT="235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2356" marR="2356" marT="2356"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160.96 </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71.8</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74692641"/>
                  </a:ext>
                </a:extLst>
              </a:tr>
              <a:tr h="134058">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Customer Other*</a:t>
                      </a:r>
                    </a:p>
                  </a:txBody>
                  <a:tcPr marL="2356" marR="2356" marT="235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a:t>
                      </a:r>
                    </a:p>
                  </a:txBody>
                  <a:tcPr marL="2356" marR="2356" marT="235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2356" marR="2356" marT="2356" marB="0" anchor="b">
                    <a:lnL>
                      <a:noFill/>
                    </a:lnL>
                    <a:lnR>
                      <a:noFill/>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 </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0.00</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5886722"/>
                  </a:ext>
                </a:extLst>
              </a:tr>
              <a:tr h="134058">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Warranty</a:t>
                      </a:r>
                    </a:p>
                  </a:txBody>
                  <a:tcPr marL="2356" marR="2356" marT="235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71,867 </a:t>
                      </a:r>
                    </a:p>
                  </a:txBody>
                  <a:tcPr marL="2356" marR="2356" marT="235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2356" marR="2356" marT="2356"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179.19 </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401.1</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28094981"/>
                  </a:ext>
                </a:extLst>
              </a:tr>
              <a:tr h="134058">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Internal</a:t>
                      </a:r>
                    </a:p>
                  </a:txBody>
                  <a:tcPr marL="2356" marR="2356" marT="235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35,421 </a:t>
                      </a:r>
                    </a:p>
                  </a:txBody>
                  <a:tcPr marL="2356" marR="2356" marT="235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2356" marR="2356" marT="2356"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168.00 </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210.8</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56811086"/>
                  </a:ext>
                </a:extLst>
              </a:tr>
              <a:tr h="134058">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New Vehicle Prep</a:t>
                      </a:r>
                    </a:p>
                  </a:txBody>
                  <a:tcPr marL="2356" marR="2356" marT="2356"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4,604 </a:t>
                      </a:r>
                    </a:p>
                  </a:txBody>
                  <a:tcPr marL="2356" marR="2356" marT="2356"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2356" marR="2356" marT="2356"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179.00 </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25.7</a:t>
                      </a:r>
                    </a:p>
                  </a:txBody>
                  <a:tcPr marL="2356" marR="2356" marT="235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30332990"/>
                  </a:ext>
                </a:extLst>
              </a:tr>
              <a:tr h="127529">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Total</a:t>
                      </a:r>
                    </a:p>
                  </a:txBody>
                  <a:tcPr marL="2356" marR="2356" marT="2356"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216,124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1285.2</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2356" marR="2356" marT="2356"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51499023"/>
                  </a:ext>
                </a:extLst>
              </a:tr>
              <a:tr h="130576">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09911706"/>
                  </a:ext>
                </a:extLst>
              </a:tr>
              <a:tr h="127529">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1" i="1" u="none" strike="noStrike">
                          <a:solidFill>
                            <a:srgbClr val="000000"/>
                          </a:solidFill>
                          <a:effectLst/>
                          <a:latin typeface="Arial" panose="020B0604020202020204" pitchFamily="34" charset="0"/>
                        </a:rPr>
                        <a:t>POTENTIAL</a:t>
                      </a:r>
                    </a:p>
                  </a:txBody>
                  <a:tcPr marL="2356" marR="2356" marT="2356" marB="0" anchor="b">
                    <a:lnL>
                      <a:noFill/>
                    </a:lnL>
                    <a:lnR>
                      <a:noFill/>
                    </a:lnR>
                    <a:lnT>
                      <a:noFill/>
                    </a:lnT>
                    <a:lnB>
                      <a:noFill/>
                    </a:lnB>
                    <a:solidFill>
                      <a:srgbClr val="FFFFFF"/>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37176251"/>
                  </a:ext>
                </a:extLst>
              </a:tr>
              <a:tr h="137105">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             216,124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1285.19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solidFill>
                            <a:srgbClr val="000000"/>
                          </a:solidFill>
                          <a:effectLst/>
                          <a:latin typeface="Calibri" panose="020F0502020204030204" pitchFamily="34" charset="0"/>
                        </a:rPr>
                        <a:t>=</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 $      168.16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49749664"/>
                  </a:ext>
                </a:extLst>
              </a:tr>
              <a:tr h="124047">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Total labor sales for month</a:t>
                      </a:r>
                    </a:p>
                  </a:txBody>
                  <a:tcPr marL="2356" marR="2356" marT="235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solidFill>
                            <a:srgbClr val="000000"/>
                          </a:solidFill>
                          <a:effectLst/>
                          <a:latin typeface="Arial" panose="020B0604020202020204" pitchFamily="34" charset="0"/>
                        </a:rPr>
                        <a:t>Total hours billed</a:t>
                      </a:r>
                    </a:p>
                  </a:txBody>
                  <a:tcPr marL="2356" marR="2356" marT="2356"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Effective Labor Rate</a:t>
                      </a:r>
                    </a:p>
                  </a:txBody>
                  <a:tcPr marL="2356" marR="2356" marT="235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89474087"/>
                  </a:ext>
                </a:extLst>
              </a:tr>
              <a:tr h="134058">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50252854"/>
                  </a:ext>
                </a:extLst>
              </a:tr>
              <a:tr h="124047">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solidFill>
                            <a:srgbClr val="000000"/>
                          </a:solidFill>
                          <a:effectLst/>
                          <a:latin typeface="Calibri" panose="020F0502020204030204" pitchFamily="34" charset="0"/>
                        </a:rPr>
                        <a:t>13.00</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latin typeface="Arial" panose="020B0604020202020204" pitchFamily="34" charset="0"/>
                        </a:rPr>
                        <a:t>x</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8</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latin typeface="Arial" panose="020B0604020202020204" pitchFamily="34" charset="0"/>
                        </a:rPr>
                        <a:t>x</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22</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Arial" panose="020B0604020202020204" pitchFamily="34" charset="0"/>
                        </a:rPr>
                        <a:t>=</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2,288.0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716538163"/>
                  </a:ext>
                </a:extLst>
              </a:tr>
              <a:tr h="124047">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 Service mechanical technicians</a:t>
                      </a:r>
                    </a:p>
                  </a:txBody>
                  <a:tcPr marL="2356" marR="2356" marT="235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 Hours per day for one tech</a:t>
                      </a:r>
                    </a:p>
                  </a:txBody>
                  <a:tcPr marL="2356" marR="2356" marT="235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Working Days/Month</a:t>
                      </a:r>
                    </a:p>
                  </a:txBody>
                  <a:tcPr marL="2356" marR="2356" marT="235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Clock Hour Aval</a:t>
                      </a:r>
                    </a:p>
                  </a:txBody>
                  <a:tcPr marL="2356" marR="2356" marT="2356"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1647634869"/>
                  </a:ext>
                </a:extLst>
              </a:tr>
              <a:tr h="124047">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30323143"/>
                  </a:ext>
                </a:extLst>
              </a:tr>
              <a:tr h="124047">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2,288.0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solidFill>
                            <a:srgbClr val="000000"/>
                          </a:solidFill>
                          <a:effectLst/>
                          <a:latin typeface="Arial" panose="020B0604020202020204" pitchFamily="34" charset="0"/>
                        </a:rPr>
                        <a:t>x</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 $         168.16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solidFill>
                            <a:srgbClr val="000000"/>
                          </a:solidFill>
                          <a:effectLst/>
                          <a:latin typeface="Arial" panose="020B0604020202020204" pitchFamily="34" charset="0"/>
                        </a:rPr>
                        <a:t>=</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    384,761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480951.8</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93380583"/>
                  </a:ext>
                </a:extLst>
              </a:tr>
              <a:tr h="204134">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r" fontAlgn="b"/>
                      <a:r>
                        <a:rPr lang="en-US" sz="400" b="0" i="0" u="none" strike="noStrike">
                          <a:solidFill>
                            <a:srgbClr val="000000"/>
                          </a:solidFill>
                          <a:effectLst/>
                          <a:latin typeface="Arial" panose="020B0604020202020204" pitchFamily="34" charset="0"/>
                        </a:rPr>
                        <a:t>Clock Hours Available</a:t>
                      </a:r>
                    </a:p>
                  </a:txBody>
                  <a:tcPr marL="2356" marR="2356" marT="2356"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Effective Labor Rate</a:t>
                      </a:r>
                    </a:p>
                  </a:txBody>
                  <a:tcPr marL="2356" marR="2356" marT="2356"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400" b="0" i="0" u="none" strike="noStrike">
                          <a:solidFill>
                            <a:srgbClr val="000000"/>
                          </a:solidFill>
                          <a:effectLst/>
                          <a:latin typeface="Arial" panose="020B0604020202020204" pitchFamily="34" charset="0"/>
                        </a:rPr>
                        <a:t>Labor sales potential @100%</a:t>
                      </a:r>
                    </a:p>
                  </a:txBody>
                  <a:tcPr marL="2356" marR="2356" marT="2356"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rowSpan="2">
                  <a:txBody>
                    <a:bodyPr/>
                    <a:lstStyle/>
                    <a:p>
                      <a:pPr algn="ctr" fontAlgn="b"/>
                      <a:r>
                        <a:rPr lang="en-US" sz="400" b="0" i="0" u="none" strike="noStrike">
                          <a:solidFill>
                            <a:srgbClr val="000000"/>
                          </a:solidFill>
                          <a:effectLst/>
                          <a:latin typeface="Calibri" panose="020F0502020204030204" pitchFamily="34" charset="0"/>
                        </a:rPr>
                        <a:t>Labor sales potential @ 125%</a:t>
                      </a:r>
                    </a:p>
                  </a:txBody>
                  <a:tcPr marL="2356" marR="2356" marT="2356"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54813110"/>
                  </a:ext>
                </a:extLst>
              </a:tr>
              <a:tr h="130576">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21651186"/>
                  </a:ext>
                </a:extLst>
              </a:tr>
              <a:tr h="124047">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500" b="0" i="0" u="none" strike="noStrike">
                          <a:solidFill>
                            <a:srgbClr val="000000"/>
                          </a:solidFill>
                          <a:effectLst/>
                          <a:latin typeface="Calibri" panose="020F0502020204030204" pitchFamily="34" charset="0"/>
                        </a:rPr>
                        <a:t>How proficient are your technicians ?</a:t>
                      </a:r>
                    </a:p>
                  </a:txBody>
                  <a:tcPr marL="2356" marR="2356" marT="235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80638272"/>
                  </a:ext>
                </a:extLst>
              </a:tr>
              <a:tr h="124047">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50277203"/>
                  </a:ext>
                </a:extLst>
              </a:tr>
              <a:tr h="134058">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1,412.0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2,288.00 </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solidFill>
                            <a:srgbClr val="000000"/>
                          </a:solidFill>
                          <a:effectLst/>
                          <a:latin typeface="Calibri" panose="020F0502020204030204" pitchFamily="34" charset="0"/>
                        </a:rPr>
                        <a:t>61.71%</a:t>
                      </a:r>
                    </a:p>
                  </a:txBody>
                  <a:tcPr marL="2356" marR="2356" marT="23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45205805"/>
                  </a:ext>
                </a:extLst>
              </a:tr>
              <a:tr h="127529">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Billed</a:t>
                      </a:r>
                    </a:p>
                  </a:txBody>
                  <a:tcPr marL="2356" marR="2356" marT="2356"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Available</a:t>
                      </a:r>
                    </a:p>
                  </a:txBody>
                  <a:tcPr marL="2356" marR="2356" marT="2356"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Tech Proficiency</a:t>
                      </a:r>
                    </a:p>
                  </a:txBody>
                  <a:tcPr marL="2356" marR="2356" marT="2356"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97187613"/>
                  </a:ext>
                </a:extLst>
              </a:tr>
              <a:tr h="124047">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28226291"/>
                  </a:ext>
                </a:extLst>
              </a:tr>
              <a:tr h="124047">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20597276"/>
                  </a:ext>
                </a:extLst>
              </a:tr>
              <a:tr h="127529">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2356" marR="2356" marT="2356"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29646711"/>
                  </a:ext>
                </a:extLst>
              </a:tr>
              <a:tr h="127529">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a:noFill/>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dirty="0">
                        <a:solidFill>
                          <a:srgbClr val="000000"/>
                        </a:solidFill>
                        <a:effectLst/>
                        <a:latin typeface="Calibri" panose="020F0502020204030204" pitchFamily="34" charset="0"/>
                      </a:endParaRPr>
                    </a:p>
                  </a:txBody>
                  <a:tcPr marL="2356" marR="2356" marT="2356" marB="0" anchor="b">
                    <a:lnL>
                      <a:noFill/>
                    </a:lnL>
                    <a:lnR>
                      <a:noFill/>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334634115"/>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currently have 6 techs with more then one stall, Given we are doing lots of engines, but we find more times then not the stalls have cars that stay for way to long.</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are looking for more techs so we will cut the two stalls to 1 sooner then later.</a:t>
            </a:r>
          </a:p>
          <a:p>
            <a:r>
              <a:rPr lang="en-US" sz="1800" b="0" i="0" u="none" strike="noStrike" baseline="0" dirty="0">
                <a:solidFill>
                  <a:srgbClr val="221E1F"/>
                </a:solidFill>
                <a:latin typeface="Calibri" panose="020F0502020204030204" pitchFamily="34" charset="0"/>
              </a:rPr>
              <a:t>When we had our shop redone we had all the techs on half the shop and they did more hours with one stall. We know it can be done.</a:t>
            </a:r>
          </a:p>
        </p:txBody>
      </p:sp>
      <p:graphicFrame>
        <p:nvGraphicFramePr>
          <p:cNvPr id="7" name="Content Placeholder 6">
            <a:extLst>
              <a:ext uri="{FF2B5EF4-FFF2-40B4-BE49-F238E27FC236}">
                <a16:creationId xmlns:a16="http://schemas.microsoft.com/office/drawing/2014/main" id="{A63A8404-8FA2-CE43-2D9B-F1C7B1BA4710}"/>
              </a:ext>
            </a:extLst>
          </p:cNvPr>
          <p:cNvGraphicFramePr>
            <a:graphicFrameLocks noGrp="1"/>
          </p:cNvGraphicFramePr>
          <p:nvPr>
            <p:ph sz="half" idx="2"/>
            <p:extLst>
              <p:ext uri="{D42A27DB-BD31-4B8C-83A1-F6EECF244321}">
                <p14:modId xmlns:p14="http://schemas.microsoft.com/office/powerpoint/2010/main" val="263287847"/>
              </p:ext>
            </p:extLst>
          </p:nvPr>
        </p:nvGraphicFramePr>
        <p:xfrm>
          <a:off x="6544689" y="1044365"/>
          <a:ext cx="5087220" cy="4697325"/>
        </p:xfrm>
        <a:graphic>
          <a:graphicData uri="http://schemas.openxmlformats.org/drawingml/2006/table">
            <a:tbl>
              <a:tblPr/>
              <a:tblGrid>
                <a:gridCol w="642326">
                  <a:extLst>
                    <a:ext uri="{9D8B030D-6E8A-4147-A177-3AD203B41FA5}">
                      <a16:colId xmlns:a16="http://schemas.microsoft.com/office/drawing/2014/main" val="952713439"/>
                    </a:ext>
                  </a:extLst>
                </a:gridCol>
                <a:gridCol w="1490196">
                  <a:extLst>
                    <a:ext uri="{9D8B030D-6E8A-4147-A177-3AD203B41FA5}">
                      <a16:colId xmlns:a16="http://schemas.microsoft.com/office/drawing/2014/main" val="516613800"/>
                    </a:ext>
                  </a:extLst>
                </a:gridCol>
                <a:gridCol w="989182">
                  <a:extLst>
                    <a:ext uri="{9D8B030D-6E8A-4147-A177-3AD203B41FA5}">
                      <a16:colId xmlns:a16="http://schemas.microsoft.com/office/drawing/2014/main" val="2588892687"/>
                    </a:ext>
                  </a:extLst>
                </a:gridCol>
                <a:gridCol w="655172">
                  <a:extLst>
                    <a:ext uri="{9D8B030D-6E8A-4147-A177-3AD203B41FA5}">
                      <a16:colId xmlns:a16="http://schemas.microsoft.com/office/drawing/2014/main" val="1769100986"/>
                    </a:ext>
                  </a:extLst>
                </a:gridCol>
                <a:gridCol w="655172">
                  <a:extLst>
                    <a:ext uri="{9D8B030D-6E8A-4147-A177-3AD203B41FA5}">
                      <a16:colId xmlns:a16="http://schemas.microsoft.com/office/drawing/2014/main" val="1125069008"/>
                    </a:ext>
                  </a:extLst>
                </a:gridCol>
                <a:gridCol w="655172">
                  <a:extLst>
                    <a:ext uri="{9D8B030D-6E8A-4147-A177-3AD203B41FA5}">
                      <a16:colId xmlns:a16="http://schemas.microsoft.com/office/drawing/2014/main" val="3276477309"/>
                    </a:ext>
                  </a:extLst>
                </a:gridCol>
              </a:tblGrid>
              <a:tr h="193040">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a:noFill/>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a:noFill/>
                    </a:lnT>
                    <a:lnB>
                      <a:noFill/>
                    </a:lnB>
                    <a:noFill/>
                  </a:tcPr>
                </a:tc>
                <a:extLst>
                  <a:ext uri="{0D108BD9-81ED-4DB2-BD59-A6C34878D82A}">
                    <a16:rowId xmlns:a16="http://schemas.microsoft.com/office/drawing/2014/main" val="3932397221"/>
                  </a:ext>
                </a:extLst>
              </a:tr>
              <a:tr h="236796">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gridSpan="4">
                  <a:txBody>
                    <a:bodyPr/>
                    <a:lstStyle/>
                    <a:p>
                      <a:pPr algn="ctr" fontAlgn="b"/>
                      <a:r>
                        <a:rPr lang="en-US" sz="800" b="1" i="0" u="none" strike="noStrike">
                          <a:solidFill>
                            <a:srgbClr val="FFFFFF"/>
                          </a:solidFill>
                          <a:effectLst/>
                          <a:latin typeface="Arial" panose="020B0604020202020204" pitchFamily="34" charset="0"/>
                        </a:rPr>
                        <a:t>FACILITY POTENTIAL</a:t>
                      </a:r>
                    </a:p>
                  </a:txBody>
                  <a:tcPr marL="3963" marR="3963" marT="3963"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990226764"/>
                  </a:ext>
                </a:extLst>
              </a:tr>
              <a:tr h="507055">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latin typeface="Arial" panose="020B0604020202020204" pitchFamily="34" charset="0"/>
                        </a:rPr>
                        <a:t>Number of Bays</a:t>
                      </a:r>
                    </a:p>
                  </a:txBody>
                  <a:tcPr marL="3963" marR="3963" marT="3963"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21</a:t>
                      </a:r>
                    </a:p>
                  </a:txBody>
                  <a:tcPr marL="3963" marR="3963" marT="39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161984469"/>
                  </a:ext>
                </a:extLst>
              </a:tr>
              <a:tr h="188537">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3963" marR="3963" marT="396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21643805"/>
                  </a:ext>
                </a:extLst>
              </a:tr>
              <a:tr h="198189">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latin typeface="Arial" panose="020B0604020202020204" pitchFamily="34" charset="0"/>
                        </a:rPr>
                        <a:t>Number of Days</a:t>
                      </a:r>
                    </a:p>
                  </a:txBody>
                  <a:tcPr marL="3963" marR="3963" marT="3963"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22</a:t>
                      </a:r>
                    </a:p>
                  </a:txBody>
                  <a:tcPr marL="3963" marR="3963" marT="39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947900081"/>
                  </a:ext>
                </a:extLst>
              </a:tr>
              <a:tr h="198189">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3963" marR="3963" marT="396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77962660"/>
                  </a:ext>
                </a:extLst>
              </a:tr>
              <a:tr h="198189">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latin typeface="Arial" panose="020B0604020202020204" pitchFamily="34" charset="0"/>
                        </a:rPr>
                        <a:t>Number of Hours</a:t>
                      </a:r>
                    </a:p>
                  </a:txBody>
                  <a:tcPr marL="3963" marR="3963" marT="3963"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8</a:t>
                      </a:r>
                    </a:p>
                  </a:txBody>
                  <a:tcPr marL="3963" marR="3963" marT="39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714663417"/>
                  </a:ext>
                </a:extLst>
              </a:tr>
              <a:tr h="198189">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3963" marR="3963" marT="396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328833151"/>
                  </a:ext>
                </a:extLst>
              </a:tr>
              <a:tr h="198189">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latin typeface="Arial" panose="020B0604020202020204" pitchFamily="34" charset="0"/>
                        </a:rPr>
                        <a:t>Effective Labor Rate</a:t>
                      </a:r>
                    </a:p>
                  </a:txBody>
                  <a:tcPr marL="3963" marR="3963" marT="3963"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168.16 </a:t>
                      </a:r>
                    </a:p>
                  </a:txBody>
                  <a:tcPr marL="3963" marR="3963" marT="39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122424401"/>
                  </a:ext>
                </a:extLst>
              </a:tr>
              <a:tr h="198189">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 </a:t>
                      </a:r>
                    </a:p>
                  </a:txBody>
                  <a:tcPr marL="3963" marR="3963" marT="396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392259119"/>
                  </a:ext>
                </a:extLst>
              </a:tr>
              <a:tr h="188537">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latin typeface="Arial" panose="020B0604020202020204" pitchFamily="34" charset="0"/>
                        </a:rPr>
                        <a:t>FACILITY POTENTIAL</a:t>
                      </a:r>
                    </a:p>
                  </a:txBody>
                  <a:tcPr marL="3963" marR="3963" marT="3963"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621,538 </a:t>
                      </a:r>
                    </a:p>
                  </a:txBody>
                  <a:tcPr marL="3963" marR="3963" marT="39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24859093"/>
                  </a:ext>
                </a:extLst>
              </a:tr>
              <a:tr h="193040">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214467750"/>
                  </a:ext>
                </a:extLst>
              </a:tr>
              <a:tr h="188537">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a:noFill/>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a:noFill/>
                    </a:lnT>
                    <a:lnB>
                      <a:noFill/>
                    </a:lnB>
                    <a:noFill/>
                  </a:tcPr>
                </a:tc>
                <a:extLst>
                  <a:ext uri="{0D108BD9-81ED-4DB2-BD59-A6C34878D82A}">
                    <a16:rowId xmlns:a16="http://schemas.microsoft.com/office/drawing/2014/main" val="4240492116"/>
                  </a:ext>
                </a:extLst>
              </a:tr>
              <a:tr h="202693">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gridSpan="4">
                  <a:txBody>
                    <a:bodyPr/>
                    <a:lstStyle/>
                    <a:p>
                      <a:pPr algn="ctr" fontAlgn="b"/>
                      <a:r>
                        <a:rPr lang="en-US" sz="800" b="1" i="0" u="none" strike="noStrike">
                          <a:solidFill>
                            <a:srgbClr val="FFFFFF"/>
                          </a:solidFill>
                          <a:effectLst/>
                          <a:latin typeface="Arial" panose="020B0604020202020204" pitchFamily="34" charset="0"/>
                        </a:rPr>
                        <a:t>FACILITY UTILIZATION</a:t>
                      </a:r>
                    </a:p>
                  </a:txBody>
                  <a:tcPr marL="3963" marR="3963" marT="3963"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103297726"/>
                  </a:ext>
                </a:extLst>
              </a:tr>
              <a:tr h="183388">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latin typeface="Arial" panose="020B0604020202020204" pitchFamily="34" charset="0"/>
                        </a:rPr>
                        <a:t>Total Labor Sales</a:t>
                      </a:r>
                    </a:p>
                  </a:txBody>
                  <a:tcPr marL="3963" marR="3963" marT="3963"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216,124 </a:t>
                      </a:r>
                    </a:p>
                  </a:txBody>
                  <a:tcPr marL="3963" marR="3963" marT="39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557775358"/>
                  </a:ext>
                </a:extLst>
              </a:tr>
              <a:tr h="198189">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3963" marR="3963" marT="396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979574739"/>
                  </a:ext>
                </a:extLst>
              </a:tr>
              <a:tr h="183388">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n-US" sz="800" b="0" i="0" u="none" strike="noStrike">
                          <a:solidFill>
                            <a:srgbClr val="FFFFFF"/>
                          </a:solidFill>
                          <a:effectLst/>
                          <a:latin typeface="Arial" panose="020B0604020202020204" pitchFamily="34" charset="0"/>
                        </a:rPr>
                        <a:t>Facility Potential</a:t>
                      </a:r>
                    </a:p>
                  </a:txBody>
                  <a:tcPr marL="3963" marR="3963" marT="3963"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621,538 </a:t>
                      </a:r>
                    </a:p>
                  </a:txBody>
                  <a:tcPr marL="3963" marR="3963" marT="39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318562894"/>
                  </a:ext>
                </a:extLst>
              </a:tr>
              <a:tr h="183388">
                <a:tc>
                  <a:txBody>
                    <a:bodyPr/>
                    <a:lstStyle/>
                    <a:p>
                      <a:pPr algn="l" fontAlgn="b"/>
                      <a:endParaRPr lang="en-US" sz="700" b="0" i="0" u="none" strike="noStrike">
                        <a:solidFill>
                          <a:srgbClr val="000000"/>
                        </a:solidFill>
                        <a:effectLst/>
                        <a:latin typeface="Arial" panose="020B060402020202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equals</a:t>
                      </a:r>
                    </a:p>
                  </a:txBody>
                  <a:tcPr marL="3963" marR="3963" marT="396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248014401"/>
                  </a:ext>
                </a:extLst>
              </a:tr>
              <a:tr h="183388">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FFFFFF"/>
                          </a:solidFill>
                          <a:effectLst/>
                          <a:latin typeface="Arial" panose="020B0604020202020204" pitchFamily="34" charset="0"/>
                        </a:rPr>
                        <a:t>FACILITY UTILIZATION</a:t>
                      </a:r>
                    </a:p>
                  </a:txBody>
                  <a:tcPr marL="3963" marR="3963" marT="3963"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34.77%</a:t>
                      </a:r>
                    </a:p>
                  </a:txBody>
                  <a:tcPr marL="3963" marR="3963" marT="39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569874608"/>
                  </a:ext>
                </a:extLst>
              </a:tr>
              <a:tr h="183388">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081464069"/>
                  </a:ext>
                </a:extLst>
              </a:tr>
              <a:tr h="301787">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3963" marR="3963" marT="3963"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69675386"/>
                  </a:ext>
                </a:extLst>
              </a:tr>
              <a:tr h="193040">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a:noFill/>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3963" marR="3963" marT="3963"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3963" marR="3963" marT="3963" marB="0" anchor="b">
                    <a:lnL>
                      <a:noFill/>
                    </a:lnL>
                    <a:lnR>
                      <a:noFill/>
                    </a:lnR>
                    <a:lnT>
                      <a:noFill/>
                    </a:lnT>
                    <a:lnB>
                      <a:noFill/>
                    </a:lnB>
                    <a:noFill/>
                  </a:tcPr>
                </a:tc>
                <a:extLst>
                  <a:ext uri="{0D108BD9-81ED-4DB2-BD59-A6C34878D82A}">
                    <a16:rowId xmlns:a16="http://schemas.microsoft.com/office/drawing/2014/main" val="1935646306"/>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pPr marL="0" indent="0">
              <a:buNone/>
            </a:pPr>
            <a:r>
              <a:rPr lang="en-US" dirty="0"/>
              <a:t>Our work mix doesn’t fall within the NADA guidelines</a:t>
            </a:r>
          </a:p>
          <a:p>
            <a:pPr marL="0" indent="0">
              <a:buNone/>
            </a:pPr>
            <a:endParaRPr lang="en-US" dirty="0"/>
          </a:p>
          <a:p>
            <a:pPr marL="0" indent="0">
              <a:buNone/>
            </a:pPr>
            <a:r>
              <a:rPr lang="en-US" dirty="0"/>
              <a:t>Labor rate falls short of targeted rate.</a:t>
            </a:r>
          </a:p>
          <a:p>
            <a:pPr marL="0" indent="0">
              <a:buNone/>
            </a:pPr>
            <a:endParaRPr lang="en-US" dirty="0"/>
          </a:p>
          <a:p>
            <a:pPr marL="0" indent="0">
              <a:buNone/>
            </a:pPr>
            <a:endParaRPr lang="en-US" dirty="0"/>
          </a:p>
        </p:txBody>
      </p:sp>
      <p:graphicFrame>
        <p:nvGraphicFramePr>
          <p:cNvPr id="9" name="Object 8">
            <a:extLst>
              <a:ext uri="{FF2B5EF4-FFF2-40B4-BE49-F238E27FC236}">
                <a16:creationId xmlns:a16="http://schemas.microsoft.com/office/drawing/2014/main" id="{BA3C1636-EEC4-4214-CE78-C6DAA70CA6E9}"/>
              </a:ext>
            </a:extLst>
          </p:cNvPr>
          <p:cNvGraphicFramePr>
            <a:graphicFrameLocks noChangeAspect="1"/>
          </p:cNvGraphicFramePr>
          <p:nvPr>
            <p:extLst>
              <p:ext uri="{D42A27DB-BD31-4B8C-83A1-F6EECF244321}">
                <p14:modId xmlns:p14="http://schemas.microsoft.com/office/powerpoint/2010/main" val="1775458824"/>
              </p:ext>
            </p:extLst>
          </p:nvPr>
        </p:nvGraphicFramePr>
        <p:xfrm>
          <a:off x="5392407" y="64669"/>
          <a:ext cx="6523678" cy="6628553"/>
        </p:xfrm>
        <a:graphic>
          <a:graphicData uri="http://schemas.openxmlformats.org/presentationml/2006/ole">
            <mc:AlternateContent xmlns:mc="http://schemas.openxmlformats.org/markup-compatibility/2006">
              <mc:Choice xmlns:v="urn:schemas-microsoft-com:vml" Requires="v">
                <p:oleObj name="Macro-Enabled Worksheet" r:id="rId2" imgW="8015098" imgH="8143794" progId="Excel.SheetMacroEnabled.12">
                  <p:embed/>
                </p:oleObj>
              </mc:Choice>
              <mc:Fallback>
                <p:oleObj name="Macro-Enabled Worksheet" r:id="rId2" imgW="8015098" imgH="8143794" progId="Excel.SheetMacroEnabled.12">
                  <p:embed/>
                  <p:pic>
                    <p:nvPicPr>
                      <p:cNvPr id="0" name=""/>
                      <p:cNvPicPr/>
                      <p:nvPr/>
                    </p:nvPicPr>
                    <p:blipFill>
                      <a:blip r:embed="rId3"/>
                      <a:stretch>
                        <a:fillRect/>
                      </a:stretch>
                    </p:blipFill>
                    <p:spPr>
                      <a:xfrm>
                        <a:off x="5392407" y="64669"/>
                        <a:ext cx="6523678" cy="6628553"/>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Goal Oriented</a:t>
            </a:r>
          </a:p>
          <a:p>
            <a:r>
              <a:rPr lang="en-US" dirty="0"/>
              <a:t>Skilled and Motivated staff</a:t>
            </a:r>
          </a:p>
          <a:p>
            <a:r>
              <a:rPr lang="en-US" dirty="0"/>
              <a:t>Product Knowledge</a:t>
            </a:r>
          </a:p>
          <a:p>
            <a:r>
              <a:rPr lang="en-US" dirty="0"/>
              <a:t>Family Atmosphere</a:t>
            </a:r>
          </a:p>
          <a:p>
            <a:r>
              <a:rPr lang="en-US" dirty="0"/>
              <a:t>Open door Policy</a:t>
            </a:r>
          </a:p>
          <a:p>
            <a:r>
              <a:rPr lang="en-US" dirty="0"/>
              <a:t>Ability to handle workload while short staffed</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-Better Communication between departments</a:t>
            </a:r>
          </a:p>
          <a:p>
            <a:pPr marL="0" indent="0">
              <a:buNone/>
            </a:pPr>
            <a:r>
              <a:rPr lang="en-US" dirty="0"/>
              <a:t>-Scheduling</a:t>
            </a:r>
          </a:p>
          <a:p>
            <a:pPr marL="0" indent="0">
              <a:buNone/>
            </a:pPr>
            <a:r>
              <a:rPr lang="en-US" dirty="0"/>
              <a:t>-Parts prices</a:t>
            </a:r>
          </a:p>
          <a:p>
            <a:pPr marL="0" indent="0">
              <a:buNone/>
            </a:pPr>
            <a:r>
              <a:rPr lang="en-US" dirty="0"/>
              <a:t>-Complacency</a:t>
            </a:r>
          </a:p>
          <a:p>
            <a:pPr marL="0" indent="0">
              <a:buNone/>
            </a:pPr>
            <a:r>
              <a:rPr lang="en-US" dirty="0"/>
              <a:t>-Short on techs</a:t>
            </a:r>
          </a:p>
          <a:p>
            <a:pPr marL="0" indent="0">
              <a:buNone/>
            </a:pPr>
            <a:r>
              <a:rPr lang="en-US" dirty="0"/>
              <a:t>-Advisors training</a:t>
            </a:r>
          </a:p>
          <a:p>
            <a:pPr marL="0" indent="0">
              <a:buNone/>
            </a:pPr>
            <a:r>
              <a:rPr lang="en-US" dirty="0"/>
              <a:t>-Stress management</a:t>
            </a:r>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200</TotalTime>
  <Words>1410</Words>
  <Application>Microsoft Office PowerPoint</Application>
  <PresentationFormat>Widescreen</PresentationFormat>
  <Paragraphs>473</Paragraphs>
  <Slides>16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Trebuchet MS</vt:lpstr>
      <vt:lpstr>Wingdings 3</vt:lpstr>
      <vt:lpstr>Facet</vt:lpstr>
      <vt:lpstr>Microsoft Excel Macro-Enabled Worksheet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Lane Nichols</cp:lastModifiedBy>
  <cp:revision>8</cp:revision>
  <dcterms:created xsi:type="dcterms:W3CDTF">2022-12-04T13:10:55Z</dcterms:created>
  <dcterms:modified xsi:type="dcterms:W3CDTF">2024-12-01T00:04:27Z</dcterms:modified>
</cp:coreProperties>
</file>