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62" autoAdjust="0"/>
    <p:restoredTop sz="94660"/>
  </p:normalViewPr>
  <p:slideViewPr>
    <p:cSldViewPr snapToGrid="0">
      <p:cViewPr varScale="1">
        <p:scale>
          <a:sx n="88" d="100"/>
          <a:sy n="88" d="100"/>
        </p:scale>
        <p:origin x="422"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‹Nº›</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E0A9F39-3A40-DAF5-FB29-F9EF6B43BC8E}"/>
              </a:ext>
            </a:extLst>
          </p:cNvPr>
          <p:cNvSpPr>
            <a:spLocks noGrp="1"/>
          </p:cNvSpPr>
          <p:nvPr>
            <p:ph type="ctrTitle"/>
          </p:nvPr>
        </p:nvSpPr>
        <p:spPr/>
        <p:txBody>
          <a:bodyPr/>
          <a:lstStyle/>
          <a:p>
            <a:pPr algn="ctr"/>
            <a:r>
              <a:rPr lang="en-US" dirty="0">
                <a:solidFill>
                  <a:schemeClr val="bg1"/>
                </a:solidFill>
              </a:rPr>
              <a:t>NADA Service </a:t>
            </a:r>
            <a:r>
              <a:rPr lang="en-US" dirty="0" smtClean="0">
                <a:solidFill>
                  <a:schemeClr val="bg1"/>
                </a:solidFill>
              </a:rPr>
              <a:t>Homework</a:t>
            </a:r>
            <a:br>
              <a:rPr lang="en-US" dirty="0" smtClean="0">
                <a:solidFill>
                  <a:schemeClr val="bg1"/>
                </a:solidFill>
              </a:rPr>
            </a:br>
            <a:r>
              <a:rPr lang="en-US" sz="3600" dirty="0" smtClean="0">
                <a:solidFill>
                  <a:schemeClr val="bg1"/>
                </a:solidFill>
              </a:rPr>
              <a:t>Ford Sanchez Automotriz </a:t>
            </a:r>
            <a:endParaRPr lang="en-US" sz="3600" dirty="0">
              <a:solidFill>
                <a:schemeClr val="bg1"/>
              </a:solidFill>
            </a:endParaRPr>
          </a:p>
        </p:txBody>
      </p:sp>
      <p:sp>
        <p:nvSpPr>
          <p:cNvPr id="3" name="Subtitle 2">
            <a:extLst>
              <a:ext uri="{FF2B5EF4-FFF2-40B4-BE49-F238E27FC236}">
                <a16:creationId xmlns=""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smtClean="0"/>
              <a:t>Ernesto Sanchez</a:t>
            </a:r>
            <a:br>
              <a:rPr lang="en-US" sz="3200" dirty="0" smtClean="0"/>
            </a:br>
            <a:r>
              <a:rPr lang="en-US" sz="3200" dirty="0" smtClean="0"/>
              <a:t>Class N452</a:t>
            </a: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smtClean="0"/>
              <a:t>Opportunities</a:t>
            </a:r>
          </a:p>
          <a:p>
            <a:r>
              <a:rPr lang="en-US" dirty="0" smtClean="0"/>
              <a:t>- Big opportunity in our market area since Ford is growing in sales</a:t>
            </a:r>
          </a:p>
          <a:p>
            <a:r>
              <a:rPr lang="en-US" dirty="0" smtClean="0"/>
              <a:t>- Strong digital marketing strategy for Ford cars from 2020 to 2024</a:t>
            </a:r>
          </a:p>
          <a:p>
            <a:r>
              <a:rPr lang="en-US" dirty="0" smtClean="0"/>
              <a:t>- Install a non-dealer competitive pricing board in service</a:t>
            </a:r>
          </a:p>
          <a:p>
            <a:r>
              <a:rPr lang="en-US" dirty="0" smtClean="0"/>
              <a:t>- Offer amenities with more quality for customers in the waiting area  </a:t>
            </a: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smtClean="0"/>
              <a:t>Threats</a:t>
            </a:r>
          </a:p>
          <a:p>
            <a:endParaRPr lang="en-US" dirty="0"/>
          </a:p>
          <a:p>
            <a:r>
              <a:rPr lang="en-US" dirty="0" smtClean="0"/>
              <a:t>- We must be fast by renewing the facility. Our area is packed with dealerships, specially new Chinese brands with complete new facilities filled with screens and technology. </a:t>
            </a:r>
          </a:p>
          <a:p>
            <a:r>
              <a:rPr lang="en-US" dirty="0" smtClean="0"/>
              <a:t>- Independent repair shops in Mexico are really big, though if we open more hours on Saturdays and Sunday we will compete better. Customers in Mexico appreciate the quality and guarantee of dealers.</a:t>
            </a:r>
            <a:br>
              <a:rPr lang="en-US" dirty="0" smtClean="0"/>
            </a:br>
            <a:r>
              <a:rPr lang="en-US" dirty="0" smtClean="0"/>
              <a:t/>
            </a:r>
            <a:br>
              <a:rPr lang="en-US" dirty="0" smtClean="0"/>
            </a:br>
            <a:r>
              <a:rPr lang="en-US" dirty="0" smtClean="0"/>
              <a:t>- As long as we do not have de new facility, we must give an exceptional experience to customers and not take them from granted</a:t>
            </a:r>
            <a:endParaRPr lang="en-US" dirty="0"/>
          </a:p>
          <a:p>
            <a:r>
              <a:rPr lang="en-US" dirty="0" smtClean="0"/>
              <a:t>- It has not been easy to recruit new Service Advisors, at the moment we have 2. We are looking for the third one in order to sell more hours.</a:t>
            </a:r>
          </a:p>
          <a:p>
            <a:pPr marL="0" indent="0">
              <a:buNone/>
            </a:pPr>
            <a:r>
              <a:rPr lang="en-US" dirty="0" smtClean="0"/>
              <a:t> </a:t>
            </a: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a:t>Objectives</a:t>
            </a:r>
          </a:p>
          <a:p>
            <a:endParaRPr lang="en-US" dirty="0"/>
          </a:p>
          <a:p>
            <a:r>
              <a:rPr lang="en-US" dirty="0" smtClean="0"/>
              <a:t>- Recognize technicians with their names and photo in bays</a:t>
            </a:r>
          </a:p>
          <a:p>
            <a:r>
              <a:rPr lang="en-US" dirty="0" smtClean="0"/>
              <a:t>- Motivate technicians since tech pays is low</a:t>
            </a:r>
          </a:p>
          <a:p>
            <a:r>
              <a:rPr lang="en-US" dirty="0" smtClean="0"/>
              <a:t>- Improve technician productivity, efficiency and proficiency </a:t>
            </a:r>
          </a:p>
          <a:p>
            <a:r>
              <a:rPr lang="en-US" dirty="0" smtClean="0"/>
              <a:t>- Sell more hours in general </a:t>
            </a:r>
          </a:p>
          <a:p>
            <a:r>
              <a:rPr lang="en-US" dirty="0" smtClean="0"/>
              <a:t>- Lower On Item RO´s </a:t>
            </a:r>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smtClean="0"/>
              <a:t>Strategies</a:t>
            </a:r>
          </a:p>
          <a:p>
            <a:pPr>
              <a:buFontTx/>
              <a:buChar char="-"/>
            </a:pPr>
            <a:r>
              <a:rPr lang="en-US" dirty="0"/>
              <a:t>- Fixed Operation Director is a family member, she is also </a:t>
            </a:r>
            <a:r>
              <a:rPr lang="en-US" dirty="0" smtClean="0"/>
              <a:t>the </a:t>
            </a:r>
            <a:r>
              <a:rPr lang="en-US" dirty="0"/>
              <a:t>Service Manager and Body Shop Manager. We should hire a Service and Body Shop Manager since she is full of work and sometimes she </a:t>
            </a:r>
            <a:r>
              <a:rPr lang="en-US" dirty="0" smtClean="0"/>
              <a:t>does </a:t>
            </a:r>
            <a:r>
              <a:rPr lang="en-US" dirty="0"/>
              <a:t>not take the time in the little but important things </a:t>
            </a:r>
            <a:endParaRPr lang="en-US" dirty="0" smtClean="0"/>
          </a:p>
          <a:p>
            <a:pPr>
              <a:buFontTx/>
              <a:buChar char="-"/>
            </a:pPr>
            <a:r>
              <a:rPr lang="en-US" dirty="0" smtClean="0"/>
              <a:t>- Parts Manager must have managing courses or we must think in a news Parts Manager.</a:t>
            </a:r>
          </a:p>
          <a:p>
            <a:pPr>
              <a:buFontTx/>
              <a:buChar char="-"/>
            </a:pPr>
            <a:r>
              <a:rPr lang="en-US" dirty="0" smtClean="0"/>
              <a:t>- Analyze at what time to close on Saturdays</a:t>
            </a:r>
          </a:p>
          <a:p>
            <a:pPr>
              <a:buFontTx/>
              <a:buChar char="-"/>
            </a:pPr>
            <a:r>
              <a:rPr lang="en-US" dirty="0" smtClean="0"/>
              <a:t>- Have a schedule and tactic to open on Sundays</a:t>
            </a:r>
          </a:p>
          <a:p>
            <a:pPr>
              <a:buFontTx/>
              <a:buChar char="-"/>
            </a:pPr>
            <a:r>
              <a:rPr lang="en-US" dirty="0" smtClean="0"/>
              <a:t>- We have never had an express lube, we should try to drive traffic</a:t>
            </a:r>
          </a:p>
          <a:p>
            <a:pPr>
              <a:buFontTx/>
              <a:buChar char="-"/>
            </a:pPr>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smtClean="0"/>
              <a:t>Tactics</a:t>
            </a:r>
            <a:br>
              <a:rPr lang="en-US" dirty="0" smtClean="0"/>
            </a:br>
            <a:endParaRPr lang="en-US" dirty="0" smtClean="0"/>
          </a:p>
          <a:p>
            <a:pPr marL="0" indent="0">
              <a:buNone/>
            </a:pPr>
            <a:r>
              <a:rPr lang="en-US" dirty="0" smtClean="0"/>
              <a:t>- Hire Service Manager</a:t>
            </a:r>
          </a:p>
          <a:p>
            <a:pPr marL="0" indent="0">
              <a:buNone/>
            </a:pPr>
            <a:r>
              <a:rPr lang="en-US" dirty="0" smtClean="0"/>
              <a:t>- Hire Body Shop Manager</a:t>
            </a:r>
          </a:p>
          <a:p>
            <a:pPr marL="0" indent="0">
              <a:buNone/>
            </a:pPr>
            <a:r>
              <a:rPr lang="en-US" dirty="0" smtClean="0"/>
              <a:t>- Adjust everyone's schedule to open on Sunday</a:t>
            </a:r>
          </a:p>
          <a:p>
            <a:pPr marL="0" indent="0">
              <a:buNone/>
            </a:pPr>
            <a:r>
              <a:rPr lang="en-US" dirty="0" smtClean="0"/>
              <a:t>- Advertise special menus to attract new customers, specially non-Ford</a:t>
            </a:r>
          </a:p>
          <a:p>
            <a:pPr marL="0" indent="0">
              <a:buNone/>
            </a:pPr>
            <a:r>
              <a:rPr lang="en-US" dirty="0" smtClean="0"/>
              <a:t>- Give the Parts Manager a 6 month opportunity to show a different attitude </a:t>
            </a:r>
          </a:p>
          <a:p>
            <a:pPr marL="0" indent="0">
              <a:buNone/>
            </a:pPr>
            <a:r>
              <a:rPr lang="en-US" dirty="0" smtClean="0"/>
              <a:t>- Have weekly meeting to analyze and evaluate everyone's focus on the customers experience </a:t>
            </a: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12479489"/>
              </p:ext>
            </p:extLst>
          </p:nvPr>
        </p:nvGraphicFramePr>
        <p:xfrm>
          <a:off x="677334" y="1818624"/>
          <a:ext cx="9132492" cy="5992692"/>
        </p:xfrm>
        <a:graphic>
          <a:graphicData uri="http://schemas.openxmlformats.org/drawingml/2006/table">
            <a:tbl>
              <a:tblPr firstRow="1" bandRow="1">
                <a:tableStyleId>{5C22544A-7EE6-4342-B048-85BDC9FD1C3A}</a:tableStyleId>
              </a:tblPr>
              <a:tblGrid>
                <a:gridCol w="3044164">
                  <a:extLst>
                    <a:ext uri="{9D8B030D-6E8A-4147-A177-3AD203B41FA5}">
                      <a16:colId xmlns="" xmlns:a16="http://schemas.microsoft.com/office/drawing/2014/main" val="2235853955"/>
                    </a:ext>
                  </a:extLst>
                </a:gridCol>
                <a:gridCol w="3044164">
                  <a:extLst>
                    <a:ext uri="{9D8B030D-6E8A-4147-A177-3AD203B41FA5}">
                      <a16:colId xmlns="" xmlns:a16="http://schemas.microsoft.com/office/drawing/2014/main" val="4174400132"/>
                    </a:ext>
                  </a:extLst>
                </a:gridCol>
                <a:gridCol w="3044164">
                  <a:extLst>
                    <a:ext uri="{9D8B030D-6E8A-4147-A177-3AD203B41FA5}">
                      <a16:colId xmlns=""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 xmlns:a16="http://schemas.microsoft.com/office/drawing/2014/main" val="1083418974"/>
                  </a:ext>
                </a:extLst>
              </a:tr>
              <a:tr h="565004">
                <a:tc>
                  <a:txBody>
                    <a:bodyPr/>
                    <a:lstStyle/>
                    <a:p>
                      <a:r>
                        <a:rPr lang="en-US" dirty="0" smtClean="0"/>
                        <a:t>Meeting with General Manager and Ford Executives to renew facility  </a:t>
                      </a:r>
                      <a:endParaRPr lang="en-US" dirty="0"/>
                    </a:p>
                  </a:txBody>
                  <a:tcPr/>
                </a:tc>
                <a:tc>
                  <a:txBody>
                    <a:bodyPr/>
                    <a:lstStyle/>
                    <a:p>
                      <a:pPr algn="ctr"/>
                      <a:r>
                        <a:rPr lang="en-US" dirty="0" smtClean="0"/>
                        <a:t/>
                      </a:r>
                      <a:br>
                        <a:rPr lang="en-US" dirty="0" smtClean="0"/>
                      </a:br>
                      <a:r>
                        <a:rPr lang="en-US" dirty="0" smtClean="0"/>
                        <a:t>General Manager</a:t>
                      </a:r>
                      <a:endParaRPr lang="en-US" dirty="0"/>
                    </a:p>
                  </a:txBody>
                  <a:tcPr/>
                </a:tc>
                <a:tc>
                  <a:txBody>
                    <a:bodyPr/>
                    <a:lstStyle/>
                    <a:p>
                      <a:pPr algn="ctr"/>
                      <a:r>
                        <a:rPr lang="en-US" dirty="0" smtClean="0"/>
                        <a:t/>
                      </a:r>
                      <a:br>
                        <a:rPr lang="en-US" dirty="0" smtClean="0"/>
                      </a:br>
                      <a:r>
                        <a:rPr lang="en-US" dirty="0" smtClean="0"/>
                        <a:t>January</a:t>
                      </a:r>
                      <a:r>
                        <a:rPr lang="en-US" baseline="0" dirty="0" smtClean="0"/>
                        <a:t> 2025</a:t>
                      </a:r>
                      <a:endParaRPr lang="en-US" dirty="0"/>
                    </a:p>
                  </a:txBody>
                  <a:tcPr/>
                </a:tc>
                <a:extLst>
                  <a:ext uri="{0D108BD9-81ED-4DB2-BD59-A6C34878D82A}">
                    <a16:rowId xmlns="" xmlns:a16="http://schemas.microsoft.com/office/drawing/2014/main" val="2400365483"/>
                  </a:ext>
                </a:extLst>
              </a:tr>
              <a:tr h="565004">
                <a:tc>
                  <a:txBody>
                    <a:bodyPr/>
                    <a:lstStyle/>
                    <a:p>
                      <a:r>
                        <a:rPr lang="en-US" dirty="0" smtClean="0"/>
                        <a:t>Meeting with General Manager and Fixed Operations Manager</a:t>
                      </a:r>
                      <a:r>
                        <a:rPr lang="en-US" baseline="0" dirty="0" smtClean="0"/>
                        <a:t> to hire Service and Body Shop Managers</a:t>
                      </a:r>
                      <a:endParaRPr lang="en-US" dirty="0"/>
                    </a:p>
                  </a:txBody>
                  <a:tcPr/>
                </a:tc>
                <a:tc>
                  <a:txBody>
                    <a:bodyPr/>
                    <a:lstStyle/>
                    <a:p>
                      <a:pPr algn="ctr"/>
                      <a:r>
                        <a:rPr lang="en-US" dirty="0" smtClean="0"/>
                        <a:t/>
                      </a:r>
                      <a:br>
                        <a:rPr lang="en-US" dirty="0" smtClean="0"/>
                      </a:br>
                      <a:r>
                        <a:rPr lang="en-US" dirty="0" smtClean="0"/>
                        <a:t/>
                      </a:r>
                      <a:br>
                        <a:rPr lang="en-US" dirty="0" smtClean="0"/>
                      </a:br>
                      <a:r>
                        <a:rPr lang="en-US" dirty="0" smtClean="0"/>
                        <a:t>General Manager</a:t>
                      </a:r>
                      <a:endParaRPr lang="en-US" dirty="0"/>
                    </a:p>
                  </a:txBody>
                  <a:tcPr/>
                </a:tc>
                <a:tc>
                  <a:txBody>
                    <a:bodyPr/>
                    <a:lstStyle/>
                    <a:p>
                      <a:pPr algn="ctr"/>
                      <a:r>
                        <a:rPr lang="en-US" dirty="0" smtClean="0"/>
                        <a:t/>
                      </a:r>
                      <a:br>
                        <a:rPr lang="en-US" dirty="0" smtClean="0"/>
                      </a:br>
                      <a:r>
                        <a:rPr lang="en-US" dirty="0" smtClean="0"/>
                        <a:t/>
                      </a:r>
                      <a:br>
                        <a:rPr lang="en-US" dirty="0" smtClean="0"/>
                      </a:br>
                      <a:r>
                        <a:rPr lang="en-US" dirty="0" smtClean="0"/>
                        <a:t>January 2025</a:t>
                      </a:r>
                      <a:endParaRPr lang="en-US" dirty="0"/>
                    </a:p>
                  </a:txBody>
                  <a:tcPr/>
                </a:tc>
                <a:extLst>
                  <a:ext uri="{0D108BD9-81ED-4DB2-BD59-A6C34878D82A}">
                    <a16:rowId xmlns="" xmlns:a16="http://schemas.microsoft.com/office/drawing/2014/main" val="107845787"/>
                  </a:ext>
                </a:extLst>
              </a:tr>
              <a:tr h="565004">
                <a:tc>
                  <a:txBody>
                    <a:bodyPr/>
                    <a:lstStyle/>
                    <a:p>
                      <a:r>
                        <a:rPr lang="en-US" dirty="0" smtClean="0"/>
                        <a:t>Adjust everyone´s schedule to open on</a:t>
                      </a:r>
                      <a:r>
                        <a:rPr lang="en-US" baseline="0" dirty="0" smtClean="0"/>
                        <a:t> Sunday</a:t>
                      </a:r>
                      <a:endParaRPr lang="en-US" dirty="0"/>
                    </a:p>
                  </a:txBody>
                  <a:tcPr/>
                </a:tc>
                <a:tc>
                  <a:txBody>
                    <a:bodyPr/>
                    <a:lstStyle/>
                    <a:p>
                      <a:pPr algn="ctr"/>
                      <a:r>
                        <a:rPr lang="en-US" dirty="0" smtClean="0"/>
                        <a:t>Service Manager</a:t>
                      </a:r>
                      <a:endParaRPr lang="en-US" dirty="0"/>
                    </a:p>
                  </a:txBody>
                  <a:tcPr/>
                </a:tc>
                <a:tc>
                  <a:txBody>
                    <a:bodyPr/>
                    <a:lstStyle/>
                    <a:p>
                      <a:pPr algn="ctr"/>
                      <a:r>
                        <a:rPr lang="en-US" dirty="0" smtClean="0"/>
                        <a:t>January 5</a:t>
                      </a:r>
                      <a:endParaRPr lang="en-US" dirty="0"/>
                    </a:p>
                  </a:txBody>
                  <a:tcPr/>
                </a:tc>
                <a:extLst>
                  <a:ext uri="{0D108BD9-81ED-4DB2-BD59-A6C34878D82A}">
                    <a16:rowId xmlns="" xmlns:a16="http://schemas.microsoft.com/office/drawing/2014/main" val="1530126605"/>
                  </a:ext>
                </a:extLst>
              </a:tr>
              <a:tr h="565004">
                <a:tc>
                  <a:txBody>
                    <a:bodyPr/>
                    <a:lstStyle/>
                    <a:p>
                      <a:r>
                        <a:rPr lang="en-US" dirty="0" smtClean="0"/>
                        <a:t>Advertise Menus for non-Ford</a:t>
                      </a:r>
                      <a:r>
                        <a:rPr lang="en-US" baseline="0" dirty="0" smtClean="0"/>
                        <a:t> Customers</a:t>
                      </a:r>
                      <a:endParaRPr lang="en-US" dirty="0"/>
                    </a:p>
                  </a:txBody>
                  <a:tcPr/>
                </a:tc>
                <a:tc>
                  <a:txBody>
                    <a:bodyPr/>
                    <a:lstStyle/>
                    <a:p>
                      <a:pPr algn="ctr"/>
                      <a:r>
                        <a:rPr lang="en-US" dirty="0" smtClean="0"/>
                        <a:t>Service Manager/Marketing</a:t>
                      </a:r>
                      <a:endParaRPr lang="en-US" dirty="0"/>
                    </a:p>
                  </a:txBody>
                  <a:tcPr/>
                </a:tc>
                <a:tc>
                  <a:txBody>
                    <a:bodyPr/>
                    <a:lstStyle/>
                    <a:p>
                      <a:pPr algn="ctr"/>
                      <a:r>
                        <a:rPr lang="en-US" dirty="0" smtClean="0"/>
                        <a:t>December 5</a:t>
                      </a:r>
                      <a:endParaRPr lang="en-US" dirty="0"/>
                    </a:p>
                  </a:txBody>
                  <a:tcPr/>
                </a:tc>
                <a:extLst>
                  <a:ext uri="{0D108BD9-81ED-4DB2-BD59-A6C34878D82A}">
                    <a16:rowId xmlns="" xmlns:a16="http://schemas.microsoft.com/office/drawing/2014/main" val="1950345431"/>
                  </a:ext>
                </a:extLst>
              </a:tr>
              <a:tr h="565004">
                <a:tc>
                  <a:txBody>
                    <a:bodyPr/>
                    <a:lstStyle/>
                    <a:p>
                      <a:r>
                        <a:rPr lang="en-US" dirty="0" smtClean="0"/>
                        <a:t>Install</a:t>
                      </a:r>
                      <a:r>
                        <a:rPr lang="en-US" baseline="0" dirty="0" smtClean="0"/>
                        <a:t> express lube</a:t>
                      </a:r>
                      <a:endParaRPr lang="en-US" dirty="0"/>
                    </a:p>
                  </a:txBody>
                  <a:tcPr/>
                </a:tc>
                <a:tc>
                  <a:txBody>
                    <a:bodyPr/>
                    <a:lstStyle/>
                    <a:p>
                      <a:pPr algn="ctr"/>
                      <a:r>
                        <a:rPr lang="en-US" dirty="0" smtClean="0"/>
                        <a:t>Service Manager/Marketing</a:t>
                      </a:r>
                      <a:endParaRPr lang="en-US" dirty="0"/>
                    </a:p>
                  </a:txBody>
                  <a:tcPr/>
                </a:tc>
                <a:tc>
                  <a:txBody>
                    <a:bodyPr/>
                    <a:lstStyle/>
                    <a:p>
                      <a:pPr algn="ctr"/>
                      <a:r>
                        <a:rPr lang="en-US" dirty="0" smtClean="0"/>
                        <a:t>December 5</a:t>
                      </a:r>
                      <a:endParaRPr lang="en-US" dirty="0"/>
                    </a:p>
                  </a:txBody>
                  <a:tcPr/>
                </a:tc>
                <a:extLst>
                  <a:ext uri="{0D108BD9-81ED-4DB2-BD59-A6C34878D82A}">
                    <a16:rowId xmlns=""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Synopsis</a:t>
            </a:r>
          </a:p>
          <a:p>
            <a:r>
              <a:rPr lang="en-US" dirty="0" smtClean="0"/>
              <a:t>Customers and employees are really looking forward to the renewal of the service facility. This will bring a big shift in the attitude, mentality and specially the CSI. In addition, we will have a big impact on customers with more hours and days (Sunday) available for servicing their vehicles. The implementation of the Express Lube, the non-Ford pricing board and the whole new marketing strategy for service will definitely bring in more traffic and new customers to our shop. </a:t>
            </a:r>
            <a:br>
              <a:rPr lang="en-US" dirty="0" smtClean="0"/>
            </a:br>
            <a:r>
              <a:rPr lang="en-US" dirty="0" smtClean="0"/>
              <a:t/>
            </a:r>
            <a:br>
              <a:rPr lang="en-US" dirty="0" smtClean="0"/>
            </a:br>
            <a:r>
              <a:rPr lang="en-US" dirty="0" smtClean="0"/>
              <a:t>We definitely need a more effective organization chart in the fixed operation side of the business. We can not have a person doing the job of 3 since we are losing focus. We are really big specially in Body Shop, we urgently need a Manager there.</a:t>
            </a:r>
            <a:br>
              <a:rPr lang="en-US" dirty="0" smtClean="0"/>
            </a:br>
            <a:r>
              <a:rPr lang="en-US" dirty="0" smtClean="0"/>
              <a:t/>
            </a:r>
            <a:br>
              <a:rPr lang="en-US" dirty="0" smtClean="0"/>
            </a:br>
            <a:r>
              <a:rPr lang="en-US" dirty="0" smtClean="0"/>
              <a:t>All these plans will bring up the moral of the service department and hopefully we can bring up the Parts Manger as well and make him part of the team instead of firing him.  </a:t>
            </a:r>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a:bodyPr>
          <a:lstStyle/>
          <a:p>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idx="1"/>
          </p:nvPr>
        </p:nvSpPr>
        <p:spPr>
          <a:xfrm>
            <a:off x="564123" y="609600"/>
            <a:ext cx="8596668" cy="5268685"/>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a:t>
            </a:r>
            <a:r>
              <a:rPr lang="en-US" sz="1800" b="0" i="0" u="none" strike="noStrike" baseline="0" dirty="0" smtClean="0">
                <a:solidFill>
                  <a:schemeClr val="tx1"/>
                </a:solidFill>
                <a:latin typeface="Calibri" panose="020F0502020204030204" pitchFamily="34" charset="0"/>
              </a:rPr>
              <a:t/>
            </a:r>
            <a:br>
              <a:rPr lang="en-US" sz="1800" b="0" i="0" u="none" strike="noStrike" baseline="0" dirty="0" smtClean="0">
                <a:solidFill>
                  <a:schemeClr val="tx1"/>
                </a:solidFill>
                <a:latin typeface="Calibri" panose="020F0502020204030204" pitchFamily="34" charset="0"/>
              </a:rPr>
            </a:br>
            <a:r>
              <a:rPr lang="en-US" sz="1200" dirty="0"/>
              <a:t>Our Service Department is solid, we have good customers who come back to service with us. We are a 100 year dealership with a big name and reputation in the city, we are trusted by our customers. We give our customers an Ok experience and we operate with few people which gives us a good gross profit</a:t>
            </a:r>
            <a:r>
              <a:rPr lang="en-US" sz="1200" dirty="0" smtClean="0"/>
              <a:t>.</a:t>
            </a:r>
          </a:p>
          <a:p>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Goals for improvement </a:t>
            </a:r>
            <a:r>
              <a:rPr lang="en-US" sz="1800" b="0" i="0" u="none" strike="noStrike" baseline="0" dirty="0" smtClean="0">
                <a:solidFill>
                  <a:schemeClr val="tx1"/>
                </a:solidFill>
                <a:latin typeface="Calibri" panose="020F0502020204030204" pitchFamily="34" charset="0"/>
              </a:rPr>
              <a:t/>
            </a:r>
            <a:br>
              <a:rPr lang="en-US" sz="1800" b="0" i="0" u="none" strike="noStrike" baseline="0" dirty="0" smtClean="0">
                <a:solidFill>
                  <a:schemeClr val="tx1"/>
                </a:solidFill>
                <a:latin typeface="Calibri" panose="020F0502020204030204" pitchFamily="34" charset="0"/>
              </a:rPr>
            </a:br>
            <a:r>
              <a:rPr lang="en-US" sz="1200" dirty="0"/>
              <a:t>Not only give an Ok experience, but give an exceptional experience to customers. Increase the number of RO´s per day and sell more hours. We must be opened on Sunday´s. </a:t>
            </a:r>
            <a:endParaRPr lang="en-US" sz="1200" dirty="0" smtClean="0"/>
          </a:p>
          <a:p>
            <a:endParaRPr lang="en-US" sz="12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 </a:t>
            </a:r>
            <a:r>
              <a:rPr lang="en-US" sz="1800" b="0" i="0" u="none" strike="noStrike" baseline="0" dirty="0" smtClean="0">
                <a:solidFill>
                  <a:schemeClr val="tx1"/>
                </a:solidFill>
                <a:latin typeface="Calibri" panose="020F0502020204030204" pitchFamily="34" charset="0"/>
              </a:rPr>
              <a:t/>
            </a:r>
            <a:br>
              <a:rPr lang="en-US" sz="1800" b="0" i="0" u="none" strike="noStrike" baseline="0" dirty="0" smtClean="0">
                <a:solidFill>
                  <a:schemeClr val="tx1"/>
                </a:solidFill>
                <a:latin typeface="Calibri" panose="020F0502020204030204" pitchFamily="34" charset="0"/>
              </a:rPr>
            </a:br>
            <a:r>
              <a:rPr lang="en-US" sz="1200" dirty="0"/>
              <a:t>We are going to have a new and </a:t>
            </a:r>
            <a:r>
              <a:rPr lang="en-US" sz="1200" dirty="0" err="1"/>
              <a:t>cossy</a:t>
            </a:r>
            <a:r>
              <a:rPr lang="en-US" sz="1200" dirty="0"/>
              <a:t> waiting area. Build a Marketing strategy to bring customers from independent repair shops. Work on the process with the multipoint inspection to sell more hours. </a:t>
            </a:r>
            <a:endParaRPr lang="en-US" sz="1200" dirty="0" smtClean="0"/>
          </a:p>
          <a:p>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evaluate your changes </a:t>
            </a:r>
            <a:r>
              <a:rPr lang="en-US" sz="1800" b="0" i="0" u="none" strike="noStrike" baseline="0" dirty="0" smtClean="0">
                <a:solidFill>
                  <a:schemeClr val="tx1"/>
                </a:solidFill>
                <a:latin typeface="Calibri" panose="020F0502020204030204" pitchFamily="34" charset="0"/>
              </a:rPr>
              <a:t/>
            </a:r>
            <a:br>
              <a:rPr lang="en-US" sz="1800" b="0" i="0" u="none" strike="noStrike" baseline="0" dirty="0" smtClean="0">
                <a:solidFill>
                  <a:schemeClr val="tx1"/>
                </a:solidFill>
                <a:latin typeface="Calibri" panose="020F0502020204030204" pitchFamily="34" charset="0"/>
              </a:rPr>
            </a:br>
            <a:r>
              <a:rPr lang="en-US" sz="1200" dirty="0"/>
              <a:t>We should be bringing in more customers from other Ford Dealerships with our new waiting area. Evaluate our online service booking system for the digital advertising. We already have a technician who works specifically on multipoint inspection, once the new process is talked, the hours sold should increase.  </a:t>
            </a:r>
            <a:endParaRPr lang="es-MX" sz="1200" dirty="0"/>
          </a:p>
          <a:p>
            <a:endParaRPr lang="en-US" sz="12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smtClean="0">
                <a:solidFill>
                  <a:srgbClr val="FF0000"/>
                </a:solidFill>
                <a:latin typeface="Calibri" panose="020F0502020204030204" pitchFamily="34" charset="0"/>
              </a:rPr>
              <a:t>NOT NEEDED FOR</a:t>
            </a:r>
            <a:r>
              <a:rPr lang="en-US" sz="1800" b="0" i="0" u="none" strike="noStrike" dirty="0" smtClean="0">
                <a:solidFill>
                  <a:srgbClr val="FF0000"/>
                </a:solidFill>
                <a:latin typeface="Calibri" panose="020F0502020204030204" pitchFamily="34" charset="0"/>
              </a:rPr>
              <a:t> HOMEWORK</a:t>
            </a:r>
            <a:r>
              <a:rPr lang="en-US" sz="1800" b="0" i="0" u="none" strike="noStrike" baseline="0" dirty="0" smtClean="0">
                <a:solidFill>
                  <a:srgbClr val="000000"/>
                </a:solidFill>
                <a:latin typeface="Calibri" panose="020F0502020204030204" pitchFamily="34" charset="0"/>
              </a:rPr>
              <a:t> </a:t>
            </a:r>
            <a:br>
              <a:rPr lang="en-US" sz="1800" b="0" i="0" u="none" strike="noStrike" baseline="0" dirty="0" smtClean="0">
                <a:solidFill>
                  <a:srgbClr val="000000"/>
                </a:solidFill>
                <a:latin typeface="Calibri" panose="020F0502020204030204" pitchFamily="34" charset="0"/>
              </a:rPr>
            </a:br>
            <a:r>
              <a:rPr lang="en-US" b="1" i="0" u="none" strike="noStrike" baseline="0" dirty="0" smtClean="0">
                <a:solidFill>
                  <a:srgbClr val="221E1F"/>
                </a:solidFill>
                <a:latin typeface="Calibri" panose="020F0502020204030204" pitchFamily="34" charset="0"/>
              </a:rPr>
              <a:t>Analyze </a:t>
            </a:r>
            <a:r>
              <a:rPr lang="en-US" b="1" i="0" u="none" strike="noStrike" baseline="0" dirty="0">
                <a:solidFill>
                  <a:srgbClr val="221E1F"/>
                </a:solidFill>
                <a:latin typeface="Calibri" panose="020F0502020204030204" pitchFamily="34" charset="0"/>
              </a:rPr>
              <a:t>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10" name="Content Placeholder 9">
            <a:extLst>
              <a:ext uri="{FF2B5EF4-FFF2-40B4-BE49-F238E27FC236}">
                <a16:creationId xmlns=""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smtClean="0">
                <a:solidFill>
                  <a:srgbClr val="FF0000"/>
                </a:solidFill>
                <a:latin typeface="Calibri" panose="020F0502020204030204" pitchFamily="34" charset="0"/>
              </a:rPr>
              <a:t>NOT NEEDED FOR</a:t>
            </a:r>
            <a:r>
              <a:rPr lang="en-US" sz="1800" b="0" i="0" u="none" strike="noStrike" dirty="0" smtClean="0">
                <a:solidFill>
                  <a:srgbClr val="FF0000"/>
                </a:solidFill>
                <a:latin typeface="Calibri" panose="020F0502020204030204" pitchFamily="34" charset="0"/>
              </a:rPr>
              <a:t> HOMEWORK</a:t>
            </a:r>
            <a:r>
              <a:rPr lang="en-US" sz="1800" b="0" i="0" u="none" strike="noStrike" baseline="0" dirty="0" smtClean="0">
                <a:solidFill>
                  <a:srgbClr val="FF0000"/>
                </a:solidFill>
                <a:latin typeface="Calibri" panose="020F0502020204030204" pitchFamily="34" charset="0"/>
              </a:rPr>
              <a:t/>
            </a:r>
            <a:br>
              <a:rPr lang="en-US" sz="1800" b="0" i="0" u="none" strike="noStrike" baseline="0" dirty="0" smtClean="0">
                <a:solidFill>
                  <a:srgbClr val="FF0000"/>
                </a:solidFill>
                <a:latin typeface="Calibri" panose="020F0502020204030204" pitchFamily="34" charset="0"/>
              </a:rPr>
            </a:br>
            <a:r>
              <a:rPr lang="en-US" b="1" i="0" u="none" strike="noStrike" baseline="0" dirty="0" smtClean="0">
                <a:solidFill>
                  <a:srgbClr val="221E1F"/>
                </a:solidFill>
                <a:latin typeface="Calibri" panose="020F0502020204030204" pitchFamily="34" charset="0"/>
              </a:rPr>
              <a:t>Changes </a:t>
            </a:r>
            <a:r>
              <a:rPr lang="en-US" b="1" i="0" u="none" strike="noStrike" baseline="0" dirty="0">
                <a:solidFill>
                  <a:srgbClr val="221E1F"/>
                </a:solidFill>
                <a:latin typeface="Calibri" panose="020F0502020204030204" pitchFamily="34" charset="0"/>
              </a:rPr>
              <a:t>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smtClean="0">
                <a:solidFill>
                  <a:srgbClr val="FF0000"/>
                </a:solidFill>
                <a:latin typeface="Calibri" panose="020F0502020204030204" pitchFamily="34" charset="0"/>
              </a:rPr>
              <a:t>NOT NEEDED FOR HOMEWORK</a:t>
            </a:r>
            <a:r>
              <a:rPr lang="en-US" sz="1800" b="0" i="0" u="none" strike="noStrike" baseline="0" dirty="0" smtClean="0">
                <a:solidFill>
                  <a:srgbClr val="000000"/>
                </a:solidFill>
                <a:latin typeface="Calibri" panose="020F0502020204030204" pitchFamily="34" charset="0"/>
              </a:rPr>
              <a:t/>
            </a:r>
            <a:br>
              <a:rPr lang="en-US" sz="1800" b="0" i="0" u="none" strike="noStrike" baseline="0" dirty="0" smtClean="0">
                <a:solidFill>
                  <a:srgbClr val="000000"/>
                </a:solidFill>
                <a:latin typeface="Calibri" panose="020F0502020204030204" pitchFamily="34" charset="0"/>
              </a:rPr>
            </a:br>
            <a:r>
              <a:rPr lang="en-US" b="1" i="0" u="none" strike="noStrike" baseline="0" dirty="0" smtClean="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smtClean="0">
                <a:solidFill>
                  <a:srgbClr val="FF0000"/>
                </a:solidFill>
                <a:latin typeface="Calibri" panose="020F0502020204030204" pitchFamily="34" charset="0"/>
              </a:rPr>
              <a:t>NOT</a:t>
            </a:r>
            <a:r>
              <a:rPr lang="en-US" sz="1800" b="0" i="0" u="none" strike="noStrike" dirty="0" smtClean="0">
                <a:solidFill>
                  <a:srgbClr val="FF0000"/>
                </a:solidFill>
                <a:latin typeface="Calibri" panose="020F0502020204030204" pitchFamily="34" charset="0"/>
              </a:rPr>
              <a:t> NEEDED FOR HOMEWORK</a:t>
            </a:r>
            <a:r>
              <a:rPr lang="en-US" sz="1800" b="0" i="0" u="none" strike="noStrike" baseline="0" dirty="0" smtClean="0">
                <a:solidFill>
                  <a:srgbClr val="000000"/>
                </a:solidFill>
                <a:latin typeface="Calibri" panose="020F0502020204030204" pitchFamily="34" charset="0"/>
              </a:rPr>
              <a:t/>
            </a:r>
            <a:br>
              <a:rPr lang="en-US" sz="1800" b="0" i="0" u="none" strike="noStrike" baseline="0" dirty="0" smtClean="0">
                <a:solidFill>
                  <a:srgbClr val="000000"/>
                </a:solidFill>
                <a:latin typeface="Calibri" panose="020F0502020204030204" pitchFamily="34" charset="0"/>
              </a:rPr>
            </a:br>
            <a:r>
              <a:rPr lang="en-US" b="1" i="0" u="none" strike="noStrike" baseline="0" dirty="0" smtClean="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FE6F10-0BA0-1313-9F7B-7EBE765BA7D5}"/>
              </a:ext>
            </a:extLst>
          </p:cNvPr>
          <p:cNvSpPr>
            <a:spLocks noGrp="1"/>
          </p:cNvSpPr>
          <p:nvPr>
            <p:ph type="title"/>
          </p:nvPr>
        </p:nvSpPr>
        <p:spPr>
          <a:xfrm>
            <a:off x="268032" y="635725"/>
            <a:ext cx="8596668" cy="1320800"/>
          </a:xfrm>
        </p:spPr>
        <p:txBody>
          <a:bodyPr/>
          <a:lstStyle/>
          <a:p>
            <a:r>
              <a:rPr lang="en-US" dirty="0">
                <a:solidFill>
                  <a:schemeClr val="tx1"/>
                </a:solidFill>
              </a:rPr>
              <a:t>Repair order analysis</a:t>
            </a:r>
          </a:p>
        </p:txBody>
      </p:sp>
      <p:sp>
        <p:nvSpPr>
          <p:cNvPr id="3" name="Content Placeholder 2">
            <a:extLst>
              <a:ext uri="{FF2B5EF4-FFF2-40B4-BE49-F238E27FC236}">
                <a16:creationId xmlns="" xmlns:a16="http://schemas.microsoft.com/office/drawing/2014/main" id="{DC1AC215-6A1E-4C59-EFD0-D293BFB95537}"/>
              </a:ext>
            </a:extLst>
          </p:cNvPr>
          <p:cNvSpPr>
            <a:spLocks noGrp="1"/>
          </p:cNvSpPr>
          <p:nvPr>
            <p:ph sz="half" idx="1"/>
          </p:nvPr>
        </p:nvSpPr>
        <p:spPr/>
        <p:txBody>
          <a:bodyPr/>
          <a:lstStyle/>
          <a:p>
            <a:pPr marL="0" indent="0">
              <a:buNone/>
            </a:pPr>
            <a:r>
              <a:rPr lang="en-US" dirty="0" smtClean="0"/>
              <a:t>- </a:t>
            </a:r>
            <a:r>
              <a:rPr lang="en-US" sz="1200" dirty="0" smtClean="0"/>
              <a:t>We are strong in older cars</a:t>
            </a:r>
            <a:br>
              <a:rPr lang="en-US" sz="1200" dirty="0" smtClean="0"/>
            </a:br>
            <a:r>
              <a:rPr lang="en-US" sz="1200" dirty="0" smtClean="0"/>
              <a:t/>
            </a:r>
            <a:br>
              <a:rPr lang="en-US" sz="1200" dirty="0" smtClean="0"/>
            </a:br>
            <a:r>
              <a:rPr lang="en-US" sz="1200" dirty="0" smtClean="0"/>
              <a:t>- We should be stronger in newer cars, the last 4 years should have more RO´s </a:t>
            </a:r>
            <a:br>
              <a:rPr lang="en-US" sz="1200" dirty="0" smtClean="0"/>
            </a:br>
            <a:r>
              <a:rPr lang="en-US" dirty="0"/>
              <a:t/>
            </a:r>
            <a:br>
              <a:rPr lang="en-US" dirty="0"/>
            </a:br>
            <a:r>
              <a:rPr lang="en-US" sz="1200" dirty="0" smtClean="0"/>
              <a:t>- We must target our marketing strategy on the last 4 years</a:t>
            </a:r>
            <a:br>
              <a:rPr lang="en-US" sz="1200" dirty="0" smtClean="0"/>
            </a:br>
            <a:r>
              <a:rPr lang="en-US" sz="1200" dirty="0" smtClean="0"/>
              <a:t/>
            </a:r>
            <a:br>
              <a:rPr lang="en-US" sz="1200" dirty="0" smtClean="0"/>
            </a:br>
            <a:r>
              <a:rPr lang="en-US" sz="1200" dirty="0" smtClean="0"/>
              <a:t>- We have a big opportunity in One Item RO´s 48 out of 50 had only 1 item</a:t>
            </a:r>
            <a:br>
              <a:rPr lang="en-US" sz="1200" dirty="0" smtClean="0"/>
            </a:br>
            <a:r>
              <a:rPr lang="en-US" sz="1200" dirty="0" smtClean="0"/>
              <a:t/>
            </a:r>
            <a:br>
              <a:rPr lang="en-US" sz="1200" dirty="0" smtClean="0"/>
            </a:br>
            <a:r>
              <a:rPr lang="en-US" sz="1200" dirty="0" smtClean="0"/>
              <a:t>- Maintenance is strong, we have to work harder on competitive and repair</a:t>
            </a:r>
            <a:br>
              <a:rPr lang="en-US" sz="1200" dirty="0" smtClean="0"/>
            </a:br>
            <a:r>
              <a:rPr lang="en-US" sz="1200" dirty="0" smtClean="0"/>
              <a:t/>
            </a:r>
            <a:br>
              <a:rPr lang="en-US" sz="1200" dirty="0" smtClean="0"/>
            </a:br>
            <a:r>
              <a:rPr lang="en-US" sz="1200" dirty="0" smtClean="0"/>
              <a:t>- We should be doing better with our “plans to achieve our goals” by working on the process and the multipoint inspection for repair jobs</a:t>
            </a:r>
          </a:p>
          <a:p>
            <a:pPr marL="0" indent="0">
              <a:buNone/>
            </a:pPr>
            <a:endParaRPr lang="en-US" sz="1200" dirty="0" smtClean="0"/>
          </a:p>
        </p:txBody>
      </p:sp>
      <p:pic>
        <p:nvPicPr>
          <p:cNvPr id="5" name="Marcador de contenido 4"/>
          <p:cNvPicPr>
            <a:picLocks noGrp="1" noChangeAspect="1"/>
          </p:cNvPicPr>
          <p:nvPr>
            <p:ph sz="half" idx="2"/>
          </p:nvPr>
        </p:nvPicPr>
        <p:blipFill>
          <a:blip r:embed="rId2"/>
          <a:stretch>
            <a:fillRect/>
          </a:stretch>
        </p:blipFill>
        <p:spPr>
          <a:xfrm>
            <a:off x="4784725" y="105385"/>
            <a:ext cx="7245040" cy="6347666"/>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smtClean="0"/>
              <a:t>Strengths</a:t>
            </a:r>
            <a:br>
              <a:rPr lang="en-US" dirty="0" smtClean="0"/>
            </a:br>
            <a:r>
              <a:rPr lang="en-US" dirty="0" smtClean="0"/>
              <a:t/>
            </a:r>
            <a:br>
              <a:rPr lang="en-US" dirty="0" smtClean="0"/>
            </a:br>
            <a:r>
              <a:rPr lang="en-US" dirty="0" smtClean="0"/>
              <a:t>- The fixed operations director is part of the family, this gives us a very good positions against other Ford and non Ford dealers. </a:t>
            </a:r>
          </a:p>
          <a:p>
            <a:r>
              <a:rPr lang="en-US" dirty="0" smtClean="0"/>
              <a:t>- We are a 100 years Ford dealer, we have loyal customers and we have high retention</a:t>
            </a:r>
          </a:p>
          <a:p>
            <a:r>
              <a:rPr lang="en-US" dirty="0" smtClean="0"/>
              <a:t>- We have a very big facility, since we are an old dealer. </a:t>
            </a:r>
          </a:p>
          <a:p>
            <a:r>
              <a:rPr lang="en-US" dirty="0" smtClean="0"/>
              <a:t>- We have been asked by Ford to renew our service facility, specially the waiting area for customers. We are really looking forward for this, we are sure this will bring in more customers. </a:t>
            </a: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a:t>Weaknesses</a:t>
            </a:r>
          </a:p>
          <a:p>
            <a:r>
              <a:rPr lang="en-US" dirty="0" smtClean="0"/>
              <a:t>- Morale of service staff is sometimes off, our facility is getting older and customers have noticed it.</a:t>
            </a:r>
          </a:p>
          <a:p>
            <a:r>
              <a:rPr lang="en-US" dirty="0" smtClean="0"/>
              <a:t>- Service hours of operation should include more hours on Saturdays and be opened on Sundays</a:t>
            </a:r>
          </a:p>
          <a:p>
            <a:r>
              <a:rPr lang="en-US" dirty="0" smtClean="0"/>
              <a:t>- Pats Manager is not forward thinking, this slows down the process. </a:t>
            </a:r>
          </a:p>
          <a:p>
            <a:r>
              <a:rPr lang="en-US" dirty="0" smtClean="0"/>
              <a:t>- If we want to sell more hours, me should hire more technicians, at the moment we operate with very few of them</a:t>
            </a:r>
          </a:p>
          <a:p>
            <a:r>
              <a:rPr lang="en-US" dirty="0" smtClean="0"/>
              <a:t>- Weak marketing strategy for service</a:t>
            </a:r>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191</TotalTime>
  <Words>589</Words>
  <Application>Microsoft Office PowerPoint</Application>
  <PresentationFormat>Panorámica</PresentationFormat>
  <Paragraphs>109</Paragraphs>
  <Slides>16</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16</vt:i4>
      </vt:variant>
    </vt:vector>
  </HeadingPairs>
  <TitlesOfParts>
    <vt:vector size="21" baseType="lpstr">
      <vt:lpstr>Arial</vt:lpstr>
      <vt:lpstr>Calibri</vt:lpstr>
      <vt:lpstr>Trebuchet MS</vt:lpstr>
      <vt:lpstr>Wingdings 3</vt:lpstr>
      <vt:lpstr>Facet</vt:lpstr>
      <vt:lpstr>NADA Service Homework Ford Sanchez Automotriz </vt:lpstr>
      <vt:lpstr>  </vt:lpstr>
      <vt:lpstr> NOT NEEDED FOR HOMEWORK  Analyze Cost of Labor   </vt:lpstr>
      <vt:lpstr> NOT NEEDED FOR HOMEWORK Changes in Expense Structure    </vt:lpstr>
      <vt:lpstr> NOT NEEDED FOR HOMEWORK Productivity   </vt:lpstr>
      <vt:lpstr> NOT NEEDED FOR HOMEWORK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Cuenta Microsoft</cp:lastModifiedBy>
  <cp:revision>23</cp:revision>
  <dcterms:created xsi:type="dcterms:W3CDTF">2022-12-04T13:10:55Z</dcterms:created>
  <dcterms:modified xsi:type="dcterms:W3CDTF">2024-11-24T19:28:46Z</dcterms:modified>
</cp:coreProperties>
</file>