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56" r:id="rId2"/>
    <p:sldId id="259" r:id="rId3"/>
    <p:sldId id="270" r:id="rId4"/>
    <p:sldId id="271" r:id="rId5"/>
    <p:sldId id="272" r:id="rId6"/>
    <p:sldId id="273" r:id="rId7"/>
    <p:sldId id="258" r:id="rId8"/>
    <p:sldId id="257" r:id="rId9"/>
    <p:sldId id="262" r:id="rId10"/>
    <p:sldId id="263" r:id="rId11"/>
    <p:sldId id="264" r:id="rId12"/>
    <p:sldId id="265" r:id="rId13"/>
    <p:sldId id="266" r:id="rId14"/>
    <p:sldId id="267" r:id="rId15"/>
    <p:sldId id="268" r:id="rId16"/>
    <p:sldId id="269" r:id="rId17"/>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111" d="100"/>
          <a:sy n="111" d="100"/>
        </p:scale>
        <p:origin x="594" y="9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uis Plaza" userId="dbc4ff93-755b-447c-8e89-bd2ce75edb35" providerId="ADAL" clId="{840D58E3-CE14-4DC5-A69E-078018AEDE22}"/>
    <pc:docChg chg="custSel modSld">
      <pc:chgData name="Luis Plaza" userId="dbc4ff93-755b-447c-8e89-bd2ce75edb35" providerId="ADAL" clId="{840D58E3-CE14-4DC5-A69E-078018AEDE22}" dt="2024-11-21T19:21:32.304" v="228" actId="20577"/>
      <pc:docMkLst>
        <pc:docMk/>
      </pc:docMkLst>
      <pc:sldChg chg="modSp mod">
        <pc:chgData name="Luis Plaza" userId="dbc4ff93-755b-447c-8e89-bd2ce75edb35" providerId="ADAL" clId="{840D58E3-CE14-4DC5-A69E-078018AEDE22}" dt="2024-11-21T19:19:15.989" v="19" actId="20577"/>
        <pc:sldMkLst>
          <pc:docMk/>
          <pc:sldMk cId="3887641486" sldId="270"/>
        </pc:sldMkLst>
        <pc:spChg chg="mod">
          <ac:chgData name="Luis Plaza" userId="dbc4ff93-755b-447c-8e89-bd2ce75edb35" providerId="ADAL" clId="{840D58E3-CE14-4DC5-A69E-078018AEDE22}" dt="2024-11-21T19:19:15.989" v="19" actId="20577"/>
          <ac:spMkLst>
            <pc:docMk/>
            <pc:sldMk cId="3887641486" sldId="270"/>
            <ac:spMk id="3" creationId="{0CC31931-4847-F763-D4D1-1433E7E0CE49}"/>
          </ac:spMkLst>
        </pc:spChg>
      </pc:sldChg>
      <pc:sldChg chg="modSp mod">
        <pc:chgData name="Luis Plaza" userId="dbc4ff93-755b-447c-8e89-bd2ce75edb35" providerId="ADAL" clId="{840D58E3-CE14-4DC5-A69E-078018AEDE22}" dt="2024-11-21T19:20:14.474" v="98" actId="20577"/>
        <pc:sldMkLst>
          <pc:docMk/>
          <pc:sldMk cId="1306592365" sldId="271"/>
        </pc:sldMkLst>
        <pc:spChg chg="mod">
          <ac:chgData name="Luis Plaza" userId="dbc4ff93-755b-447c-8e89-bd2ce75edb35" providerId="ADAL" clId="{840D58E3-CE14-4DC5-A69E-078018AEDE22}" dt="2024-11-21T19:20:14.474" v="98" actId="20577"/>
          <ac:spMkLst>
            <pc:docMk/>
            <pc:sldMk cId="1306592365" sldId="271"/>
            <ac:spMk id="3" creationId="{0CC31931-4847-F763-D4D1-1433E7E0CE49}"/>
          </ac:spMkLst>
        </pc:spChg>
      </pc:sldChg>
      <pc:sldChg chg="modSp mod">
        <pc:chgData name="Luis Plaza" userId="dbc4ff93-755b-447c-8e89-bd2ce75edb35" providerId="ADAL" clId="{840D58E3-CE14-4DC5-A69E-078018AEDE22}" dt="2024-11-21T19:20:57.443" v="159" actId="20577"/>
        <pc:sldMkLst>
          <pc:docMk/>
          <pc:sldMk cId="1901477980" sldId="272"/>
        </pc:sldMkLst>
        <pc:spChg chg="mod">
          <ac:chgData name="Luis Plaza" userId="dbc4ff93-755b-447c-8e89-bd2ce75edb35" providerId="ADAL" clId="{840D58E3-CE14-4DC5-A69E-078018AEDE22}" dt="2024-11-21T19:20:57.443" v="159" actId="20577"/>
          <ac:spMkLst>
            <pc:docMk/>
            <pc:sldMk cId="1901477980" sldId="272"/>
            <ac:spMk id="3" creationId="{0CC31931-4847-F763-D4D1-1433E7E0CE49}"/>
          </ac:spMkLst>
        </pc:spChg>
      </pc:sldChg>
      <pc:sldChg chg="modSp mod">
        <pc:chgData name="Luis Plaza" userId="dbc4ff93-755b-447c-8e89-bd2ce75edb35" providerId="ADAL" clId="{840D58E3-CE14-4DC5-A69E-078018AEDE22}" dt="2024-11-21T19:21:32.304" v="228" actId="20577"/>
        <pc:sldMkLst>
          <pc:docMk/>
          <pc:sldMk cId="3333452679" sldId="273"/>
        </pc:sldMkLst>
        <pc:spChg chg="mod">
          <ac:chgData name="Luis Plaza" userId="dbc4ff93-755b-447c-8e89-bd2ce75edb35" providerId="ADAL" clId="{840D58E3-CE14-4DC5-A69E-078018AEDE22}" dt="2024-11-21T19:21:32.304" v="228" actId="20577"/>
          <ac:spMkLst>
            <pc:docMk/>
            <pc:sldMk cId="3333452679" sldId="273"/>
            <ac:spMk id="3" creationId="{0CC31931-4847-F763-D4D1-1433E7E0CE49}"/>
          </ac:spMkLst>
        </pc:spChg>
      </pc:sldChg>
    </pc:docChg>
  </pc:docChgLst>
</pc:chgInfo>
</file>

<file path=ppt/diagrams/colors1.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AD37A0C4-05FF-4591-BF06-4F09CB3589FB}" type="doc">
      <dgm:prSet loTypeId="urn:microsoft.com/office/officeart/2005/8/layout/default" loCatId="list" qsTypeId="urn:microsoft.com/office/officeart/2005/8/quickstyle/simple1" qsCatId="simple" csTypeId="urn:microsoft.com/office/officeart/2005/8/colors/colorful1" csCatId="colorful"/>
      <dgm:spPr/>
      <dgm:t>
        <a:bodyPr/>
        <a:lstStyle/>
        <a:p>
          <a:endParaRPr lang="en-US"/>
        </a:p>
      </dgm:t>
    </dgm:pt>
    <dgm:pt modelId="{E5857527-EDB1-435E-ADE2-4207FA3C1E7D}">
      <dgm:prSet/>
      <dgm:spPr/>
      <dgm:t>
        <a:bodyPr/>
        <a:lstStyle/>
        <a:p>
          <a:r>
            <a:rPr lang="en-US"/>
            <a:t>Strategies</a:t>
          </a:r>
        </a:p>
      </dgm:t>
    </dgm:pt>
    <dgm:pt modelId="{FAC70169-A28E-4EAA-B452-CF61141EC1D1}" type="parTrans" cxnId="{5B403483-A96C-4847-ABB7-8AC58F241AB0}">
      <dgm:prSet/>
      <dgm:spPr/>
      <dgm:t>
        <a:bodyPr/>
        <a:lstStyle/>
        <a:p>
          <a:endParaRPr lang="en-US"/>
        </a:p>
      </dgm:t>
    </dgm:pt>
    <dgm:pt modelId="{6DC44AEC-264C-44D5-AD83-8B38F400B22B}" type="sibTrans" cxnId="{5B403483-A96C-4847-ABB7-8AC58F241AB0}">
      <dgm:prSet/>
      <dgm:spPr/>
      <dgm:t>
        <a:bodyPr/>
        <a:lstStyle/>
        <a:p>
          <a:endParaRPr lang="en-US"/>
        </a:p>
      </dgm:t>
    </dgm:pt>
    <dgm:pt modelId="{3D0CFD76-B1A3-4B40-91B8-771530F2005D}">
      <dgm:prSet/>
      <dgm:spPr/>
      <dgm:t>
        <a:bodyPr/>
        <a:lstStyle/>
        <a:p>
          <a:r>
            <a:rPr lang="en-US"/>
            <a:t>Ensure pricing accuracy and eliminate unwarranted discounts to maximize revenue.</a:t>
          </a:r>
        </a:p>
      </dgm:t>
    </dgm:pt>
    <dgm:pt modelId="{294259AE-72E2-448D-81D3-210DA8B48CC5}" type="parTrans" cxnId="{300ED52F-A7AA-4BE0-B24D-CE2FA3121A23}">
      <dgm:prSet/>
      <dgm:spPr/>
      <dgm:t>
        <a:bodyPr/>
        <a:lstStyle/>
        <a:p>
          <a:endParaRPr lang="en-US"/>
        </a:p>
      </dgm:t>
    </dgm:pt>
    <dgm:pt modelId="{F2E7D0CE-6448-4160-83A2-3C667BF361DC}" type="sibTrans" cxnId="{300ED52F-A7AA-4BE0-B24D-CE2FA3121A23}">
      <dgm:prSet/>
      <dgm:spPr/>
      <dgm:t>
        <a:bodyPr/>
        <a:lstStyle/>
        <a:p>
          <a:endParaRPr lang="en-US"/>
        </a:p>
      </dgm:t>
    </dgm:pt>
    <dgm:pt modelId="{4C839449-ADA5-49C3-94C0-7953EFAC8108}">
      <dgm:prSet/>
      <dgm:spPr/>
      <dgm:t>
        <a:bodyPr/>
        <a:lstStyle/>
        <a:p>
          <a:r>
            <a:rPr lang="en-US"/>
            <a:t>expand operational capacity to capture more customers and enhance convenience.</a:t>
          </a:r>
        </a:p>
      </dgm:t>
    </dgm:pt>
    <dgm:pt modelId="{72DD8BF0-E575-41DE-AD84-458E9FC4C593}" type="parTrans" cxnId="{265C67C7-E627-4ABC-8EC8-9BABF74B4791}">
      <dgm:prSet/>
      <dgm:spPr/>
      <dgm:t>
        <a:bodyPr/>
        <a:lstStyle/>
        <a:p>
          <a:endParaRPr lang="en-US"/>
        </a:p>
      </dgm:t>
    </dgm:pt>
    <dgm:pt modelId="{B6FFB5F1-6F7F-496F-8CD5-8A4C8632FF41}" type="sibTrans" cxnId="{265C67C7-E627-4ABC-8EC8-9BABF74B4791}">
      <dgm:prSet/>
      <dgm:spPr/>
      <dgm:t>
        <a:bodyPr/>
        <a:lstStyle/>
        <a:p>
          <a:endParaRPr lang="en-US"/>
        </a:p>
      </dgm:t>
    </dgm:pt>
    <dgm:pt modelId="{2CCF6E46-2DB0-44CF-B242-D00C7D5C634F}">
      <dgm:prSet/>
      <dgm:spPr/>
      <dgm:t>
        <a:bodyPr/>
        <a:lstStyle/>
        <a:p>
          <a:r>
            <a:rPr lang="en-US"/>
            <a:t>Empower advisors to handle pricing objections effectively and improve upselling skills.</a:t>
          </a:r>
        </a:p>
      </dgm:t>
    </dgm:pt>
    <dgm:pt modelId="{CA3295E8-5027-41D9-8FAA-354735C2A1C3}" type="parTrans" cxnId="{8E7290F6-B571-427E-A641-28FAF4A9C80A}">
      <dgm:prSet/>
      <dgm:spPr/>
      <dgm:t>
        <a:bodyPr/>
        <a:lstStyle/>
        <a:p>
          <a:endParaRPr lang="en-US"/>
        </a:p>
      </dgm:t>
    </dgm:pt>
    <dgm:pt modelId="{F94EF3D2-B66D-4AA6-8C03-C5CC5C10E10A}" type="sibTrans" cxnId="{8E7290F6-B571-427E-A641-28FAF4A9C80A}">
      <dgm:prSet/>
      <dgm:spPr/>
      <dgm:t>
        <a:bodyPr/>
        <a:lstStyle/>
        <a:p>
          <a:endParaRPr lang="en-US"/>
        </a:p>
      </dgm:t>
    </dgm:pt>
    <dgm:pt modelId="{197DA311-765D-4832-AAD4-B92B8BE1196D}">
      <dgm:prSet/>
      <dgm:spPr/>
      <dgm:t>
        <a:bodyPr/>
        <a:lstStyle/>
        <a:p>
          <a:r>
            <a:rPr lang="en-US"/>
            <a:t>Foster collaboration between management, service advisors, and technicians to ensure seamless execution of policies.</a:t>
          </a:r>
        </a:p>
      </dgm:t>
    </dgm:pt>
    <dgm:pt modelId="{22817AA0-72DA-401A-A238-EBAFC7920653}" type="parTrans" cxnId="{50356FBB-2DC8-4E0A-AF90-D1A1BBD93C57}">
      <dgm:prSet/>
      <dgm:spPr/>
      <dgm:t>
        <a:bodyPr/>
        <a:lstStyle/>
        <a:p>
          <a:endParaRPr lang="en-US"/>
        </a:p>
      </dgm:t>
    </dgm:pt>
    <dgm:pt modelId="{DFCD2D4B-CAFF-4231-BD28-7F6EB36CE2EE}" type="sibTrans" cxnId="{50356FBB-2DC8-4E0A-AF90-D1A1BBD93C57}">
      <dgm:prSet/>
      <dgm:spPr/>
      <dgm:t>
        <a:bodyPr/>
        <a:lstStyle/>
        <a:p>
          <a:endParaRPr lang="en-US"/>
        </a:p>
      </dgm:t>
    </dgm:pt>
    <dgm:pt modelId="{1DBB346A-D424-4F05-A3DA-D20DF6D4607F}">
      <dgm:prSet/>
      <dgm:spPr/>
      <dgm:t>
        <a:bodyPr/>
        <a:lstStyle/>
        <a:p>
          <a:r>
            <a:rPr lang="en-US"/>
            <a:t>Communicate the value of services to customers to reduce resistance to pricing.</a:t>
          </a:r>
        </a:p>
      </dgm:t>
    </dgm:pt>
    <dgm:pt modelId="{425E37FD-9113-40BC-86C2-979A823A7E8A}" type="parTrans" cxnId="{1F9E5B4B-E465-4609-A680-CBEEC5630D00}">
      <dgm:prSet/>
      <dgm:spPr/>
      <dgm:t>
        <a:bodyPr/>
        <a:lstStyle/>
        <a:p>
          <a:endParaRPr lang="en-US"/>
        </a:p>
      </dgm:t>
    </dgm:pt>
    <dgm:pt modelId="{97166EAD-61A6-4C46-845F-0990E722F54A}" type="sibTrans" cxnId="{1F9E5B4B-E465-4609-A680-CBEEC5630D00}">
      <dgm:prSet/>
      <dgm:spPr/>
      <dgm:t>
        <a:bodyPr/>
        <a:lstStyle/>
        <a:p>
          <a:endParaRPr lang="en-US"/>
        </a:p>
      </dgm:t>
    </dgm:pt>
    <dgm:pt modelId="{CF3AEC5B-1757-4F85-B23F-D9A52BA4F23A}" type="pres">
      <dgm:prSet presAssocID="{AD37A0C4-05FF-4591-BF06-4F09CB3589FB}" presName="diagram" presStyleCnt="0">
        <dgm:presLayoutVars>
          <dgm:dir/>
          <dgm:resizeHandles val="exact"/>
        </dgm:presLayoutVars>
      </dgm:prSet>
      <dgm:spPr/>
    </dgm:pt>
    <dgm:pt modelId="{CEBAA899-0501-4E92-80F4-01467E5F2650}" type="pres">
      <dgm:prSet presAssocID="{E5857527-EDB1-435E-ADE2-4207FA3C1E7D}" presName="node" presStyleLbl="node1" presStyleIdx="0" presStyleCnt="6">
        <dgm:presLayoutVars>
          <dgm:bulletEnabled val="1"/>
        </dgm:presLayoutVars>
      </dgm:prSet>
      <dgm:spPr/>
    </dgm:pt>
    <dgm:pt modelId="{A8B34408-EC4C-4FF8-A240-46FD731CFC69}" type="pres">
      <dgm:prSet presAssocID="{6DC44AEC-264C-44D5-AD83-8B38F400B22B}" presName="sibTrans" presStyleCnt="0"/>
      <dgm:spPr/>
    </dgm:pt>
    <dgm:pt modelId="{9CB01323-F13C-491D-AA86-FAD0097245B6}" type="pres">
      <dgm:prSet presAssocID="{3D0CFD76-B1A3-4B40-91B8-771530F2005D}" presName="node" presStyleLbl="node1" presStyleIdx="1" presStyleCnt="6">
        <dgm:presLayoutVars>
          <dgm:bulletEnabled val="1"/>
        </dgm:presLayoutVars>
      </dgm:prSet>
      <dgm:spPr/>
    </dgm:pt>
    <dgm:pt modelId="{8C92F86B-322E-470A-B413-D09D6F069E49}" type="pres">
      <dgm:prSet presAssocID="{F2E7D0CE-6448-4160-83A2-3C667BF361DC}" presName="sibTrans" presStyleCnt="0"/>
      <dgm:spPr/>
    </dgm:pt>
    <dgm:pt modelId="{2F6B9497-8936-407C-ADBF-352AA63B7AD6}" type="pres">
      <dgm:prSet presAssocID="{4C839449-ADA5-49C3-94C0-7953EFAC8108}" presName="node" presStyleLbl="node1" presStyleIdx="2" presStyleCnt="6">
        <dgm:presLayoutVars>
          <dgm:bulletEnabled val="1"/>
        </dgm:presLayoutVars>
      </dgm:prSet>
      <dgm:spPr/>
    </dgm:pt>
    <dgm:pt modelId="{311B6635-8ACB-4CE4-90AD-7275988EC306}" type="pres">
      <dgm:prSet presAssocID="{B6FFB5F1-6F7F-496F-8CD5-8A4C8632FF41}" presName="sibTrans" presStyleCnt="0"/>
      <dgm:spPr/>
    </dgm:pt>
    <dgm:pt modelId="{539F3CEC-8B50-4A36-A374-8B64FCA5C27E}" type="pres">
      <dgm:prSet presAssocID="{2CCF6E46-2DB0-44CF-B242-D00C7D5C634F}" presName="node" presStyleLbl="node1" presStyleIdx="3" presStyleCnt="6">
        <dgm:presLayoutVars>
          <dgm:bulletEnabled val="1"/>
        </dgm:presLayoutVars>
      </dgm:prSet>
      <dgm:spPr/>
    </dgm:pt>
    <dgm:pt modelId="{0480E23D-15EB-48A1-BBA5-3D4EEFB4656A}" type="pres">
      <dgm:prSet presAssocID="{F94EF3D2-B66D-4AA6-8C03-C5CC5C10E10A}" presName="sibTrans" presStyleCnt="0"/>
      <dgm:spPr/>
    </dgm:pt>
    <dgm:pt modelId="{9371C61B-198C-4339-B8E7-8549769940E6}" type="pres">
      <dgm:prSet presAssocID="{197DA311-765D-4832-AAD4-B92B8BE1196D}" presName="node" presStyleLbl="node1" presStyleIdx="4" presStyleCnt="6">
        <dgm:presLayoutVars>
          <dgm:bulletEnabled val="1"/>
        </dgm:presLayoutVars>
      </dgm:prSet>
      <dgm:spPr/>
    </dgm:pt>
    <dgm:pt modelId="{8B6AAB5E-2A83-41C8-A281-F915EA355ABE}" type="pres">
      <dgm:prSet presAssocID="{DFCD2D4B-CAFF-4231-BD28-7F6EB36CE2EE}" presName="sibTrans" presStyleCnt="0"/>
      <dgm:spPr/>
    </dgm:pt>
    <dgm:pt modelId="{5806BEBC-BB04-4566-9DA5-CE630CAC2948}" type="pres">
      <dgm:prSet presAssocID="{1DBB346A-D424-4F05-A3DA-D20DF6D4607F}" presName="node" presStyleLbl="node1" presStyleIdx="5" presStyleCnt="6">
        <dgm:presLayoutVars>
          <dgm:bulletEnabled val="1"/>
        </dgm:presLayoutVars>
      </dgm:prSet>
      <dgm:spPr/>
    </dgm:pt>
  </dgm:ptLst>
  <dgm:cxnLst>
    <dgm:cxn modelId="{D1F32808-B509-4D84-B027-4B75732674AE}" type="presOf" srcId="{AD37A0C4-05FF-4591-BF06-4F09CB3589FB}" destId="{CF3AEC5B-1757-4F85-B23F-D9A52BA4F23A}" srcOrd="0" destOrd="0" presId="urn:microsoft.com/office/officeart/2005/8/layout/default"/>
    <dgm:cxn modelId="{4EA0441E-0E21-4B6D-9383-29B92CED1F89}" type="presOf" srcId="{4C839449-ADA5-49C3-94C0-7953EFAC8108}" destId="{2F6B9497-8936-407C-ADBF-352AA63B7AD6}" srcOrd="0" destOrd="0" presId="urn:microsoft.com/office/officeart/2005/8/layout/default"/>
    <dgm:cxn modelId="{300ED52F-A7AA-4BE0-B24D-CE2FA3121A23}" srcId="{AD37A0C4-05FF-4591-BF06-4F09CB3589FB}" destId="{3D0CFD76-B1A3-4B40-91B8-771530F2005D}" srcOrd="1" destOrd="0" parTransId="{294259AE-72E2-448D-81D3-210DA8B48CC5}" sibTransId="{F2E7D0CE-6448-4160-83A2-3C667BF361DC}"/>
    <dgm:cxn modelId="{1F9E5B4B-E465-4609-A680-CBEEC5630D00}" srcId="{AD37A0C4-05FF-4591-BF06-4F09CB3589FB}" destId="{1DBB346A-D424-4F05-A3DA-D20DF6D4607F}" srcOrd="5" destOrd="0" parTransId="{425E37FD-9113-40BC-86C2-979A823A7E8A}" sibTransId="{97166EAD-61A6-4C46-845F-0990E722F54A}"/>
    <dgm:cxn modelId="{1DB8FC4F-EB03-4C49-8C74-FE69A8B9EAA6}" type="presOf" srcId="{E5857527-EDB1-435E-ADE2-4207FA3C1E7D}" destId="{CEBAA899-0501-4E92-80F4-01467E5F2650}" srcOrd="0" destOrd="0" presId="urn:microsoft.com/office/officeart/2005/8/layout/default"/>
    <dgm:cxn modelId="{5B403483-A96C-4847-ABB7-8AC58F241AB0}" srcId="{AD37A0C4-05FF-4591-BF06-4F09CB3589FB}" destId="{E5857527-EDB1-435E-ADE2-4207FA3C1E7D}" srcOrd="0" destOrd="0" parTransId="{FAC70169-A28E-4EAA-B452-CF61141EC1D1}" sibTransId="{6DC44AEC-264C-44D5-AD83-8B38F400B22B}"/>
    <dgm:cxn modelId="{F0C90798-B0DF-40C2-ACB5-D6F8579105E2}" type="presOf" srcId="{3D0CFD76-B1A3-4B40-91B8-771530F2005D}" destId="{9CB01323-F13C-491D-AA86-FAD0097245B6}" srcOrd="0" destOrd="0" presId="urn:microsoft.com/office/officeart/2005/8/layout/default"/>
    <dgm:cxn modelId="{50356FBB-2DC8-4E0A-AF90-D1A1BBD93C57}" srcId="{AD37A0C4-05FF-4591-BF06-4F09CB3589FB}" destId="{197DA311-765D-4832-AAD4-B92B8BE1196D}" srcOrd="4" destOrd="0" parTransId="{22817AA0-72DA-401A-A238-EBAFC7920653}" sibTransId="{DFCD2D4B-CAFF-4231-BD28-7F6EB36CE2EE}"/>
    <dgm:cxn modelId="{808CFEC4-C4B4-41DA-95E1-8B248F1D404F}" type="presOf" srcId="{2CCF6E46-2DB0-44CF-B242-D00C7D5C634F}" destId="{539F3CEC-8B50-4A36-A374-8B64FCA5C27E}" srcOrd="0" destOrd="0" presId="urn:microsoft.com/office/officeart/2005/8/layout/default"/>
    <dgm:cxn modelId="{265C67C7-E627-4ABC-8EC8-9BABF74B4791}" srcId="{AD37A0C4-05FF-4591-BF06-4F09CB3589FB}" destId="{4C839449-ADA5-49C3-94C0-7953EFAC8108}" srcOrd="2" destOrd="0" parTransId="{72DD8BF0-E575-41DE-AD84-458E9FC4C593}" sibTransId="{B6FFB5F1-6F7F-496F-8CD5-8A4C8632FF41}"/>
    <dgm:cxn modelId="{C354C1CE-6186-42EB-84F9-E42CEE08AF4E}" type="presOf" srcId="{1DBB346A-D424-4F05-A3DA-D20DF6D4607F}" destId="{5806BEBC-BB04-4566-9DA5-CE630CAC2948}" srcOrd="0" destOrd="0" presId="urn:microsoft.com/office/officeart/2005/8/layout/default"/>
    <dgm:cxn modelId="{47CA66DB-CA28-4B88-A93D-6150840D7C23}" type="presOf" srcId="{197DA311-765D-4832-AAD4-B92B8BE1196D}" destId="{9371C61B-198C-4339-B8E7-8549769940E6}" srcOrd="0" destOrd="0" presId="urn:microsoft.com/office/officeart/2005/8/layout/default"/>
    <dgm:cxn modelId="{8E7290F6-B571-427E-A641-28FAF4A9C80A}" srcId="{AD37A0C4-05FF-4591-BF06-4F09CB3589FB}" destId="{2CCF6E46-2DB0-44CF-B242-D00C7D5C634F}" srcOrd="3" destOrd="0" parTransId="{CA3295E8-5027-41D9-8FAA-354735C2A1C3}" sibTransId="{F94EF3D2-B66D-4AA6-8C03-C5CC5C10E10A}"/>
    <dgm:cxn modelId="{22B51E50-37DF-4AEF-9AEA-79F2313E0092}" type="presParOf" srcId="{CF3AEC5B-1757-4F85-B23F-D9A52BA4F23A}" destId="{CEBAA899-0501-4E92-80F4-01467E5F2650}" srcOrd="0" destOrd="0" presId="urn:microsoft.com/office/officeart/2005/8/layout/default"/>
    <dgm:cxn modelId="{25E45755-C741-4817-A11E-8C094BBDD85E}" type="presParOf" srcId="{CF3AEC5B-1757-4F85-B23F-D9A52BA4F23A}" destId="{A8B34408-EC4C-4FF8-A240-46FD731CFC69}" srcOrd="1" destOrd="0" presId="urn:microsoft.com/office/officeart/2005/8/layout/default"/>
    <dgm:cxn modelId="{70689CD9-E75D-445A-90D0-37BAE0297A3F}" type="presParOf" srcId="{CF3AEC5B-1757-4F85-B23F-D9A52BA4F23A}" destId="{9CB01323-F13C-491D-AA86-FAD0097245B6}" srcOrd="2" destOrd="0" presId="urn:microsoft.com/office/officeart/2005/8/layout/default"/>
    <dgm:cxn modelId="{E25DCCF0-6191-451A-89F7-D90D84D9F91E}" type="presParOf" srcId="{CF3AEC5B-1757-4F85-B23F-D9A52BA4F23A}" destId="{8C92F86B-322E-470A-B413-D09D6F069E49}" srcOrd="3" destOrd="0" presId="urn:microsoft.com/office/officeart/2005/8/layout/default"/>
    <dgm:cxn modelId="{F0912B8B-7B00-4CCA-B153-636F6B8664C1}" type="presParOf" srcId="{CF3AEC5B-1757-4F85-B23F-D9A52BA4F23A}" destId="{2F6B9497-8936-407C-ADBF-352AA63B7AD6}" srcOrd="4" destOrd="0" presId="urn:microsoft.com/office/officeart/2005/8/layout/default"/>
    <dgm:cxn modelId="{D6D226E9-DC67-4812-B103-9F42C646CB5F}" type="presParOf" srcId="{CF3AEC5B-1757-4F85-B23F-D9A52BA4F23A}" destId="{311B6635-8ACB-4CE4-90AD-7275988EC306}" srcOrd="5" destOrd="0" presId="urn:microsoft.com/office/officeart/2005/8/layout/default"/>
    <dgm:cxn modelId="{FC01CA79-23AE-46E9-BE52-275A1D6971E0}" type="presParOf" srcId="{CF3AEC5B-1757-4F85-B23F-D9A52BA4F23A}" destId="{539F3CEC-8B50-4A36-A374-8B64FCA5C27E}" srcOrd="6" destOrd="0" presId="urn:microsoft.com/office/officeart/2005/8/layout/default"/>
    <dgm:cxn modelId="{ADD2F4AC-59CC-4D6F-A0F2-8BE4B6A022DC}" type="presParOf" srcId="{CF3AEC5B-1757-4F85-B23F-D9A52BA4F23A}" destId="{0480E23D-15EB-48A1-BBA5-3D4EEFB4656A}" srcOrd="7" destOrd="0" presId="urn:microsoft.com/office/officeart/2005/8/layout/default"/>
    <dgm:cxn modelId="{7293FBE5-FC9C-4486-84D5-1FFBFE35285D}" type="presParOf" srcId="{CF3AEC5B-1757-4F85-B23F-D9A52BA4F23A}" destId="{9371C61B-198C-4339-B8E7-8549769940E6}" srcOrd="8" destOrd="0" presId="urn:microsoft.com/office/officeart/2005/8/layout/default"/>
    <dgm:cxn modelId="{58034B14-5D02-4B34-B35A-FF1366338540}" type="presParOf" srcId="{CF3AEC5B-1757-4F85-B23F-D9A52BA4F23A}" destId="{8B6AAB5E-2A83-41C8-A281-F915EA355ABE}" srcOrd="9" destOrd="0" presId="urn:microsoft.com/office/officeart/2005/8/layout/default"/>
    <dgm:cxn modelId="{96CDEBC4-DA5A-4C7D-965D-84795AC95089}" type="presParOf" srcId="{CF3AEC5B-1757-4F85-B23F-D9A52BA4F23A}" destId="{5806BEBC-BB04-4566-9DA5-CE630CAC2948}" srcOrd="10" destOrd="0" presId="urn:microsoft.com/office/officeart/2005/8/layout/defaul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EBAA899-0501-4E92-80F4-01467E5F2650}">
      <dsp:nvSpPr>
        <dsp:cNvPr id="0" name=""/>
        <dsp:cNvSpPr/>
      </dsp:nvSpPr>
      <dsp:spPr>
        <a:xfrm>
          <a:off x="0" y="93057"/>
          <a:ext cx="3005666" cy="1803399"/>
        </a:xfrm>
        <a:prstGeom prst="rect">
          <a:avLst/>
        </a:prstGeom>
        <a:solidFill>
          <a:schemeClr val="accent2">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US" sz="2000" kern="1200"/>
            <a:t>Strategies</a:t>
          </a:r>
        </a:p>
      </dsp:txBody>
      <dsp:txXfrm>
        <a:off x="0" y="93057"/>
        <a:ext cx="3005666" cy="1803399"/>
      </dsp:txXfrm>
    </dsp:sp>
    <dsp:sp modelId="{9CB01323-F13C-491D-AA86-FAD0097245B6}">
      <dsp:nvSpPr>
        <dsp:cNvPr id="0" name=""/>
        <dsp:cNvSpPr/>
      </dsp:nvSpPr>
      <dsp:spPr>
        <a:xfrm>
          <a:off x="3306233" y="93057"/>
          <a:ext cx="3005666" cy="1803399"/>
        </a:xfrm>
        <a:prstGeom prst="rect">
          <a:avLst/>
        </a:prstGeom>
        <a:solidFill>
          <a:schemeClr val="accent3">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US" sz="2000" kern="1200"/>
            <a:t>Ensure pricing accuracy and eliminate unwarranted discounts to maximize revenue.</a:t>
          </a:r>
        </a:p>
      </dsp:txBody>
      <dsp:txXfrm>
        <a:off x="3306233" y="93057"/>
        <a:ext cx="3005666" cy="1803399"/>
      </dsp:txXfrm>
    </dsp:sp>
    <dsp:sp modelId="{2F6B9497-8936-407C-ADBF-352AA63B7AD6}">
      <dsp:nvSpPr>
        <dsp:cNvPr id="0" name=""/>
        <dsp:cNvSpPr/>
      </dsp:nvSpPr>
      <dsp:spPr>
        <a:xfrm>
          <a:off x="6612466" y="93057"/>
          <a:ext cx="3005666" cy="1803399"/>
        </a:xfrm>
        <a:prstGeom prst="rect">
          <a:avLst/>
        </a:prstGeom>
        <a:solidFill>
          <a:schemeClr val="accent4">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US" sz="2000" kern="1200"/>
            <a:t>expand operational capacity to capture more customers and enhance convenience.</a:t>
          </a:r>
        </a:p>
      </dsp:txBody>
      <dsp:txXfrm>
        <a:off x="6612466" y="93057"/>
        <a:ext cx="3005666" cy="1803399"/>
      </dsp:txXfrm>
    </dsp:sp>
    <dsp:sp modelId="{539F3CEC-8B50-4A36-A374-8B64FCA5C27E}">
      <dsp:nvSpPr>
        <dsp:cNvPr id="0" name=""/>
        <dsp:cNvSpPr/>
      </dsp:nvSpPr>
      <dsp:spPr>
        <a:xfrm>
          <a:off x="0" y="2197024"/>
          <a:ext cx="3005666" cy="1803399"/>
        </a:xfrm>
        <a:prstGeom prst="rect">
          <a:avLst/>
        </a:prstGeom>
        <a:solidFill>
          <a:schemeClr val="accent5">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US" sz="2000" kern="1200"/>
            <a:t>Empower advisors to handle pricing objections effectively and improve upselling skills.</a:t>
          </a:r>
        </a:p>
      </dsp:txBody>
      <dsp:txXfrm>
        <a:off x="0" y="2197024"/>
        <a:ext cx="3005666" cy="1803399"/>
      </dsp:txXfrm>
    </dsp:sp>
    <dsp:sp modelId="{9371C61B-198C-4339-B8E7-8549769940E6}">
      <dsp:nvSpPr>
        <dsp:cNvPr id="0" name=""/>
        <dsp:cNvSpPr/>
      </dsp:nvSpPr>
      <dsp:spPr>
        <a:xfrm>
          <a:off x="3306233" y="2197024"/>
          <a:ext cx="3005666" cy="1803399"/>
        </a:xfrm>
        <a:prstGeom prst="rect">
          <a:avLst/>
        </a:prstGeom>
        <a:solidFill>
          <a:schemeClr val="accent6">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US" sz="2000" kern="1200"/>
            <a:t>Foster collaboration between management, service advisors, and technicians to ensure seamless execution of policies.</a:t>
          </a:r>
        </a:p>
      </dsp:txBody>
      <dsp:txXfrm>
        <a:off x="3306233" y="2197024"/>
        <a:ext cx="3005666" cy="1803399"/>
      </dsp:txXfrm>
    </dsp:sp>
    <dsp:sp modelId="{5806BEBC-BB04-4566-9DA5-CE630CAC2948}">
      <dsp:nvSpPr>
        <dsp:cNvPr id="0" name=""/>
        <dsp:cNvSpPr/>
      </dsp:nvSpPr>
      <dsp:spPr>
        <a:xfrm>
          <a:off x="6612466" y="2197024"/>
          <a:ext cx="3005666" cy="1803399"/>
        </a:xfrm>
        <a:prstGeom prst="rect">
          <a:avLst/>
        </a:prstGeom>
        <a:solidFill>
          <a:schemeClr val="accent2">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US" sz="2000" kern="1200"/>
            <a:t>Communicate the value of services to customers to reduce resistance to pricing.</a:t>
          </a:r>
        </a:p>
      </dsp:txBody>
      <dsp:txXfrm>
        <a:off x="6612466" y="2197024"/>
        <a:ext cx="3005666" cy="1803399"/>
      </dsp:txXfrm>
    </dsp:sp>
  </dsp:spTree>
</dsp:drawing>
</file>

<file path=ppt/diagrams/layout1.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n-US"/>
              <a:t>Click to edit Master title style</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11/18/2024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11/18/2024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11/18/2024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0" name="TextBox 19"/>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2" name="TextBox 21"/>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latin typeface="Arial"/>
              </a:rPr>
              <a:t>”</a:t>
            </a:r>
            <a:endParaRPr lang="en-US" dirty="0">
              <a:solidFill>
                <a:schemeClr val="accent1">
                  <a:lumMod val="60000"/>
                  <a:lumOff val="40000"/>
                </a:schemeClr>
              </a:solidFill>
              <a:latin typeface="Arial"/>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11/18/2024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11/18/2024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11/18/2024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5C6B4A9-1611-4792-9094-5F34BCA07E0B}" type="datetimeFigureOut">
              <a:rPr lang="en-US" dirty="0"/>
              <a:t>11/18/2024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9333C77-0158-454C-844F-B7AB9BD7DAD4}" type="slidenum">
              <a:rPr lang="en-US" dirty="0"/>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11/18/2024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11/18/2024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11/18/2024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EB712588-04B1-427B-82EE-E8DB90309F08}" type="datetimeFigureOut">
              <a:rPr lang="en-US" dirty="0"/>
              <a:t>11/18/2024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FF9F0C5-380F-41C2-899A-BAC0F0927E16}" type="slidenum">
              <a:rPr lang="en-US" dirty="0"/>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dirty="0"/>
              <a:pPr/>
              <a:t>11/18/2024</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dirty="0"/>
              <a:pPr/>
              <a:t>11/18/2024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dirty="0"/>
              <a:pPr/>
              <a:t>11/18/2024</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a:t>Click to edit Master title style</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2A54C80-263E-416B-A8E0-580EDEADCBDC}" type="datetimeFigureOut">
              <a:rPr lang="en-US" dirty="0"/>
              <a:t>11/18/2024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19954A3-9DFD-4C44-94BA-B95130A3BA1C}" type="slidenum">
              <a:rPr lang="en-US" dirty="0"/>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11/18/2024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B61BEF0D-F0BB-DE4B-95CE-6DB70DBA9567}" type="datetimeFigureOut">
              <a:rPr lang="en-US" dirty="0"/>
              <a:pPr/>
              <a:t>11/18/2024</a:t>
            </a:fld>
            <a:endParaRPr lang="en-US" dirty="0"/>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D57F1E4F-1CFF-5643-939E-217C01CDF565}" type="slidenum">
              <a:rPr lang="en-US" dirty="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5" r:id="rId4"/>
    <p:sldLayoutId id="2147483653" r:id="rId5"/>
    <p:sldLayoutId id="2147483654" r:id="rId6"/>
    <p:sldLayoutId id="2147483655" r:id="rId7"/>
    <p:sldLayoutId id="2147483666" r:id="rId8"/>
    <p:sldLayoutId id="2147483657" r:id="rId9"/>
    <p:sldLayoutId id="2147483660" r:id="rId10"/>
    <p:sldLayoutId id="2147483661" r:id="rId11"/>
    <p:sldLayoutId id="2147483662" r:id="rId12"/>
    <p:sldLayoutId id="2147483663" r:id="rId13"/>
    <p:sldLayoutId id="2147483664" r:id="rId14"/>
    <p:sldLayoutId id="2147483667" r:id="rId15"/>
    <p:sldLayoutId id="2147483659"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14.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0A9F39-3A40-DAF5-FB29-F9EF6B43BC8E}"/>
              </a:ext>
            </a:extLst>
          </p:cNvPr>
          <p:cNvSpPr>
            <a:spLocks noGrp="1"/>
          </p:cNvSpPr>
          <p:nvPr>
            <p:ph type="ctrTitle"/>
          </p:nvPr>
        </p:nvSpPr>
        <p:spPr/>
        <p:txBody>
          <a:bodyPr/>
          <a:lstStyle/>
          <a:p>
            <a:pPr algn="ctr"/>
            <a:r>
              <a:rPr lang="en-US" sz="5400" b="1" i="1" dirty="0">
                <a:solidFill>
                  <a:schemeClr val="tx2"/>
                </a:solidFill>
              </a:rPr>
              <a:t>Hoffman Toyota Service Department Analysis</a:t>
            </a:r>
          </a:p>
        </p:txBody>
      </p:sp>
      <p:sp>
        <p:nvSpPr>
          <p:cNvPr id="3" name="Subtitle 2">
            <a:extLst>
              <a:ext uri="{FF2B5EF4-FFF2-40B4-BE49-F238E27FC236}">
                <a16:creationId xmlns:a16="http://schemas.microsoft.com/office/drawing/2014/main" id="{3D24D94E-9ADE-FBA4-4E04-F5102B2316CA}"/>
              </a:ext>
            </a:extLst>
          </p:cNvPr>
          <p:cNvSpPr>
            <a:spLocks noGrp="1"/>
          </p:cNvSpPr>
          <p:nvPr>
            <p:ph type="subTitle" idx="1"/>
          </p:nvPr>
        </p:nvSpPr>
        <p:spPr/>
        <p:txBody>
          <a:bodyPr>
            <a:normAutofit lnSpcReduction="10000"/>
          </a:bodyPr>
          <a:lstStyle/>
          <a:p>
            <a:pPr algn="ctr"/>
            <a:r>
              <a:rPr lang="en-US" sz="3200" b="1" dirty="0">
                <a:highlight>
                  <a:srgbClr val="FFFF00"/>
                </a:highlight>
              </a:rPr>
              <a:t>BY: Luis Plaza</a:t>
            </a:r>
          </a:p>
          <a:p>
            <a:pPr algn="ctr"/>
            <a:r>
              <a:rPr lang="en-US" sz="3200" b="1" dirty="0">
                <a:highlight>
                  <a:srgbClr val="FFFF00"/>
                </a:highlight>
              </a:rPr>
              <a:t>N452</a:t>
            </a:r>
          </a:p>
        </p:txBody>
      </p:sp>
    </p:spTree>
    <p:extLst>
      <p:ext uri="{BB962C8B-B14F-4D97-AF65-F5344CB8AC3E}">
        <p14:creationId xmlns:p14="http://schemas.microsoft.com/office/powerpoint/2010/main" val="40707405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a:xfrm>
            <a:off x="5536734" y="609600"/>
            <a:ext cx="3737268" cy="1320800"/>
          </a:xfrm>
        </p:spPr>
        <p:txBody>
          <a:bodyPr>
            <a:normAutofit/>
          </a:bodyPr>
          <a:lstStyle/>
          <a:p>
            <a:r>
              <a:rPr lang="en-US" dirty="0"/>
              <a:t>SWOT Analysis- Opportunities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5209563" y="2160589"/>
            <a:ext cx="4064439" cy="3880773"/>
          </a:xfrm>
        </p:spPr>
        <p:txBody>
          <a:bodyPr>
            <a:normAutofit/>
          </a:bodyPr>
          <a:lstStyle/>
          <a:p>
            <a:pPr>
              <a:lnSpc>
                <a:spcPct val="90000"/>
              </a:lnSpc>
            </a:pPr>
            <a:r>
              <a:rPr lang="en-US" sz="1500" dirty="0">
                <a:solidFill>
                  <a:schemeClr val="accent3">
                    <a:lumMod val="75000"/>
                  </a:schemeClr>
                </a:solidFill>
              </a:rPr>
              <a:t>Opportunities</a:t>
            </a:r>
          </a:p>
          <a:p>
            <a:pPr marL="0" marR="0">
              <a:lnSpc>
                <a:spcPct val="90000"/>
              </a:lnSpc>
              <a:spcAft>
                <a:spcPts val="800"/>
              </a:spcAft>
            </a:pPr>
            <a:r>
              <a:rPr lang="en-US" sz="1500" b="1" i="1" kern="100" dirty="0">
                <a:solidFill>
                  <a:schemeClr val="accent3">
                    <a:lumMod val="75000"/>
                  </a:schemeClr>
                </a:solidFill>
                <a:effectLst/>
                <a:latin typeface="Aptos" panose="020B0004020202020204" pitchFamily="34" charset="0"/>
                <a:ea typeface="Aptos" panose="020B0004020202020204" pitchFamily="34" charset="0"/>
                <a:cs typeface="Times New Roman" panose="02020603050405020304" pitchFamily="18" charset="0"/>
              </a:rPr>
              <a:t>-</a:t>
            </a:r>
            <a:r>
              <a:rPr lang="en-US" sz="1500" kern="100" dirty="0">
                <a:solidFill>
                  <a:schemeClr val="accent3">
                    <a:lumMod val="75000"/>
                  </a:schemeClr>
                </a:solidFill>
                <a:effectLst/>
                <a:latin typeface="Aptos" panose="020B0004020202020204" pitchFamily="34" charset="0"/>
                <a:ea typeface="Aptos" panose="020B0004020202020204" pitchFamily="34" charset="0"/>
                <a:cs typeface="Times New Roman" panose="02020603050405020304" pitchFamily="18" charset="0"/>
              </a:rPr>
              <a:t> Aligning pricing strategies and eliminating unwarranted discounts can significantly increase profitability. We also want the service assistant manager to take charge on this area. </a:t>
            </a:r>
          </a:p>
          <a:p>
            <a:pPr marL="0" marR="0">
              <a:lnSpc>
                <a:spcPct val="90000"/>
              </a:lnSpc>
              <a:spcAft>
                <a:spcPts val="800"/>
              </a:spcAft>
            </a:pPr>
            <a:r>
              <a:rPr lang="en-US" sz="1500" kern="100" dirty="0">
                <a:solidFill>
                  <a:schemeClr val="accent3">
                    <a:lumMod val="75000"/>
                  </a:schemeClr>
                </a:solidFill>
                <a:effectLst/>
                <a:latin typeface="Aptos" panose="020B0004020202020204" pitchFamily="34" charset="0"/>
                <a:ea typeface="Aptos" panose="020B0004020202020204" pitchFamily="34" charset="0"/>
                <a:cs typeface="Times New Roman" panose="02020603050405020304" pitchFamily="18" charset="0"/>
              </a:rPr>
              <a:t>- We agree by Extending hours could capture more business, improve customer convenience, and reduce bottlenecks during peak times.</a:t>
            </a:r>
          </a:p>
          <a:p>
            <a:pPr marL="0" marR="0">
              <a:lnSpc>
                <a:spcPct val="90000"/>
              </a:lnSpc>
              <a:spcAft>
                <a:spcPts val="800"/>
              </a:spcAft>
            </a:pPr>
            <a:r>
              <a:rPr lang="en-US" sz="1500" kern="100" dirty="0">
                <a:solidFill>
                  <a:schemeClr val="accent3">
                    <a:lumMod val="75000"/>
                  </a:schemeClr>
                </a:solidFill>
                <a:effectLst/>
                <a:latin typeface="Aptos" panose="020B0004020202020204" pitchFamily="34" charset="0"/>
                <a:ea typeface="Aptos" panose="020B0004020202020204" pitchFamily="34" charset="0"/>
                <a:cs typeface="Times New Roman" panose="02020603050405020304" pitchFamily="18" charset="0"/>
              </a:rPr>
              <a:t>-We also think that by Investing in training programs to reinforce confidence in pricing and objection handling can boost advisor effectiveness.</a:t>
            </a:r>
          </a:p>
          <a:p>
            <a:pPr>
              <a:lnSpc>
                <a:spcPct val="90000"/>
              </a:lnSpc>
            </a:pPr>
            <a:endParaRPr lang="en-US" sz="1500" dirty="0"/>
          </a:p>
        </p:txBody>
      </p:sp>
      <p:pic>
        <p:nvPicPr>
          <p:cNvPr id="5" name="Picture 4">
            <a:extLst>
              <a:ext uri="{FF2B5EF4-FFF2-40B4-BE49-F238E27FC236}">
                <a16:creationId xmlns:a16="http://schemas.microsoft.com/office/drawing/2014/main" id="{CB1556A1-F8C0-BD7E-C6C7-B0C52739E135}"/>
              </a:ext>
            </a:extLst>
          </p:cNvPr>
          <p:cNvPicPr>
            <a:picLocks noChangeAspect="1"/>
          </p:cNvPicPr>
          <p:nvPr/>
        </p:nvPicPr>
        <p:blipFill>
          <a:blip r:embed="rId2"/>
          <a:srcRect l="39990" r="15760"/>
          <a:stretch/>
        </p:blipFill>
        <p:spPr>
          <a:xfrm>
            <a:off x="20" y="-1"/>
            <a:ext cx="5394940" cy="6858001"/>
          </a:xfrm>
          <a:custGeom>
            <a:avLst/>
            <a:gdLst/>
            <a:ahLst/>
            <a:cxnLst/>
            <a:rect l="l" t="t" r="r" b="b"/>
            <a:pathLst>
              <a:path w="5394960" h="6858000">
                <a:moveTo>
                  <a:pt x="842596" y="0"/>
                </a:moveTo>
                <a:lnTo>
                  <a:pt x="5394960" y="0"/>
                </a:lnTo>
                <a:lnTo>
                  <a:pt x="5394960" y="21851"/>
                </a:lnTo>
                <a:lnTo>
                  <a:pt x="4365943" y="6858000"/>
                </a:lnTo>
                <a:lnTo>
                  <a:pt x="0" y="6858000"/>
                </a:lnTo>
                <a:lnTo>
                  <a:pt x="0" y="5666154"/>
                </a:lnTo>
                <a:close/>
              </a:path>
            </a:pathLst>
          </a:custGeom>
        </p:spPr>
      </p:pic>
      <p:sp>
        <p:nvSpPr>
          <p:cNvPr id="9" name="Isosceles Triangle 8">
            <a:extLst>
              <a:ext uri="{FF2B5EF4-FFF2-40B4-BE49-F238E27FC236}">
                <a16:creationId xmlns:a16="http://schemas.microsoft.com/office/drawing/2014/main" id="{3BCB5F6A-9EB0-40B0-9D13-3023E9A205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a:off x="0" y="0"/>
            <a:ext cx="842596" cy="5666154"/>
          </a:xfrm>
          <a:prstGeom prst="triangle">
            <a:avLst>
              <a:gd name="adj" fmla="val 10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Tree>
    <p:extLst>
      <p:ext uri="{BB962C8B-B14F-4D97-AF65-F5344CB8AC3E}">
        <p14:creationId xmlns:p14="http://schemas.microsoft.com/office/powerpoint/2010/main" val="3912869560"/>
      </p:ext>
    </p:extLst>
  </p:cSld>
  <p:clrMapOvr>
    <a:overrideClrMapping bg1="dk1" tx1="lt1" bg2="dk2" tx2="lt2" accent1="accent1" accent2="accent2" accent3="accent3" accent4="accent4" accent5="accent5" accent6="accent6" hlink="hlink" folHlink="folHlink"/>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5" name="Picture 4" descr="Question mark boxes">
            <a:extLst>
              <a:ext uri="{FF2B5EF4-FFF2-40B4-BE49-F238E27FC236}">
                <a16:creationId xmlns:a16="http://schemas.microsoft.com/office/drawing/2014/main" id="{C8EACD54-4BD5-CE5C-11A4-7FF332109396}"/>
              </a:ext>
            </a:extLst>
          </p:cNvPr>
          <p:cNvPicPr>
            <a:picLocks noChangeAspect="1"/>
          </p:cNvPicPr>
          <p:nvPr/>
        </p:nvPicPr>
        <p:blipFill>
          <a:blip r:embed="rId2"/>
          <a:srcRect l="20451" r="14570"/>
          <a:stretch/>
        </p:blipFill>
        <p:spPr>
          <a:xfrm>
            <a:off x="4269854" y="-1"/>
            <a:ext cx="7922146" cy="6858001"/>
          </a:xfrm>
          <a:custGeom>
            <a:avLst/>
            <a:gdLst/>
            <a:ahLst/>
            <a:cxnLst/>
            <a:rect l="l" t="t" r="r" b="b"/>
            <a:pathLst>
              <a:path w="7922146" h="6858001">
                <a:moveTo>
                  <a:pt x="379987" y="0"/>
                </a:moveTo>
                <a:lnTo>
                  <a:pt x="5304971" y="0"/>
                </a:lnTo>
                <a:lnTo>
                  <a:pt x="7065281" y="0"/>
                </a:lnTo>
                <a:lnTo>
                  <a:pt x="7397540" y="0"/>
                </a:lnTo>
                <a:lnTo>
                  <a:pt x="7397540" y="1"/>
                </a:lnTo>
                <a:lnTo>
                  <a:pt x="7922146" y="1"/>
                </a:lnTo>
                <a:lnTo>
                  <a:pt x="7922146" y="6858001"/>
                </a:lnTo>
                <a:lnTo>
                  <a:pt x="7065281" y="6858001"/>
                </a:lnTo>
                <a:lnTo>
                  <a:pt x="7065281" y="6858000"/>
                </a:lnTo>
                <a:lnTo>
                  <a:pt x="5932989" y="6858000"/>
                </a:lnTo>
                <a:lnTo>
                  <a:pt x="5932989" y="6858001"/>
                </a:lnTo>
                <a:lnTo>
                  <a:pt x="27809" y="6858001"/>
                </a:lnTo>
                <a:lnTo>
                  <a:pt x="1803228" y="4521201"/>
                </a:lnTo>
                <a:close/>
                <a:moveTo>
                  <a:pt x="0" y="0"/>
                </a:moveTo>
                <a:lnTo>
                  <a:pt x="379987" y="0"/>
                </a:lnTo>
                <a:lnTo>
                  <a:pt x="0" y="407"/>
                </a:lnTo>
                <a:close/>
              </a:path>
            </a:pathLst>
          </a:custGeom>
        </p:spPr>
      </p:pic>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a:xfrm>
            <a:off x="677333" y="609600"/>
            <a:ext cx="3851123" cy="1320800"/>
          </a:xfrm>
        </p:spPr>
        <p:txBody>
          <a:bodyPr>
            <a:normAutofit/>
          </a:bodyPr>
          <a:lstStyle/>
          <a:p>
            <a:r>
              <a:rPr lang="en-US"/>
              <a:t>SWOT Analysis- Threats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2160589"/>
            <a:ext cx="3851122" cy="3880773"/>
          </a:xfrm>
        </p:spPr>
        <p:txBody>
          <a:bodyPr>
            <a:normAutofit/>
          </a:bodyPr>
          <a:lstStyle/>
          <a:p>
            <a:r>
              <a:rPr lang="en-US" dirty="0"/>
              <a:t>Threats</a:t>
            </a:r>
          </a:p>
          <a:p>
            <a:pPr marL="0" marR="0">
              <a:spcAft>
                <a:spcPts val="800"/>
              </a:spcAft>
            </a:pPr>
            <a:r>
              <a:rPr lang="en-US" b="1" i="1" kern="100">
                <a:effectLst/>
                <a:latin typeface="Aptos" panose="020B0004020202020204" pitchFamily="34" charset="0"/>
                <a:ea typeface="Aptos" panose="020B0004020202020204" pitchFamily="34" charset="0"/>
                <a:cs typeface="Times New Roman" panose="02020603050405020304" pitchFamily="18" charset="0"/>
              </a:rPr>
              <a:t>-</a:t>
            </a:r>
            <a:r>
              <a:rPr lang="en-US" kern="100">
                <a:effectLst/>
                <a:latin typeface="Aptos" panose="020B0004020202020204" pitchFamily="34" charset="0"/>
                <a:ea typeface="Aptos" panose="020B0004020202020204" pitchFamily="34" charset="0"/>
                <a:cs typeface="Times New Roman" panose="02020603050405020304" pitchFamily="18" charset="0"/>
              </a:rPr>
              <a:t> Continuation of discounting undermines the value perception of services.</a:t>
            </a:r>
          </a:p>
          <a:p>
            <a:pPr marL="0" marR="0">
              <a:spcAft>
                <a:spcPts val="800"/>
              </a:spcAft>
            </a:pPr>
            <a:r>
              <a:rPr lang="en-US" kern="100">
                <a:effectLst/>
                <a:latin typeface="Aptos" panose="020B0004020202020204" pitchFamily="34" charset="0"/>
                <a:ea typeface="Aptos" panose="020B0004020202020204" pitchFamily="34" charset="0"/>
                <a:cs typeface="Times New Roman" panose="02020603050405020304" pitchFamily="18" charset="0"/>
              </a:rPr>
              <a:t>- Nearby service providers might already offer extended hours and strict pricing policies, giving them an advantage.</a:t>
            </a:r>
          </a:p>
          <a:p>
            <a:pPr marL="0" marR="0">
              <a:spcAft>
                <a:spcPts val="800"/>
              </a:spcAft>
            </a:pPr>
            <a:r>
              <a:rPr lang="en-US" kern="100">
                <a:effectLst/>
                <a:latin typeface="Aptos" panose="020B0004020202020204" pitchFamily="34" charset="0"/>
                <a:ea typeface="Aptos" panose="020B0004020202020204" pitchFamily="34" charset="0"/>
                <a:cs typeface="Times New Roman" panose="02020603050405020304" pitchFamily="18" charset="0"/>
              </a:rPr>
              <a:t>-We are aware that Inconsistencies in pricing might harm trust and customer loyalty.</a:t>
            </a:r>
          </a:p>
          <a:p>
            <a:endParaRPr lang="en-US" dirty="0"/>
          </a:p>
          <a:p>
            <a:endParaRPr lang="en-US" dirty="0"/>
          </a:p>
        </p:txBody>
      </p:sp>
      <p:cxnSp>
        <p:nvCxnSpPr>
          <p:cNvPr id="9" name="Straight Connector 8">
            <a:extLst>
              <a:ext uri="{FF2B5EF4-FFF2-40B4-BE49-F238E27FC236}">
                <a16:creationId xmlns:a16="http://schemas.microsoft.com/office/drawing/2014/main" id="{64FA5DFF-7FE6-4855-84E6-DFA78EE978BD}"/>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11" name="Straight Connector 10">
            <a:extLst>
              <a:ext uri="{FF2B5EF4-FFF2-40B4-BE49-F238E27FC236}">
                <a16:creationId xmlns:a16="http://schemas.microsoft.com/office/drawing/2014/main" id="{2AFD8CBA-54A3-4363-991B-B9C631BBFA74}"/>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13" name="Rectangle 23">
            <a:extLst>
              <a:ext uri="{FF2B5EF4-FFF2-40B4-BE49-F238E27FC236}">
                <a16:creationId xmlns:a16="http://schemas.microsoft.com/office/drawing/2014/main" id="{3F088236-D655-4F88-B238-E1676235802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15" name="Rectangle 25">
            <a:extLst>
              <a:ext uri="{FF2B5EF4-FFF2-40B4-BE49-F238E27FC236}">
                <a16:creationId xmlns:a16="http://schemas.microsoft.com/office/drawing/2014/main" id="{3DAC0C92-199E-475C-9390-119A9B02727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17" name="Isosceles Triangle 24">
            <a:extLst>
              <a:ext uri="{FF2B5EF4-FFF2-40B4-BE49-F238E27FC236}">
                <a16:creationId xmlns:a16="http://schemas.microsoft.com/office/drawing/2014/main" id="{C4CFB339-0ED8-4FE2-9EF1-6D1375B8499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19" name="Rectangle 27">
            <a:extLst>
              <a:ext uri="{FF2B5EF4-FFF2-40B4-BE49-F238E27FC236}">
                <a16:creationId xmlns:a16="http://schemas.microsoft.com/office/drawing/2014/main" id="{31896C80-2069-4431-9C19-83B91373449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47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1" name="Rectangle 28">
            <a:extLst>
              <a:ext uri="{FF2B5EF4-FFF2-40B4-BE49-F238E27FC236}">
                <a16:creationId xmlns:a16="http://schemas.microsoft.com/office/drawing/2014/main" id="{BF120A21-0841-4823-B0C4-28AEBCEF9B7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3" name="Rectangle 29">
            <a:extLst>
              <a:ext uri="{FF2B5EF4-FFF2-40B4-BE49-F238E27FC236}">
                <a16:creationId xmlns:a16="http://schemas.microsoft.com/office/drawing/2014/main" id="{DBB05BAE-BBD3-4289-899F-A6851503C6B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5" name="Isosceles Triangle 29">
            <a:extLst>
              <a:ext uri="{FF2B5EF4-FFF2-40B4-BE49-F238E27FC236}">
                <a16:creationId xmlns:a16="http://schemas.microsoft.com/office/drawing/2014/main" id="{9874D11C-36F5-4BBE-A490-019A54E953B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Tree>
    <p:extLst>
      <p:ext uri="{BB962C8B-B14F-4D97-AF65-F5344CB8AC3E}">
        <p14:creationId xmlns:p14="http://schemas.microsoft.com/office/powerpoint/2010/main" val="62766496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a:xfrm>
            <a:off x="5536734" y="609600"/>
            <a:ext cx="3737268" cy="1320800"/>
          </a:xfrm>
        </p:spPr>
        <p:txBody>
          <a:bodyPr>
            <a:normAutofit/>
          </a:bodyPr>
          <a:lstStyle/>
          <a:p>
            <a:r>
              <a:rPr lang="en-US"/>
              <a:t>SWOT Analysis- Objectives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5209563" y="2160589"/>
            <a:ext cx="4064439" cy="3880773"/>
          </a:xfrm>
        </p:spPr>
        <p:txBody>
          <a:bodyPr>
            <a:normAutofit/>
          </a:bodyPr>
          <a:lstStyle/>
          <a:p>
            <a:r>
              <a:rPr lang="en-US" dirty="0">
                <a:solidFill>
                  <a:schemeClr val="accent3">
                    <a:lumMod val="75000"/>
                  </a:schemeClr>
                </a:solidFill>
              </a:rPr>
              <a:t>Objectives</a:t>
            </a:r>
          </a:p>
          <a:p>
            <a:r>
              <a:rPr lang="en-US" i="1" dirty="0">
                <a:solidFill>
                  <a:schemeClr val="accent3">
                    <a:lumMod val="75000"/>
                  </a:schemeClr>
                </a:solidFill>
                <a:effectLst/>
                <a:latin typeface="Aptos" panose="020B0004020202020204" pitchFamily="34" charset="0"/>
                <a:ea typeface="Aptos" panose="020B0004020202020204" pitchFamily="34" charset="0"/>
                <a:cs typeface="Times New Roman" panose="02020603050405020304" pitchFamily="18" charset="0"/>
              </a:rPr>
              <a:t>Our Objective is to Increase profitability and customer satisfaction by enforcing consistent pricing practices, optimizing operational hours, and training service advisors by signing them up to class, to improve efficiency and eliminate unnecessary discounts.</a:t>
            </a:r>
            <a:endParaRPr lang="en-US" dirty="0">
              <a:solidFill>
                <a:schemeClr val="accent3">
                  <a:lumMod val="75000"/>
                </a:schemeClr>
              </a:solidFill>
            </a:endParaRPr>
          </a:p>
          <a:p>
            <a:endParaRPr lang="en-US" dirty="0"/>
          </a:p>
        </p:txBody>
      </p:sp>
      <p:pic>
        <p:nvPicPr>
          <p:cNvPr id="5" name="Picture 4" descr="Desk with productivity items">
            <a:extLst>
              <a:ext uri="{FF2B5EF4-FFF2-40B4-BE49-F238E27FC236}">
                <a16:creationId xmlns:a16="http://schemas.microsoft.com/office/drawing/2014/main" id="{01DE7AD6-0B48-B887-DEED-A5613EF805C5}"/>
              </a:ext>
            </a:extLst>
          </p:cNvPr>
          <p:cNvPicPr>
            <a:picLocks noChangeAspect="1"/>
          </p:cNvPicPr>
          <p:nvPr/>
        </p:nvPicPr>
        <p:blipFill>
          <a:blip r:embed="rId2"/>
          <a:srcRect l="31370" r="16120" b="-2"/>
          <a:stretch/>
        </p:blipFill>
        <p:spPr>
          <a:xfrm>
            <a:off x="20" y="-1"/>
            <a:ext cx="5394940" cy="6858001"/>
          </a:xfrm>
          <a:custGeom>
            <a:avLst/>
            <a:gdLst/>
            <a:ahLst/>
            <a:cxnLst/>
            <a:rect l="l" t="t" r="r" b="b"/>
            <a:pathLst>
              <a:path w="5394960" h="6858000">
                <a:moveTo>
                  <a:pt x="842596" y="0"/>
                </a:moveTo>
                <a:lnTo>
                  <a:pt x="5394960" y="0"/>
                </a:lnTo>
                <a:lnTo>
                  <a:pt x="5394960" y="21851"/>
                </a:lnTo>
                <a:lnTo>
                  <a:pt x="4365943" y="6858000"/>
                </a:lnTo>
                <a:lnTo>
                  <a:pt x="0" y="6858000"/>
                </a:lnTo>
                <a:lnTo>
                  <a:pt x="0" y="5666154"/>
                </a:lnTo>
                <a:close/>
              </a:path>
            </a:pathLst>
          </a:custGeom>
        </p:spPr>
      </p:pic>
      <p:sp>
        <p:nvSpPr>
          <p:cNvPr id="9" name="Isosceles Triangle 8">
            <a:extLst>
              <a:ext uri="{FF2B5EF4-FFF2-40B4-BE49-F238E27FC236}">
                <a16:creationId xmlns:a16="http://schemas.microsoft.com/office/drawing/2014/main" id="{3BCB5F6A-9EB0-40B0-9D13-3023E9A205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a:off x="0" y="0"/>
            <a:ext cx="842596" cy="5666154"/>
          </a:xfrm>
          <a:prstGeom prst="triangle">
            <a:avLst>
              <a:gd name="adj" fmla="val 10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Tree>
    <p:extLst>
      <p:ext uri="{BB962C8B-B14F-4D97-AF65-F5344CB8AC3E}">
        <p14:creationId xmlns:p14="http://schemas.microsoft.com/office/powerpoint/2010/main" val="3985272254"/>
      </p:ext>
    </p:extLst>
  </p:cSld>
  <p:clrMapOvr>
    <a:overrideClrMapping bg1="dk1" tx1="lt1" bg2="dk2" tx2="lt2" accent1="accent1" accent2="accent2" accent3="accent3" accent4="accent4" accent5="accent5" accent6="accent6" hlink="hlink" folHlink="folHlink"/>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4" name="Rectangle 13">
            <a:extLst>
              <a:ext uri="{FF2B5EF4-FFF2-40B4-BE49-F238E27FC236}">
                <a16:creationId xmlns:a16="http://schemas.microsoft.com/office/drawing/2014/main" id="{9F4444CE-BC8D-4D61-B303-4C05614E62A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a:xfrm>
            <a:off x="1286933" y="609600"/>
            <a:ext cx="10197494" cy="1099457"/>
          </a:xfrm>
        </p:spPr>
        <p:txBody>
          <a:bodyPr>
            <a:normAutofit/>
          </a:bodyPr>
          <a:lstStyle/>
          <a:p>
            <a:pPr>
              <a:lnSpc>
                <a:spcPct val="90000"/>
              </a:lnSpc>
            </a:pPr>
            <a:r>
              <a:rPr lang="en-US"/>
              <a:t>SWOT Analysis-Strategies</a:t>
            </a:r>
            <a:br>
              <a:rPr lang="en-US"/>
            </a:br>
            <a:endParaRPr lang="en-US"/>
          </a:p>
        </p:txBody>
      </p:sp>
      <p:sp>
        <p:nvSpPr>
          <p:cNvPr id="16" name="Isosceles Triangle 15">
            <a:extLst>
              <a:ext uri="{FF2B5EF4-FFF2-40B4-BE49-F238E27FC236}">
                <a16:creationId xmlns:a16="http://schemas.microsoft.com/office/drawing/2014/main" id="{73772B81-181F-48B7-8826-4D9686D15DF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18" name="Isosceles Triangle 17">
            <a:extLst>
              <a:ext uri="{FF2B5EF4-FFF2-40B4-BE49-F238E27FC236}">
                <a16:creationId xmlns:a16="http://schemas.microsoft.com/office/drawing/2014/main" id="{B2205F6E-03C6-4E92-877C-E2482F6599A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11743267"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4" name="Rectangle 1">
            <a:extLst>
              <a:ext uri="{FF2B5EF4-FFF2-40B4-BE49-F238E27FC236}">
                <a16:creationId xmlns:a16="http://schemas.microsoft.com/office/drawing/2014/main" id="{423F0248-7B55-0AAC-DA16-A2D8F304DF31}"/>
              </a:ext>
            </a:extLst>
          </p:cNvPr>
          <p:cNvSpPr>
            <a:spLocks noChangeArrowheads="1"/>
          </p:cNvSpPr>
          <p:nvPr/>
        </p:nvSpPr>
        <p:spPr bwMode="auto">
          <a:xfrm>
            <a:off x="0" y="-184667"/>
            <a:ext cx="248786"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spcBef>
                <a:spcPct val="0"/>
              </a:spcBef>
              <a:spcAft>
                <a:spcPts val="600"/>
              </a:spcAft>
              <a:buClrTx/>
              <a:buSzTx/>
              <a:tabLst/>
            </a:pPr>
            <a:r>
              <a:rPr kumimoji="0" lang="en-US" altLang="en-US" b="0" i="0" u="none" strike="noStrike" cap="none" normalizeH="0" baseline="0">
                <a:ln>
                  <a:noFill/>
                </a:ln>
                <a:solidFill>
                  <a:schemeClr val="tx1"/>
                </a:solidFill>
                <a:effectLst/>
                <a:latin typeface="Arial" panose="020B0604020202020204" pitchFamily="34" charset="0"/>
              </a:rPr>
              <a:t> </a:t>
            </a:r>
          </a:p>
        </p:txBody>
      </p:sp>
      <p:sp>
        <p:nvSpPr>
          <p:cNvPr id="8" name="Rectangle 3">
            <a:extLst>
              <a:ext uri="{FF2B5EF4-FFF2-40B4-BE49-F238E27FC236}">
                <a16:creationId xmlns:a16="http://schemas.microsoft.com/office/drawing/2014/main" id="{EE809AE7-B77C-51B0-0C27-A68C868F0B44}"/>
              </a:ext>
            </a:extLst>
          </p:cNvPr>
          <p:cNvSpPr>
            <a:spLocks noChangeArrowheads="1"/>
          </p:cNvSpPr>
          <p:nvPr/>
        </p:nvSpPr>
        <p:spPr bwMode="auto">
          <a:xfrm>
            <a:off x="248787" y="3648640"/>
            <a:ext cx="9330220"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spcBef>
                <a:spcPct val="0"/>
              </a:spcBef>
              <a:spcAft>
                <a:spcPts val="600"/>
              </a:spcAft>
              <a:buClrTx/>
              <a:buSzTx/>
              <a:tabLst/>
            </a:pPr>
            <a:r>
              <a:rPr kumimoji="0" lang="en-US" altLang="en-US" b="0" i="0" u="none" strike="noStrike" cap="none" normalizeH="0" baseline="0">
                <a:ln>
                  <a:noFill/>
                </a:ln>
                <a:solidFill>
                  <a:schemeClr val="tx1"/>
                </a:solidFill>
                <a:effectLst/>
                <a:latin typeface="Arial" panose="020B0604020202020204" pitchFamily="34" charset="0"/>
              </a:rPr>
              <a:t> </a:t>
            </a:r>
          </a:p>
        </p:txBody>
      </p:sp>
      <p:graphicFrame>
        <p:nvGraphicFramePr>
          <p:cNvPr id="10" name="Content Placeholder 2">
            <a:extLst>
              <a:ext uri="{FF2B5EF4-FFF2-40B4-BE49-F238E27FC236}">
                <a16:creationId xmlns:a16="http://schemas.microsoft.com/office/drawing/2014/main" id="{823B873B-A829-217B-B8E2-BD56C5C531EF}"/>
              </a:ext>
            </a:extLst>
          </p:cNvPr>
          <p:cNvGraphicFramePr>
            <a:graphicFrameLocks noGrp="1"/>
          </p:cNvGraphicFramePr>
          <p:nvPr>
            <p:ph idx="1"/>
            <p:extLst>
              <p:ext uri="{D42A27DB-BD31-4B8C-83A1-F6EECF244321}">
                <p14:modId xmlns:p14="http://schemas.microsoft.com/office/powerpoint/2010/main" val="1447855530"/>
              </p:ext>
            </p:extLst>
          </p:nvPr>
        </p:nvGraphicFramePr>
        <p:xfrm>
          <a:off x="1286933" y="1948543"/>
          <a:ext cx="9618133" cy="409348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422609915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a:xfrm>
            <a:off x="5536734" y="609600"/>
            <a:ext cx="3737268" cy="1320800"/>
          </a:xfrm>
        </p:spPr>
        <p:txBody>
          <a:bodyPr>
            <a:normAutofit/>
          </a:bodyPr>
          <a:lstStyle/>
          <a:p>
            <a:r>
              <a:rPr lang="en-US"/>
              <a:t>SWOT Analysis-Tactics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5209563" y="2160589"/>
            <a:ext cx="4064439" cy="3880773"/>
          </a:xfrm>
        </p:spPr>
        <p:txBody>
          <a:bodyPr>
            <a:normAutofit/>
          </a:bodyPr>
          <a:lstStyle/>
          <a:p>
            <a:pPr>
              <a:lnSpc>
                <a:spcPct val="90000"/>
              </a:lnSpc>
            </a:pPr>
            <a:r>
              <a:rPr lang="en-US" sz="1400"/>
              <a:t>Tactics</a:t>
            </a:r>
          </a:p>
          <a:p>
            <a:pPr>
              <a:lnSpc>
                <a:spcPct val="90000"/>
              </a:lnSpc>
            </a:pPr>
            <a:endParaRPr lang="en-US" sz="1400"/>
          </a:p>
          <a:p>
            <a:pPr marL="0" marR="0" lvl="0" indent="0" defTabSz="914400" rtl="0" eaLnBrk="0" fontAlgn="base" latinLnBrk="0" hangingPunct="0">
              <a:lnSpc>
                <a:spcPct val="90000"/>
              </a:lnSpc>
              <a:spcBef>
                <a:spcPct val="0"/>
              </a:spcBef>
              <a:spcAft>
                <a:spcPct val="0"/>
              </a:spcAft>
              <a:buClrTx/>
              <a:buSzTx/>
              <a:buFontTx/>
              <a:buChar char="•"/>
              <a:tabLst/>
            </a:pPr>
            <a:r>
              <a:rPr kumimoji="0" lang="en-US" altLang="en-US" sz="1400" b="0" i="0" u="none" strike="noStrike" cap="none" normalizeH="0" baseline="0">
                <a:ln>
                  <a:noFill/>
                </a:ln>
                <a:effectLst/>
                <a:latin typeface="Arial" panose="020B0604020202020204" pitchFamily="34" charset="0"/>
              </a:rPr>
              <a:t>Establish a no-discount policy unless pre-approved by management.</a:t>
            </a:r>
          </a:p>
          <a:p>
            <a:pPr marL="0" marR="0" lvl="0" indent="0" defTabSz="914400" rtl="0" eaLnBrk="0" fontAlgn="base" latinLnBrk="0" hangingPunct="0">
              <a:lnSpc>
                <a:spcPct val="90000"/>
              </a:lnSpc>
              <a:spcBef>
                <a:spcPct val="0"/>
              </a:spcBef>
              <a:spcAft>
                <a:spcPct val="0"/>
              </a:spcAft>
              <a:buClrTx/>
              <a:buSzTx/>
              <a:buFontTx/>
              <a:buChar char="•"/>
              <a:tabLst/>
            </a:pPr>
            <a:r>
              <a:rPr kumimoji="0" lang="en-US" altLang="en-US" sz="1400" b="0" i="0" u="none" strike="noStrike" cap="none" normalizeH="0" baseline="0">
                <a:ln>
                  <a:noFill/>
                </a:ln>
                <a:effectLst/>
                <a:latin typeface="Arial" panose="020B0604020202020204" pitchFamily="34" charset="0"/>
              </a:rPr>
              <a:t> Use pricing tools to ensure consistency at the door and align estimates with invoices.</a:t>
            </a:r>
          </a:p>
          <a:p>
            <a:pPr marL="0" marR="0" lvl="0" indent="0" defTabSz="914400" rtl="0" eaLnBrk="0" fontAlgn="base" latinLnBrk="0" hangingPunct="0">
              <a:lnSpc>
                <a:spcPct val="90000"/>
              </a:lnSpc>
              <a:spcBef>
                <a:spcPct val="0"/>
              </a:spcBef>
              <a:spcAft>
                <a:spcPct val="0"/>
              </a:spcAft>
              <a:buClrTx/>
              <a:buSzTx/>
              <a:buFontTx/>
              <a:buChar char="•"/>
              <a:tabLst/>
            </a:pPr>
            <a:r>
              <a:rPr lang="en-US" sz="1400"/>
              <a:t>Hold weekly meetings to talk about what’s working and what needs fixing.</a:t>
            </a:r>
            <a:endParaRPr kumimoji="0" lang="en-US" altLang="en-US" sz="1400" b="0" i="0" u="none" strike="noStrike" cap="none" normalizeH="0" baseline="0">
              <a:ln>
                <a:noFill/>
              </a:ln>
              <a:effectLst/>
              <a:latin typeface="Arial" panose="020B0604020202020204" pitchFamily="34" charset="0"/>
            </a:endParaRPr>
          </a:p>
          <a:p>
            <a:pPr marL="0" marR="0" lvl="0" indent="0" defTabSz="914400" rtl="0" eaLnBrk="0" fontAlgn="base" latinLnBrk="0" hangingPunct="0">
              <a:lnSpc>
                <a:spcPct val="90000"/>
              </a:lnSpc>
              <a:spcBef>
                <a:spcPct val="0"/>
              </a:spcBef>
              <a:spcAft>
                <a:spcPct val="0"/>
              </a:spcAft>
              <a:buClrTx/>
              <a:buSzTx/>
              <a:buFontTx/>
              <a:buChar char="•"/>
              <a:tabLst/>
            </a:pPr>
            <a:r>
              <a:rPr kumimoji="0" lang="en-US" altLang="en-US" sz="1400" b="0" i="0" u="none" strike="noStrike" cap="none" normalizeH="0" baseline="0">
                <a:ln>
                  <a:noFill/>
                </a:ln>
                <a:effectLst/>
                <a:latin typeface="Arial" panose="020B0604020202020204" pitchFamily="34" charset="0"/>
              </a:rPr>
              <a:t> Regularly audit invoices to identify and address discrepancies. </a:t>
            </a:r>
          </a:p>
          <a:p>
            <a:pPr marL="0" marR="0" lvl="0" indent="0" defTabSz="914400" rtl="0" eaLnBrk="0" fontAlgn="base" latinLnBrk="0" hangingPunct="0">
              <a:lnSpc>
                <a:spcPct val="90000"/>
              </a:lnSpc>
              <a:spcBef>
                <a:spcPct val="0"/>
              </a:spcBef>
              <a:spcAft>
                <a:spcPct val="0"/>
              </a:spcAft>
              <a:buClrTx/>
              <a:buSzTx/>
              <a:buFontTx/>
              <a:buChar char="•"/>
              <a:tabLst/>
            </a:pPr>
            <a:r>
              <a:rPr lang="en-US" sz="1400"/>
              <a:t>Provide customers with brochures or digital content explaining the quality and benefits of your services.</a:t>
            </a:r>
          </a:p>
          <a:p>
            <a:pPr marL="0" marR="0" lvl="0" indent="0" defTabSz="914400" rtl="0" eaLnBrk="0" fontAlgn="base" latinLnBrk="0" hangingPunct="0">
              <a:lnSpc>
                <a:spcPct val="90000"/>
              </a:lnSpc>
              <a:spcBef>
                <a:spcPct val="0"/>
              </a:spcBef>
              <a:spcAft>
                <a:spcPct val="0"/>
              </a:spcAft>
              <a:buClrTx/>
              <a:buSzTx/>
              <a:buFontTx/>
              <a:buChar char="•"/>
              <a:tabLst/>
            </a:pPr>
            <a:r>
              <a:rPr lang="en-US" sz="1400"/>
              <a:t>how detailed breakdowns of service charges to build trust.</a:t>
            </a:r>
          </a:p>
          <a:p>
            <a:pPr marL="0" marR="0" lvl="0" indent="0" defTabSz="914400" rtl="0" eaLnBrk="0" fontAlgn="base" latinLnBrk="0" hangingPunct="0">
              <a:lnSpc>
                <a:spcPct val="90000"/>
              </a:lnSpc>
              <a:spcBef>
                <a:spcPct val="0"/>
              </a:spcBef>
              <a:spcAft>
                <a:spcPct val="0"/>
              </a:spcAft>
              <a:buClrTx/>
              <a:buSzTx/>
              <a:buFontTx/>
              <a:buChar char="•"/>
              <a:tabLst/>
            </a:pPr>
            <a:r>
              <a:rPr lang="en-US" sz="1400"/>
              <a:t>Conduct follow-ups with customers to gauge satisfaction and address concerns proactively.</a:t>
            </a:r>
          </a:p>
          <a:p>
            <a:pPr marL="0" marR="0" lvl="0" indent="0" defTabSz="914400" rtl="0" eaLnBrk="0" fontAlgn="base" latinLnBrk="0" hangingPunct="0">
              <a:lnSpc>
                <a:spcPct val="90000"/>
              </a:lnSpc>
              <a:spcBef>
                <a:spcPct val="0"/>
              </a:spcBef>
              <a:spcAft>
                <a:spcPct val="0"/>
              </a:spcAft>
              <a:buClrTx/>
              <a:buSzTx/>
              <a:buFontTx/>
              <a:buChar char="•"/>
              <a:tabLst/>
            </a:pPr>
            <a:r>
              <a:rPr lang="en-US" sz="1400" err="1"/>
              <a:t>ractice</a:t>
            </a:r>
            <a:r>
              <a:rPr lang="en-US" sz="1400"/>
              <a:t> with real-life scenarios to build confidence.</a:t>
            </a:r>
            <a:endParaRPr kumimoji="0" lang="en-US" altLang="en-US" sz="1400" b="0" i="0" u="none" strike="noStrike" cap="none" normalizeH="0" baseline="0">
              <a:ln>
                <a:noFill/>
              </a:ln>
              <a:effectLst/>
              <a:latin typeface="Arial" panose="020B0604020202020204" pitchFamily="34" charset="0"/>
            </a:endParaRPr>
          </a:p>
          <a:p>
            <a:pPr marL="0" marR="0" lvl="0" indent="0" defTabSz="914400" rtl="0" eaLnBrk="0" fontAlgn="base" latinLnBrk="0" hangingPunct="0">
              <a:lnSpc>
                <a:spcPct val="90000"/>
              </a:lnSpc>
              <a:spcBef>
                <a:spcPct val="0"/>
              </a:spcBef>
              <a:spcAft>
                <a:spcPct val="0"/>
              </a:spcAft>
              <a:buClrTx/>
              <a:buSzTx/>
              <a:buFontTx/>
              <a:buChar char="•"/>
              <a:tabLst/>
            </a:pPr>
            <a:endParaRPr lang="en-US" altLang="en-US" sz="1400">
              <a:latin typeface="Arial" panose="020B0604020202020204" pitchFamily="34" charset="0"/>
            </a:endParaRPr>
          </a:p>
          <a:p>
            <a:pPr marL="0" marR="0" lvl="0" indent="0" defTabSz="914400" rtl="0" eaLnBrk="0" fontAlgn="base" latinLnBrk="0" hangingPunct="0">
              <a:lnSpc>
                <a:spcPct val="90000"/>
              </a:lnSpc>
              <a:spcBef>
                <a:spcPct val="0"/>
              </a:spcBef>
              <a:spcAft>
                <a:spcPct val="0"/>
              </a:spcAft>
              <a:buClrTx/>
              <a:buSzTx/>
              <a:buFontTx/>
              <a:buChar char="•"/>
              <a:tabLst/>
            </a:pPr>
            <a:endParaRPr kumimoji="0" lang="en-US" altLang="en-US" sz="1400" b="0" i="0" u="none" strike="noStrike" cap="none" normalizeH="0" baseline="0">
              <a:ln>
                <a:noFill/>
              </a:ln>
              <a:effectLst/>
              <a:latin typeface="Arial" panose="020B0604020202020204" pitchFamily="34" charset="0"/>
            </a:endParaRPr>
          </a:p>
          <a:p>
            <a:pPr>
              <a:lnSpc>
                <a:spcPct val="90000"/>
              </a:lnSpc>
            </a:pPr>
            <a:endParaRPr lang="en-US" sz="1400"/>
          </a:p>
        </p:txBody>
      </p:sp>
      <p:pic>
        <p:nvPicPr>
          <p:cNvPr id="5" name="Picture 4" descr="Pen placed on top of a signature line">
            <a:extLst>
              <a:ext uri="{FF2B5EF4-FFF2-40B4-BE49-F238E27FC236}">
                <a16:creationId xmlns:a16="http://schemas.microsoft.com/office/drawing/2014/main" id="{54B8E5D0-8839-9491-D6F7-540D3B0B60D7}"/>
              </a:ext>
            </a:extLst>
          </p:cNvPr>
          <p:cNvPicPr>
            <a:picLocks noChangeAspect="1"/>
          </p:cNvPicPr>
          <p:nvPr/>
        </p:nvPicPr>
        <p:blipFill>
          <a:blip r:embed="rId2"/>
          <a:srcRect l="47491" r="-2" b="-2"/>
          <a:stretch/>
        </p:blipFill>
        <p:spPr>
          <a:xfrm>
            <a:off x="20" y="-1"/>
            <a:ext cx="5394940" cy="6858001"/>
          </a:xfrm>
          <a:custGeom>
            <a:avLst/>
            <a:gdLst/>
            <a:ahLst/>
            <a:cxnLst/>
            <a:rect l="l" t="t" r="r" b="b"/>
            <a:pathLst>
              <a:path w="5394960" h="6858000">
                <a:moveTo>
                  <a:pt x="842596" y="0"/>
                </a:moveTo>
                <a:lnTo>
                  <a:pt x="5394960" y="0"/>
                </a:lnTo>
                <a:lnTo>
                  <a:pt x="5394960" y="21851"/>
                </a:lnTo>
                <a:lnTo>
                  <a:pt x="4365943" y="6858000"/>
                </a:lnTo>
                <a:lnTo>
                  <a:pt x="0" y="6858000"/>
                </a:lnTo>
                <a:lnTo>
                  <a:pt x="0" y="5666154"/>
                </a:lnTo>
                <a:close/>
              </a:path>
            </a:pathLst>
          </a:custGeom>
        </p:spPr>
      </p:pic>
      <p:sp>
        <p:nvSpPr>
          <p:cNvPr id="9" name="Isosceles Triangle 8">
            <a:extLst>
              <a:ext uri="{FF2B5EF4-FFF2-40B4-BE49-F238E27FC236}">
                <a16:creationId xmlns:a16="http://schemas.microsoft.com/office/drawing/2014/main" id="{3BCB5F6A-9EB0-40B0-9D13-3023E9A205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a:off x="0" y="0"/>
            <a:ext cx="842596" cy="5666154"/>
          </a:xfrm>
          <a:prstGeom prst="triangle">
            <a:avLst>
              <a:gd name="adj" fmla="val 10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Tree>
    <p:extLst>
      <p:ext uri="{BB962C8B-B14F-4D97-AF65-F5344CB8AC3E}">
        <p14:creationId xmlns:p14="http://schemas.microsoft.com/office/powerpoint/2010/main" val="850427537"/>
      </p:ext>
    </p:extLst>
  </p:cSld>
  <p:clrMapOvr>
    <a:overrideClrMapping bg1="dk1" tx1="lt1" bg2="dk2" tx2="lt2" accent1="accent1" accent2="accent2" accent3="accent3" accent4="accent4" accent5="accent5" accent6="accent6" hlink="hlink" folHlink="folHlink"/>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9F4444CE-BC8D-4D61-B303-4C05614E62A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62423CA5-E2E1-4789-B759-9906C1C9406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3"/>
            <a:ext cx="4660126" cy="6858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13" name="Isosceles Triangle 12">
            <a:extLst>
              <a:ext uri="{FF2B5EF4-FFF2-40B4-BE49-F238E27FC236}">
                <a16:creationId xmlns:a16="http://schemas.microsoft.com/office/drawing/2014/main" id="{73772B81-181F-48B7-8826-4D9686D15DF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a:off x="4660127" y="-3"/>
            <a:ext cx="1056745" cy="6858001"/>
          </a:xfrm>
          <a:prstGeom prst="triangle">
            <a:avLst>
              <a:gd name="adj" fmla="val 100000"/>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dirty="0"/>
          </a:p>
        </p:txBody>
      </p:sp>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a:xfrm>
            <a:off x="673754" y="643467"/>
            <a:ext cx="4203045" cy="1375608"/>
          </a:xfrm>
        </p:spPr>
        <p:txBody>
          <a:bodyPr anchor="ctr">
            <a:normAutofit/>
          </a:bodyPr>
          <a:lstStyle/>
          <a:p>
            <a:r>
              <a:rPr lang="en-US">
                <a:solidFill>
                  <a:schemeClr val="bg1"/>
                </a:solidFill>
              </a:rPr>
              <a:t>SWOT Analysis- Action Plan</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3754" y="2160590"/>
            <a:ext cx="3973943" cy="3440110"/>
          </a:xfrm>
        </p:spPr>
        <p:txBody>
          <a:bodyPr>
            <a:normAutofit/>
          </a:bodyPr>
          <a:lstStyle/>
          <a:p>
            <a:r>
              <a:rPr lang="en-US">
                <a:solidFill>
                  <a:schemeClr val="bg1"/>
                </a:solidFill>
              </a:rPr>
              <a:t>Action Plan</a:t>
            </a:r>
          </a:p>
          <a:p>
            <a:endParaRPr lang="en-US">
              <a:solidFill>
                <a:schemeClr val="bg1"/>
              </a:solidFill>
            </a:endParaRPr>
          </a:p>
          <a:p>
            <a:endParaRPr lang="en-US">
              <a:solidFill>
                <a:schemeClr val="bg1"/>
              </a:solidFill>
            </a:endParaRPr>
          </a:p>
        </p:txBody>
      </p:sp>
      <p:sp>
        <p:nvSpPr>
          <p:cNvPr id="15" name="Isosceles Triangle 14">
            <a:extLst>
              <a:ext uri="{FF2B5EF4-FFF2-40B4-BE49-F238E27FC236}">
                <a16:creationId xmlns:a16="http://schemas.microsoft.com/office/drawing/2014/main" id="{B2205F6E-03C6-4E92-877C-E2482F6599A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11755696"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dirty="0"/>
          </a:p>
        </p:txBody>
      </p:sp>
      <p:graphicFrame>
        <p:nvGraphicFramePr>
          <p:cNvPr id="4" name="Table 4">
            <a:extLst>
              <a:ext uri="{FF2B5EF4-FFF2-40B4-BE49-F238E27FC236}">
                <a16:creationId xmlns:a16="http://schemas.microsoft.com/office/drawing/2014/main" id="{BC8B6778-11BB-9A9A-F0BF-8949F85F8237}"/>
              </a:ext>
            </a:extLst>
          </p:cNvPr>
          <p:cNvGraphicFramePr>
            <a:graphicFrameLocks noGrp="1"/>
          </p:cNvGraphicFramePr>
          <p:nvPr>
            <p:extLst>
              <p:ext uri="{D42A27DB-BD31-4B8C-83A1-F6EECF244321}">
                <p14:modId xmlns:p14="http://schemas.microsoft.com/office/powerpoint/2010/main" val="528078632"/>
              </p:ext>
            </p:extLst>
          </p:nvPr>
        </p:nvGraphicFramePr>
        <p:xfrm>
          <a:off x="6096001" y="1742736"/>
          <a:ext cx="5143501" cy="3360015"/>
        </p:xfrm>
        <a:graphic>
          <a:graphicData uri="http://schemas.openxmlformats.org/drawingml/2006/table">
            <a:tbl>
              <a:tblPr firstRow="1" bandRow="1">
                <a:solidFill>
                  <a:srgbClr val="404040"/>
                </a:solidFill>
                <a:tableStyleId>{5C22544A-7EE6-4342-B048-85BDC9FD1C3A}</a:tableStyleId>
              </a:tblPr>
              <a:tblGrid>
                <a:gridCol w="1143358">
                  <a:extLst>
                    <a:ext uri="{9D8B030D-6E8A-4147-A177-3AD203B41FA5}">
                      <a16:colId xmlns:a16="http://schemas.microsoft.com/office/drawing/2014/main" val="2235853955"/>
                    </a:ext>
                  </a:extLst>
                </a:gridCol>
                <a:gridCol w="1757909">
                  <a:extLst>
                    <a:ext uri="{9D8B030D-6E8A-4147-A177-3AD203B41FA5}">
                      <a16:colId xmlns:a16="http://schemas.microsoft.com/office/drawing/2014/main" val="4174400132"/>
                    </a:ext>
                  </a:extLst>
                </a:gridCol>
                <a:gridCol w="2242234">
                  <a:extLst>
                    <a:ext uri="{9D8B030D-6E8A-4147-A177-3AD203B41FA5}">
                      <a16:colId xmlns:a16="http://schemas.microsoft.com/office/drawing/2014/main" val="1146395385"/>
                    </a:ext>
                  </a:extLst>
                </a:gridCol>
              </a:tblGrid>
              <a:tr h="609635">
                <a:tc>
                  <a:txBody>
                    <a:bodyPr/>
                    <a:lstStyle/>
                    <a:p>
                      <a:r>
                        <a:rPr lang="en-US" sz="1500" b="0" cap="none" spc="0">
                          <a:solidFill>
                            <a:schemeClr val="bg1"/>
                          </a:solidFill>
                        </a:rPr>
                        <a:t>TASK</a:t>
                      </a:r>
                    </a:p>
                  </a:txBody>
                  <a:tcPr marL="84281" marR="84281" marT="84281" marB="42141" anchor="ctr">
                    <a:lnL w="12700" cmpd="sng">
                      <a:noFill/>
                    </a:lnL>
                    <a:lnR w="12700" cmpd="sng">
                      <a:noFill/>
                    </a:lnR>
                    <a:lnT w="19050" cap="flat" cmpd="sng" algn="ctr">
                      <a:noFill/>
                      <a:prstDash val="solid"/>
                    </a:lnT>
                    <a:lnB w="38100" cmpd="sng">
                      <a:noFill/>
                    </a:lnB>
                    <a:solidFill>
                      <a:schemeClr val="accent2"/>
                    </a:solidFill>
                  </a:tcPr>
                </a:tc>
                <a:tc>
                  <a:txBody>
                    <a:bodyPr/>
                    <a:lstStyle/>
                    <a:p>
                      <a:r>
                        <a:rPr lang="en-US" sz="1500" b="0" cap="none" spc="0">
                          <a:solidFill>
                            <a:schemeClr val="bg1"/>
                          </a:solidFill>
                        </a:rPr>
                        <a:t>Position responsible</a:t>
                      </a:r>
                    </a:p>
                  </a:txBody>
                  <a:tcPr marL="84281" marR="84281" marT="84281" marB="42141" anchor="ctr">
                    <a:lnL w="12700" cmpd="sng">
                      <a:noFill/>
                    </a:lnL>
                    <a:lnR w="12700" cmpd="sng">
                      <a:noFill/>
                    </a:lnR>
                    <a:lnT w="19050" cap="flat" cmpd="sng" algn="ctr">
                      <a:noFill/>
                      <a:prstDash val="solid"/>
                    </a:lnT>
                    <a:lnB w="38100" cmpd="sng">
                      <a:noFill/>
                    </a:lnB>
                    <a:solidFill>
                      <a:schemeClr val="accent2"/>
                    </a:solidFill>
                  </a:tcPr>
                </a:tc>
                <a:tc>
                  <a:txBody>
                    <a:bodyPr/>
                    <a:lstStyle/>
                    <a:p>
                      <a:r>
                        <a:rPr lang="en-US" sz="1500" b="0" cap="none" spc="0">
                          <a:solidFill>
                            <a:schemeClr val="bg1"/>
                          </a:solidFill>
                        </a:rPr>
                        <a:t>Check in/completion schedule</a:t>
                      </a:r>
                    </a:p>
                  </a:txBody>
                  <a:tcPr marL="84281" marR="84281" marT="84281" marB="42141" anchor="ctr">
                    <a:lnL w="12700" cmpd="sng">
                      <a:noFill/>
                    </a:lnL>
                    <a:lnR w="12700" cmpd="sng">
                      <a:noFill/>
                    </a:lnR>
                    <a:lnT w="19050" cap="flat" cmpd="sng" algn="ctr">
                      <a:noFill/>
                      <a:prstDash val="solid"/>
                    </a:lnT>
                    <a:lnB w="38100" cmpd="sng">
                      <a:noFill/>
                    </a:lnB>
                    <a:solidFill>
                      <a:schemeClr val="accent2"/>
                    </a:solidFill>
                  </a:tcPr>
                </a:tc>
                <a:extLst>
                  <a:ext uri="{0D108BD9-81ED-4DB2-BD59-A6C34878D82A}">
                    <a16:rowId xmlns:a16="http://schemas.microsoft.com/office/drawing/2014/main" val="1083418974"/>
                  </a:ext>
                </a:extLst>
              </a:tr>
              <a:tr h="497260">
                <a:tc>
                  <a:txBody>
                    <a:bodyPr/>
                    <a:lstStyle/>
                    <a:p>
                      <a:r>
                        <a:rPr lang="en-US" sz="1100" cap="none" spc="0">
                          <a:solidFill>
                            <a:schemeClr val="bg1"/>
                          </a:solidFill>
                        </a:rPr>
                        <a:t>Pricing Issues</a:t>
                      </a:r>
                    </a:p>
                  </a:txBody>
                  <a:tcPr marL="84281" marR="84281" marT="84281" marB="42141">
                    <a:lnL w="12700" cmpd="sng">
                      <a:noFill/>
                      <a:prstDash val="solid"/>
                    </a:lnL>
                    <a:lnR w="12700" cmpd="sng">
                      <a:noFill/>
                      <a:prstDash val="solid"/>
                    </a:lnR>
                    <a:lnT w="38100" cmpd="sng">
                      <a:noFill/>
                    </a:lnT>
                    <a:lnB w="12700" cap="flat" cmpd="sng" algn="ctr">
                      <a:solidFill>
                        <a:schemeClr val="bg1">
                          <a:lumMod val="75000"/>
                        </a:schemeClr>
                      </a:solidFill>
                      <a:prstDash val="solid"/>
                    </a:lnB>
                    <a:solidFill>
                      <a:srgbClr val="404040"/>
                    </a:solidFill>
                  </a:tcPr>
                </a:tc>
                <a:tc>
                  <a:txBody>
                    <a:bodyPr/>
                    <a:lstStyle/>
                    <a:p>
                      <a:r>
                        <a:rPr lang="en-US" sz="1100" cap="none" spc="0">
                          <a:solidFill>
                            <a:schemeClr val="bg1"/>
                          </a:solidFill>
                        </a:rPr>
                        <a:t>Service Manager and General Manager </a:t>
                      </a:r>
                    </a:p>
                  </a:txBody>
                  <a:tcPr marL="84281" marR="84281" marT="84281" marB="42141">
                    <a:lnL w="12700" cmpd="sng">
                      <a:noFill/>
                      <a:prstDash val="solid"/>
                    </a:lnL>
                    <a:lnR w="12700" cmpd="sng">
                      <a:noFill/>
                      <a:prstDash val="solid"/>
                    </a:lnR>
                    <a:lnT w="38100" cmpd="sng">
                      <a:noFill/>
                    </a:lnT>
                    <a:lnB w="12700" cap="flat" cmpd="sng" algn="ctr">
                      <a:solidFill>
                        <a:schemeClr val="bg1">
                          <a:lumMod val="75000"/>
                        </a:schemeClr>
                      </a:solidFill>
                      <a:prstDash val="solid"/>
                    </a:lnB>
                    <a:solidFill>
                      <a:srgbClr val="404040"/>
                    </a:solidFill>
                  </a:tcPr>
                </a:tc>
                <a:tc>
                  <a:txBody>
                    <a:bodyPr/>
                    <a:lstStyle/>
                    <a:p>
                      <a:r>
                        <a:rPr lang="en-US" sz="1100" cap="none" spc="0">
                          <a:solidFill>
                            <a:schemeClr val="bg1"/>
                          </a:solidFill>
                        </a:rPr>
                        <a:t>Start immediately, fix within 1–2 weeks</a:t>
                      </a:r>
                    </a:p>
                  </a:txBody>
                  <a:tcPr marL="84281" marR="84281" marT="84281" marB="42141">
                    <a:lnL w="12700" cmpd="sng">
                      <a:noFill/>
                      <a:prstDash val="solid"/>
                    </a:lnL>
                    <a:lnR w="12700" cmpd="sng">
                      <a:noFill/>
                      <a:prstDash val="solid"/>
                    </a:lnR>
                    <a:lnT w="38100" cmpd="sng">
                      <a:noFill/>
                    </a:lnT>
                    <a:lnB w="12700" cap="flat" cmpd="sng" algn="ctr">
                      <a:solidFill>
                        <a:schemeClr val="bg1">
                          <a:lumMod val="75000"/>
                        </a:schemeClr>
                      </a:solidFill>
                      <a:prstDash val="solid"/>
                    </a:lnB>
                    <a:solidFill>
                      <a:srgbClr val="404040"/>
                    </a:solidFill>
                  </a:tcPr>
                </a:tc>
                <a:extLst>
                  <a:ext uri="{0D108BD9-81ED-4DB2-BD59-A6C34878D82A}">
                    <a16:rowId xmlns:a16="http://schemas.microsoft.com/office/drawing/2014/main" val="2400365483"/>
                  </a:ext>
                </a:extLst>
              </a:tr>
              <a:tr h="351172">
                <a:tc>
                  <a:txBody>
                    <a:bodyPr/>
                    <a:lstStyle/>
                    <a:p>
                      <a:endParaRPr lang="en-US" sz="1100" cap="none" spc="0">
                        <a:solidFill>
                          <a:schemeClr val="bg1"/>
                        </a:solidFill>
                      </a:endParaRPr>
                    </a:p>
                  </a:txBody>
                  <a:tcPr marL="84281" marR="84281" marT="84281" marB="42141">
                    <a:lnL w="12700" cmpd="sng">
                      <a:noFill/>
                      <a:prstDash val="solid"/>
                    </a:lnL>
                    <a:lnR w="12700" cmpd="sng">
                      <a:noFill/>
                      <a:prstDash val="solid"/>
                    </a:lnR>
                    <a:lnT w="12700" cap="flat" cmpd="sng" algn="ctr">
                      <a:solidFill>
                        <a:schemeClr val="bg1">
                          <a:lumMod val="75000"/>
                        </a:schemeClr>
                      </a:solidFill>
                      <a:prstDash val="solid"/>
                    </a:lnT>
                    <a:lnB w="12700" cmpd="sng">
                      <a:noFill/>
                      <a:prstDash val="solid"/>
                    </a:lnB>
                    <a:solidFill>
                      <a:srgbClr val="262626"/>
                    </a:solidFill>
                  </a:tcPr>
                </a:tc>
                <a:tc>
                  <a:txBody>
                    <a:bodyPr/>
                    <a:lstStyle/>
                    <a:p>
                      <a:endParaRPr lang="en-US" sz="1100" cap="none" spc="0">
                        <a:solidFill>
                          <a:schemeClr val="bg1"/>
                        </a:solidFill>
                      </a:endParaRPr>
                    </a:p>
                  </a:txBody>
                  <a:tcPr marL="84281" marR="84281" marT="84281" marB="42141">
                    <a:lnL w="12700" cmpd="sng">
                      <a:noFill/>
                      <a:prstDash val="solid"/>
                    </a:lnL>
                    <a:lnR w="12700" cmpd="sng">
                      <a:noFill/>
                      <a:prstDash val="solid"/>
                    </a:lnR>
                    <a:lnT w="12700" cap="flat" cmpd="sng" algn="ctr">
                      <a:solidFill>
                        <a:schemeClr val="bg1">
                          <a:lumMod val="75000"/>
                        </a:schemeClr>
                      </a:solidFill>
                      <a:prstDash val="solid"/>
                    </a:lnT>
                    <a:lnB w="12700" cmpd="sng">
                      <a:noFill/>
                      <a:prstDash val="solid"/>
                    </a:lnB>
                    <a:solidFill>
                      <a:srgbClr val="262626"/>
                    </a:solidFill>
                  </a:tcPr>
                </a:tc>
                <a:tc>
                  <a:txBody>
                    <a:bodyPr/>
                    <a:lstStyle/>
                    <a:p>
                      <a:endParaRPr lang="en-US" sz="1100" cap="none" spc="0">
                        <a:solidFill>
                          <a:schemeClr val="bg1"/>
                        </a:solidFill>
                      </a:endParaRPr>
                    </a:p>
                  </a:txBody>
                  <a:tcPr marL="84281" marR="84281" marT="84281" marB="42141">
                    <a:lnL w="12700" cmpd="sng">
                      <a:noFill/>
                      <a:prstDash val="solid"/>
                    </a:lnL>
                    <a:lnR w="12700" cmpd="sng">
                      <a:noFill/>
                      <a:prstDash val="solid"/>
                    </a:lnR>
                    <a:lnT w="12700" cap="flat" cmpd="sng" algn="ctr">
                      <a:solidFill>
                        <a:schemeClr val="bg1">
                          <a:lumMod val="75000"/>
                        </a:schemeClr>
                      </a:solidFill>
                      <a:prstDash val="solid"/>
                    </a:lnT>
                    <a:lnB w="12700" cmpd="sng">
                      <a:noFill/>
                      <a:prstDash val="solid"/>
                    </a:lnB>
                    <a:solidFill>
                      <a:srgbClr val="262626"/>
                    </a:solidFill>
                  </a:tcPr>
                </a:tc>
                <a:extLst>
                  <a:ext uri="{0D108BD9-81ED-4DB2-BD59-A6C34878D82A}">
                    <a16:rowId xmlns:a16="http://schemas.microsoft.com/office/drawing/2014/main" val="107845787"/>
                  </a:ext>
                </a:extLst>
              </a:tr>
              <a:tr h="497260">
                <a:tc>
                  <a:txBody>
                    <a:bodyPr/>
                    <a:lstStyle/>
                    <a:p>
                      <a:r>
                        <a:rPr lang="en-US" sz="1100" cap="none" spc="0">
                          <a:solidFill>
                            <a:schemeClr val="bg1"/>
                          </a:solidFill>
                        </a:rPr>
                        <a:t>Train Service Advisors</a:t>
                      </a:r>
                    </a:p>
                  </a:txBody>
                  <a:tcPr marL="84281" marR="84281" marT="84281" marB="42141">
                    <a:lnL w="12700" cmpd="sng">
                      <a:noFill/>
                      <a:prstDash val="solid"/>
                    </a:lnL>
                    <a:lnR w="12700" cmpd="sng">
                      <a:noFill/>
                      <a:prstDash val="solid"/>
                    </a:lnR>
                    <a:lnT w="12700" cmpd="sng">
                      <a:noFill/>
                      <a:prstDash val="solid"/>
                    </a:lnT>
                    <a:lnB w="12700" cap="flat" cmpd="sng" algn="ctr">
                      <a:solidFill>
                        <a:schemeClr val="bg1">
                          <a:lumMod val="75000"/>
                        </a:schemeClr>
                      </a:solidFill>
                      <a:prstDash val="solid"/>
                    </a:lnB>
                    <a:solidFill>
                      <a:srgbClr val="404040"/>
                    </a:solidFill>
                  </a:tcPr>
                </a:tc>
                <a:tc>
                  <a:txBody>
                    <a:bodyPr/>
                    <a:lstStyle/>
                    <a:p>
                      <a:r>
                        <a:rPr lang="en-US" sz="1100" cap="none" spc="0">
                          <a:solidFill>
                            <a:schemeClr val="bg1"/>
                          </a:solidFill>
                        </a:rPr>
                        <a:t>Service Manager- Fixed Ops Director </a:t>
                      </a:r>
                    </a:p>
                  </a:txBody>
                  <a:tcPr marL="84281" marR="84281" marT="84281" marB="42141">
                    <a:lnL w="12700" cmpd="sng">
                      <a:noFill/>
                      <a:prstDash val="solid"/>
                    </a:lnL>
                    <a:lnR w="12700" cmpd="sng">
                      <a:noFill/>
                      <a:prstDash val="solid"/>
                    </a:lnR>
                    <a:lnT w="12700" cmpd="sng">
                      <a:noFill/>
                      <a:prstDash val="solid"/>
                    </a:lnT>
                    <a:lnB w="12700" cap="flat" cmpd="sng" algn="ctr">
                      <a:solidFill>
                        <a:schemeClr val="bg1">
                          <a:lumMod val="75000"/>
                        </a:schemeClr>
                      </a:solidFill>
                      <a:prstDash val="solid"/>
                    </a:lnB>
                    <a:solidFill>
                      <a:srgbClr val="404040"/>
                    </a:solidFill>
                  </a:tcPr>
                </a:tc>
                <a:tc>
                  <a:txBody>
                    <a:bodyPr/>
                    <a:lstStyle/>
                    <a:p>
                      <a:r>
                        <a:rPr lang="en-US" sz="1100" cap="none" spc="0">
                          <a:solidFill>
                            <a:schemeClr val="bg1"/>
                          </a:solidFill>
                        </a:rPr>
                        <a:t>Plan training this week, hold sessions over 2–3 weeks</a:t>
                      </a:r>
                    </a:p>
                  </a:txBody>
                  <a:tcPr marL="84281" marR="84281" marT="84281" marB="42141">
                    <a:lnL w="12700" cmpd="sng">
                      <a:noFill/>
                      <a:prstDash val="solid"/>
                    </a:lnL>
                    <a:lnR w="12700" cmpd="sng">
                      <a:noFill/>
                      <a:prstDash val="solid"/>
                    </a:lnR>
                    <a:lnT w="12700" cmpd="sng">
                      <a:noFill/>
                      <a:prstDash val="solid"/>
                    </a:lnT>
                    <a:lnB w="12700" cap="flat" cmpd="sng" algn="ctr">
                      <a:solidFill>
                        <a:schemeClr val="bg1">
                          <a:lumMod val="75000"/>
                        </a:schemeClr>
                      </a:solidFill>
                      <a:prstDash val="solid"/>
                    </a:lnB>
                    <a:solidFill>
                      <a:srgbClr val="404040"/>
                    </a:solidFill>
                  </a:tcPr>
                </a:tc>
                <a:extLst>
                  <a:ext uri="{0D108BD9-81ED-4DB2-BD59-A6C34878D82A}">
                    <a16:rowId xmlns:a16="http://schemas.microsoft.com/office/drawing/2014/main" val="1530126605"/>
                  </a:ext>
                </a:extLst>
              </a:tr>
              <a:tr h="351172">
                <a:tc>
                  <a:txBody>
                    <a:bodyPr/>
                    <a:lstStyle/>
                    <a:p>
                      <a:endParaRPr lang="en-US" sz="1100" cap="none" spc="0">
                        <a:solidFill>
                          <a:schemeClr val="bg1"/>
                        </a:solidFill>
                      </a:endParaRPr>
                    </a:p>
                  </a:txBody>
                  <a:tcPr marL="84281" marR="84281" marT="84281" marB="42141">
                    <a:lnL w="12700" cmpd="sng">
                      <a:noFill/>
                      <a:prstDash val="solid"/>
                    </a:lnL>
                    <a:lnR w="12700" cmpd="sng">
                      <a:noFill/>
                      <a:prstDash val="solid"/>
                    </a:lnR>
                    <a:lnT w="12700" cap="flat" cmpd="sng" algn="ctr">
                      <a:solidFill>
                        <a:schemeClr val="bg1">
                          <a:lumMod val="75000"/>
                        </a:schemeClr>
                      </a:solidFill>
                      <a:prstDash val="solid"/>
                    </a:lnT>
                    <a:lnB w="12700" cmpd="sng">
                      <a:noFill/>
                      <a:prstDash val="solid"/>
                    </a:lnB>
                    <a:solidFill>
                      <a:srgbClr val="262626"/>
                    </a:solidFill>
                  </a:tcPr>
                </a:tc>
                <a:tc>
                  <a:txBody>
                    <a:bodyPr/>
                    <a:lstStyle/>
                    <a:p>
                      <a:endParaRPr lang="en-US" sz="1100" cap="none" spc="0">
                        <a:solidFill>
                          <a:schemeClr val="bg1"/>
                        </a:solidFill>
                      </a:endParaRPr>
                    </a:p>
                  </a:txBody>
                  <a:tcPr marL="84281" marR="84281" marT="84281" marB="42141">
                    <a:lnL w="12700" cmpd="sng">
                      <a:noFill/>
                      <a:prstDash val="solid"/>
                    </a:lnL>
                    <a:lnR w="12700" cmpd="sng">
                      <a:noFill/>
                      <a:prstDash val="solid"/>
                    </a:lnR>
                    <a:lnT w="12700" cap="flat" cmpd="sng" algn="ctr">
                      <a:solidFill>
                        <a:schemeClr val="bg1">
                          <a:lumMod val="75000"/>
                        </a:schemeClr>
                      </a:solidFill>
                      <a:prstDash val="solid"/>
                    </a:lnT>
                    <a:lnB w="12700" cmpd="sng">
                      <a:noFill/>
                      <a:prstDash val="solid"/>
                    </a:lnB>
                    <a:solidFill>
                      <a:srgbClr val="262626"/>
                    </a:solidFill>
                  </a:tcPr>
                </a:tc>
                <a:tc>
                  <a:txBody>
                    <a:bodyPr/>
                    <a:lstStyle/>
                    <a:p>
                      <a:endParaRPr lang="en-US" sz="1100" cap="none" spc="0">
                        <a:solidFill>
                          <a:schemeClr val="bg1"/>
                        </a:solidFill>
                      </a:endParaRPr>
                    </a:p>
                  </a:txBody>
                  <a:tcPr marL="84281" marR="84281" marT="84281" marB="42141">
                    <a:lnL w="12700" cmpd="sng">
                      <a:noFill/>
                      <a:prstDash val="solid"/>
                    </a:lnL>
                    <a:lnR w="12700" cmpd="sng">
                      <a:noFill/>
                      <a:prstDash val="solid"/>
                    </a:lnR>
                    <a:lnT w="12700" cap="flat" cmpd="sng" algn="ctr">
                      <a:solidFill>
                        <a:schemeClr val="bg1">
                          <a:lumMod val="75000"/>
                        </a:schemeClr>
                      </a:solidFill>
                      <a:prstDash val="solid"/>
                    </a:lnT>
                    <a:lnB w="12700" cmpd="sng">
                      <a:noFill/>
                      <a:prstDash val="solid"/>
                    </a:lnB>
                    <a:solidFill>
                      <a:srgbClr val="262626"/>
                    </a:solidFill>
                  </a:tcPr>
                </a:tc>
                <a:extLst>
                  <a:ext uri="{0D108BD9-81ED-4DB2-BD59-A6C34878D82A}">
                    <a16:rowId xmlns:a16="http://schemas.microsoft.com/office/drawing/2014/main" val="1950345431"/>
                  </a:ext>
                </a:extLst>
              </a:tr>
              <a:tr h="351172">
                <a:tc>
                  <a:txBody>
                    <a:bodyPr/>
                    <a:lstStyle/>
                    <a:p>
                      <a:endParaRPr lang="en-US" sz="1100" cap="none" spc="0">
                        <a:solidFill>
                          <a:schemeClr val="bg1"/>
                        </a:solidFill>
                      </a:endParaRPr>
                    </a:p>
                  </a:txBody>
                  <a:tcPr marL="84281" marR="84281" marT="84281" marB="42141">
                    <a:lnL w="12700" cmpd="sng">
                      <a:noFill/>
                      <a:prstDash val="solid"/>
                    </a:lnL>
                    <a:lnR w="12700" cmpd="sng">
                      <a:noFill/>
                      <a:prstDash val="solid"/>
                    </a:lnR>
                    <a:lnT w="12700" cmpd="sng">
                      <a:noFill/>
                      <a:prstDash val="solid"/>
                    </a:lnT>
                    <a:lnB w="12700" cap="flat" cmpd="sng" algn="ctr">
                      <a:solidFill>
                        <a:schemeClr val="bg1">
                          <a:lumMod val="75000"/>
                        </a:schemeClr>
                      </a:solidFill>
                      <a:prstDash val="solid"/>
                    </a:lnB>
                    <a:solidFill>
                      <a:srgbClr val="404040"/>
                    </a:solidFill>
                  </a:tcPr>
                </a:tc>
                <a:tc>
                  <a:txBody>
                    <a:bodyPr/>
                    <a:lstStyle/>
                    <a:p>
                      <a:endParaRPr lang="en-US" sz="1100" cap="none" spc="0">
                        <a:solidFill>
                          <a:schemeClr val="bg1"/>
                        </a:solidFill>
                      </a:endParaRPr>
                    </a:p>
                  </a:txBody>
                  <a:tcPr marL="84281" marR="84281" marT="84281" marB="42141">
                    <a:lnL w="12700" cmpd="sng">
                      <a:noFill/>
                      <a:prstDash val="solid"/>
                    </a:lnL>
                    <a:lnR w="12700" cmpd="sng">
                      <a:noFill/>
                      <a:prstDash val="solid"/>
                    </a:lnR>
                    <a:lnT w="12700" cmpd="sng">
                      <a:noFill/>
                      <a:prstDash val="solid"/>
                    </a:lnT>
                    <a:lnB w="12700" cap="flat" cmpd="sng" algn="ctr">
                      <a:solidFill>
                        <a:schemeClr val="bg1">
                          <a:lumMod val="75000"/>
                        </a:schemeClr>
                      </a:solidFill>
                      <a:prstDash val="solid"/>
                    </a:lnB>
                    <a:solidFill>
                      <a:srgbClr val="404040"/>
                    </a:solidFill>
                  </a:tcPr>
                </a:tc>
                <a:tc>
                  <a:txBody>
                    <a:bodyPr/>
                    <a:lstStyle/>
                    <a:p>
                      <a:endParaRPr lang="en-US" sz="1100" cap="none" spc="0">
                        <a:solidFill>
                          <a:schemeClr val="bg1"/>
                        </a:solidFill>
                      </a:endParaRPr>
                    </a:p>
                  </a:txBody>
                  <a:tcPr marL="84281" marR="84281" marT="84281" marB="42141">
                    <a:lnL w="12700" cmpd="sng">
                      <a:noFill/>
                      <a:prstDash val="solid"/>
                    </a:lnL>
                    <a:lnR w="12700" cmpd="sng">
                      <a:noFill/>
                      <a:prstDash val="solid"/>
                    </a:lnR>
                    <a:lnT w="12700" cmpd="sng">
                      <a:noFill/>
                      <a:prstDash val="solid"/>
                    </a:lnT>
                    <a:lnB w="12700" cap="flat" cmpd="sng" algn="ctr">
                      <a:solidFill>
                        <a:schemeClr val="bg1">
                          <a:lumMod val="75000"/>
                        </a:schemeClr>
                      </a:solidFill>
                      <a:prstDash val="solid"/>
                    </a:lnB>
                    <a:solidFill>
                      <a:srgbClr val="404040"/>
                    </a:solidFill>
                  </a:tcPr>
                </a:tc>
                <a:extLst>
                  <a:ext uri="{0D108BD9-81ED-4DB2-BD59-A6C34878D82A}">
                    <a16:rowId xmlns:a16="http://schemas.microsoft.com/office/drawing/2014/main" val="1960891333"/>
                  </a:ext>
                </a:extLst>
              </a:tr>
              <a:tr h="351172">
                <a:tc>
                  <a:txBody>
                    <a:bodyPr/>
                    <a:lstStyle/>
                    <a:p>
                      <a:endParaRPr lang="en-US" sz="1100" cap="none" spc="0">
                        <a:solidFill>
                          <a:schemeClr val="bg1"/>
                        </a:solidFill>
                      </a:endParaRPr>
                    </a:p>
                  </a:txBody>
                  <a:tcPr marL="84281" marR="84281" marT="84281" marB="42141">
                    <a:lnL w="12700" cmpd="sng">
                      <a:noFill/>
                      <a:prstDash val="solid"/>
                    </a:lnL>
                    <a:lnR w="12700" cmpd="sng">
                      <a:noFill/>
                      <a:prstDash val="solid"/>
                    </a:lnR>
                    <a:lnT w="12700" cap="flat" cmpd="sng" algn="ctr">
                      <a:solidFill>
                        <a:schemeClr val="bg1">
                          <a:lumMod val="75000"/>
                        </a:schemeClr>
                      </a:solidFill>
                      <a:prstDash val="solid"/>
                    </a:lnT>
                    <a:lnB w="12700" cmpd="sng">
                      <a:noFill/>
                      <a:prstDash val="solid"/>
                    </a:lnB>
                    <a:solidFill>
                      <a:srgbClr val="262626"/>
                    </a:solidFill>
                  </a:tcPr>
                </a:tc>
                <a:tc>
                  <a:txBody>
                    <a:bodyPr/>
                    <a:lstStyle/>
                    <a:p>
                      <a:endParaRPr lang="en-US" sz="1100" cap="none" spc="0">
                        <a:solidFill>
                          <a:schemeClr val="bg1"/>
                        </a:solidFill>
                      </a:endParaRPr>
                    </a:p>
                  </a:txBody>
                  <a:tcPr marL="84281" marR="84281" marT="84281" marB="42141">
                    <a:lnL w="12700" cmpd="sng">
                      <a:noFill/>
                      <a:prstDash val="solid"/>
                    </a:lnL>
                    <a:lnR w="12700" cmpd="sng">
                      <a:noFill/>
                      <a:prstDash val="solid"/>
                    </a:lnR>
                    <a:lnT w="12700" cap="flat" cmpd="sng" algn="ctr">
                      <a:solidFill>
                        <a:schemeClr val="bg1">
                          <a:lumMod val="75000"/>
                        </a:schemeClr>
                      </a:solidFill>
                      <a:prstDash val="solid"/>
                    </a:lnT>
                    <a:lnB w="12700" cmpd="sng">
                      <a:noFill/>
                      <a:prstDash val="solid"/>
                    </a:lnB>
                    <a:solidFill>
                      <a:srgbClr val="262626"/>
                    </a:solidFill>
                  </a:tcPr>
                </a:tc>
                <a:tc>
                  <a:txBody>
                    <a:bodyPr/>
                    <a:lstStyle/>
                    <a:p>
                      <a:endParaRPr lang="en-US" sz="1100" cap="none" spc="0">
                        <a:solidFill>
                          <a:schemeClr val="bg1"/>
                        </a:solidFill>
                      </a:endParaRPr>
                    </a:p>
                  </a:txBody>
                  <a:tcPr marL="84281" marR="84281" marT="84281" marB="42141">
                    <a:lnL w="12700" cmpd="sng">
                      <a:noFill/>
                      <a:prstDash val="solid"/>
                    </a:lnL>
                    <a:lnR w="12700" cmpd="sng">
                      <a:noFill/>
                      <a:prstDash val="solid"/>
                    </a:lnR>
                    <a:lnT w="12700" cap="flat" cmpd="sng" algn="ctr">
                      <a:solidFill>
                        <a:schemeClr val="bg1">
                          <a:lumMod val="75000"/>
                        </a:schemeClr>
                      </a:solidFill>
                      <a:prstDash val="solid"/>
                    </a:lnT>
                    <a:lnB w="12700" cmpd="sng">
                      <a:noFill/>
                      <a:prstDash val="solid"/>
                    </a:lnB>
                    <a:solidFill>
                      <a:srgbClr val="262626"/>
                    </a:solidFill>
                  </a:tcPr>
                </a:tc>
                <a:extLst>
                  <a:ext uri="{0D108BD9-81ED-4DB2-BD59-A6C34878D82A}">
                    <a16:rowId xmlns:a16="http://schemas.microsoft.com/office/drawing/2014/main" val="4137224325"/>
                  </a:ext>
                </a:extLst>
              </a:tr>
              <a:tr h="351172">
                <a:tc>
                  <a:txBody>
                    <a:bodyPr/>
                    <a:lstStyle/>
                    <a:p>
                      <a:endParaRPr lang="en-US" sz="1100" cap="none" spc="0">
                        <a:solidFill>
                          <a:schemeClr val="bg1"/>
                        </a:solidFill>
                      </a:endParaRPr>
                    </a:p>
                  </a:txBody>
                  <a:tcPr marL="84281" marR="84281" marT="84281" marB="42141">
                    <a:lnL w="12700" cmpd="sng">
                      <a:noFill/>
                      <a:prstDash val="solid"/>
                    </a:lnL>
                    <a:lnR w="12700" cmpd="sng">
                      <a:noFill/>
                      <a:prstDash val="solid"/>
                    </a:lnR>
                    <a:lnT w="12700" cmpd="sng">
                      <a:noFill/>
                      <a:prstDash val="solid"/>
                    </a:lnT>
                    <a:lnB w="12700" cmpd="sng">
                      <a:noFill/>
                      <a:prstDash val="solid"/>
                    </a:lnB>
                    <a:solidFill>
                      <a:srgbClr val="404040"/>
                    </a:solidFill>
                  </a:tcPr>
                </a:tc>
                <a:tc>
                  <a:txBody>
                    <a:bodyPr/>
                    <a:lstStyle/>
                    <a:p>
                      <a:endParaRPr lang="en-US" sz="1100" cap="none" spc="0">
                        <a:solidFill>
                          <a:schemeClr val="bg1"/>
                        </a:solidFill>
                      </a:endParaRPr>
                    </a:p>
                  </a:txBody>
                  <a:tcPr marL="84281" marR="84281" marT="84281" marB="42141">
                    <a:lnL w="12700" cmpd="sng">
                      <a:noFill/>
                      <a:prstDash val="solid"/>
                    </a:lnL>
                    <a:lnR w="12700" cmpd="sng">
                      <a:noFill/>
                      <a:prstDash val="solid"/>
                    </a:lnR>
                    <a:lnT w="12700" cmpd="sng">
                      <a:noFill/>
                      <a:prstDash val="solid"/>
                    </a:lnT>
                    <a:lnB w="12700" cmpd="sng">
                      <a:noFill/>
                      <a:prstDash val="solid"/>
                    </a:lnB>
                    <a:solidFill>
                      <a:srgbClr val="404040"/>
                    </a:solidFill>
                  </a:tcPr>
                </a:tc>
                <a:tc>
                  <a:txBody>
                    <a:bodyPr/>
                    <a:lstStyle/>
                    <a:p>
                      <a:endParaRPr lang="en-US" sz="1100" cap="none" spc="0">
                        <a:solidFill>
                          <a:schemeClr val="bg1"/>
                        </a:solidFill>
                      </a:endParaRPr>
                    </a:p>
                  </a:txBody>
                  <a:tcPr marL="84281" marR="84281" marT="84281" marB="42141">
                    <a:lnL w="12700" cmpd="sng">
                      <a:noFill/>
                      <a:prstDash val="solid"/>
                    </a:lnL>
                    <a:lnR w="12700" cmpd="sng">
                      <a:noFill/>
                      <a:prstDash val="solid"/>
                    </a:lnR>
                    <a:lnT w="12700" cmpd="sng">
                      <a:noFill/>
                      <a:prstDash val="solid"/>
                    </a:lnT>
                    <a:lnB w="12700" cmpd="sng">
                      <a:noFill/>
                      <a:prstDash val="solid"/>
                    </a:lnB>
                    <a:solidFill>
                      <a:srgbClr val="404040"/>
                    </a:solidFill>
                  </a:tcPr>
                </a:tc>
                <a:extLst>
                  <a:ext uri="{0D108BD9-81ED-4DB2-BD59-A6C34878D82A}">
                    <a16:rowId xmlns:a16="http://schemas.microsoft.com/office/drawing/2014/main" val="2642230709"/>
                  </a:ext>
                </a:extLst>
              </a:tr>
            </a:tbl>
          </a:graphicData>
        </a:graphic>
      </p:graphicFrame>
    </p:spTree>
    <p:extLst>
      <p:ext uri="{BB962C8B-B14F-4D97-AF65-F5344CB8AC3E}">
        <p14:creationId xmlns:p14="http://schemas.microsoft.com/office/powerpoint/2010/main" val="336410999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Homework Synopsis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Synopsis</a:t>
            </a:r>
          </a:p>
          <a:p>
            <a:endParaRPr lang="en-US" dirty="0"/>
          </a:p>
          <a:p>
            <a:endParaRPr lang="en-US" dirty="0"/>
          </a:p>
        </p:txBody>
      </p:sp>
      <p:sp>
        <p:nvSpPr>
          <p:cNvPr id="4" name="Rectangle 1">
            <a:extLst>
              <a:ext uri="{FF2B5EF4-FFF2-40B4-BE49-F238E27FC236}">
                <a16:creationId xmlns:a16="http://schemas.microsoft.com/office/drawing/2014/main" id="{541FF85F-F7D1-462D-FC2E-6439BB083D34}"/>
              </a:ext>
            </a:extLst>
          </p:cNvPr>
          <p:cNvSpPr>
            <a:spLocks noChangeArrowheads="1"/>
          </p:cNvSpPr>
          <p:nvPr/>
        </p:nvSpPr>
        <p:spPr bwMode="auto">
          <a:xfrm rot="10800000" flipV="1">
            <a:off x="568171" y="1978057"/>
            <a:ext cx="10724225" cy="39703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tabLst/>
            </a:pPr>
            <a:endParaRPr lang="en-US" dirty="0"/>
          </a:p>
          <a:p>
            <a:pPr marL="0" marR="0" lvl="0" indent="0" algn="l" defTabSz="914400" rtl="0" eaLnBrk="0" fontAlgn="base" latinLnBrk="0" hangingPunct="0">
              <a:lnSpc>
                <a:spcPct val="100000"/>
              </a:lnSpc>
              <a:spcBef>
                <a:spcPct val="0"/>
              </a:spcBef>
              <a:spcAft>
                <a:spcPct val="0"/>
              </a:spcAft>
              <a:buClrTx/>
              <a:buSzTx/>
              <a:tabLst/>
            </a:pPr>
            <a:endParaRPr lang="en-US" dirty="0"/>
          </a:p>
          <a:p>
            <a:pPr marL="0" marR="0" lvl="0" indent="0" algn="l" defTabSz="914400" rtl="0" eaLnBrk="0" fontAlgn="base" latinLnBrk="0" hangingPunct="0">
              <a:lnSpc>
                <a:spcPct val="100000"/>
              </a:lnSpc>
              <a:spcBef>
                <a:spcPct val="0"/>
              </a:spcBef>
              <a:spcAft>
                <a:spcPct val="0"/>
              </a:spcAft>
              <a:buClrTx/>
              <a:buSzTx/>
              <a:tabLst/>
            </a:pPr>
            <a:endParaRPr lang="en-US" dirty="0"/>
          </a:p>
          <a:p>
            <a:pPr marL="0" marR="0" lvl="0" indent="0" algn="l" defTabSz="914400" rtl="0" eaLnBrk="0" fontAlgn="base" latinLnBrk="0" hangingPunct="0">
              <a:lnSpc>
                <a:spcPct val="100000"/>
              </a:lnSpc>
              <a:spcBef>
                <a:spcPct val="0"/>
              </a:spcBef>
              <a:spcAft>
                <a:spcPct val="0"/>
              </a:spcAft>
              <a:buClrTx/>
              <a:buSzTx/>
              <a:tabLst/>
            </a:pPr>
            <a:r>
              <a:rPr lang="en-US" dirty="0">
                <a:solidFill>
                  <a:schemeClr val="accent3">
                    <a:lumMod val="75000"/>
                  </a:schemeClr>
                </a:solidFill>
              </a:rPr>
              <a:t>Our goal is to improve profitability and customer satisfaction in the service department by addressing these issues: pricing inconsistencies, limited hours, and unnecessary discounts.</a:t>
            </a:r>
            <a:endParaRPr lang="en-US" altLang="en-US" dirty="0">
              <a:solidFill>
                <a:schemeClr val="accent3">
                  <a:lumMod val="75000"/>
                </a:schemeClr>
              </a:solidFill>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tabLst/>
            </a:pPr>
            <a:endParaRPr kumimoji="0" lang="en-US" altLang="en-US" sz="1800" b="0" i="0" u="none" strike="noStrike" cap="none" normalizeH="0" baseline="0" dirty="0">
              <a:ln>
                <a:noFill/>
              </a:ln>
              <a:solidFill>
                <a:schemeClr val="accent3">
                  <a:lumMod val="75000"/>
                </a:schemeClr>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tabLst/>
            </a:pPr>
            <a:r>
              <a:rPr kumimoji="0" lang="en-US" altLang="en-US" sz="1800" b="0" i="0" u="none" strike="noStrike" cap="none" normalizeH="0" baseline="0" dirty="0">
                <a:ln>
                  <a:noFill/>
                </a:ln>
                <a:solidFill>
                  <a:schemeClr val="accent3">
                    <a:lumMod val="75000"/>
                  </a:schemeClr>
                </a:solidFill>
                <a:effectLst/>
                <a:latin typeface="Arial" panose="020B0604020202020204" pitchFamily="34" charset="0"/>
              </a:rPr>
              <a:t>Implementing a clear no-discount policy, auditing invoices regularly, and ensuring pricing accuracy at the door.</a:t>
            </a:r>
          </a:p>
          <a:p>
            <a:pPr marL="0" marR="0" lvl="0" indent="0" algn="l" defTabSz="914400" rtl="0" eaLnBrk="0" fontAlgn="base" latinLnBrk="0" hangingPunct="0">
              <a:lnSpc>
                <a:spcPct val="100000"/>
              </a:lnSpc>
              <a:spcBef>
                <a:spcPct val="0"/>
              </a:spcBef>
              <a:spcAft>
                <a:spcPct val="0"/>
              </a:spcAft>
              <a:buClrTx/>
              <a:buSzTx/>
              <a:tabLst/>
            </a:pPr>
            <a:r>
              <a:rPr kumimoji="0" lang="en-US" altLang="en-US" sz="1800" b="0" i="0" u="none" strike="noStrike" cap="none" normalizeH="0" baseline="0" dirty="0">
                <a:ln>
                  <a:noFill/>
                </a:ln>
                <a:solidFill>
                  <a:schemeClr val="accent3">
                    <a:lumMod val="75000"/>
                  </a:schemeClr>
                </a:solidFill>
                <a:effectLst/>
                <a:latin typeface="Arial" panose="020B0604020202020204" pitchFamily="34" charset="0"/>
              </a:rPr>
              <a:t>Offering more convenient options by testing and adjusting operating hours based on customer demand.</a:t>
            </a:r>
          </a:p>
          <a:p>
            <a:pPr marL="0" marR="0" lvl="0" indent="0" algn="l" defTabSz="914400" rtl="0" eaLnBrk="0" fontAlgn="base" latinLnBrk="0" hangingPunct="0">
              <a:lnSpc>
                <a:spcPct val="100000"/>
              </a:lnSpc>
              <a:spcBef>
                <a:spcPct val="0"/>
              </a:spcBef>
              <a:spcAft>
                <a:spcPct val="0"/>
              </a:spcAft>
              <a:buClrTx/>
              <a:buSzTx/>
              <a:tabLst/>
            </a:pPr>
            <a:r>
              <a:rPr kumimoji="0" lang="en-US" altLang="en-US" sz="1800" b="0" i="0" u="none" strike="noStrike" cap="none" normalizeH="0" baseline="0" dirty="0">
                <a:ln>
                  <a:noFill/>
                </a:ln>
                <a:solidFill>
                  <a:schemeClr val="accent3">
                    <a:lumMod val="75000"/>
                  </a:schemeClr>
                </a:solidFill>
                <a:effectLst/>
                <a:latin typeface="Arial" panose="020B0604020202020204" pitchFamily="34" charset="0"/>
              </a:rPr>
              <a:t>Equipping the team to confidently handle pricing objections, focus on value, and increase upsells without discounts.</a:t>
            </a:r>
          </a:p>
          <a:p>
            <a:pPr marL="0" marR="0" lvl="0" indent="0" algn="l" defTabSz="914400" rtl="0" eaLnBrk="0" fontAlgn="base" latinLnBrk="0" hangingPunct="0">
              <a:lnSpc>
                <a:spcPct val="100000"/>
              </a:lnSpc>
              <a:spcBef>
                <a:spcPct val="0"/>
              </a:spcBef>
              <a:spcAft>
                <a:spcPct val="0"/>
              </a:spcAft>
              <a:buClrTx/>
              <a:buSzTx/>
              <a:tabLst/>
            </a:pPr>
            <a:r>
              <a:rPr kumimoji="0" lang="en-US" altLang="en-US" sz="1800" b="0" i="0" u="none" strike="noStrike" cap="none" normalizeH="0" baseline="0" dirty="0">
                <a:ln>
                  <a:noFill/>
                </a:ln>
                <a:solidFill>
                  <a:schemeClr val="accent3">
                    <a:lumMod val="75000"/>
                  </a:schemeClr>
                </a:solidFill>
                <a:effectLst/>
                <a:latin typeface="Arial" panose="020B0604020202020204" pitchFamily="34" charset="0"/>
              </a:rPr>
              <a:t>Holding regular check-ins to ensure everyone understands the changes, listens to feedback.</a:t>
            </a:r>
          </a:p>
          <a:p>
            <a:pPr marL="0" marR="0" lvl="0" indent="0" algn="l" defTabSz="914400" rtl="0" eaLnBrk="0" fontAlgn="base" latinLnBrk="0" hangingPunct="0">
              <a:lnSpc>
                <a:spcPct val="100000"/>
              </a:lnSpc>
              <a:spcBef>
                <a:spcPct val="0"/>
              </a:spcBef>
              <a:spcAft>
                <a:spcPct val="0"/>
              </a:spcAft>
              <a:buClrTx/>
              <a:buSzTx/>
              <a:tabLst/>
            </a:pPr>
            <a:r>
              <a:rPr kumimoji="0" lang="en-US" altLang="en-US" sz="1800" b="0" i="0" u="none" strike="noStrike" cap="none" normalizeH="0" baseline="0" dirty="0">
                <a:ln>
                  <a:noFill/>
                </a:ln>
                <a:solidFill>
                  <a:schemeClr val="accent3">
                    <a:lumMod val="75000"/>
                  </a:schemeClr>
                </a:solidFill>
                <a:effectLst/>
                <a:latin typeface="Arial" panose="020B0604020202020204" pitchFamily="34" charset="0"/>
              </a:rPr>
              <a:t>Providing clear, transparent communication about service quality and costs to build trust and loyalty. </a:t>
            </a:r>
          </a:p>
        </p:txBody>
      </p:sp>
    </p:spTree>
    <p:extLst>
      <p:ext uri="{BB962C8B-B14F-4D97-AF65-F5344CB8AC3E}">
        <p14:creationId xmlns:p14="http://schemas.microsoft.com/office/powerpoint/2010/main" val="379937008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a:xfrm>
            <a:off x="5536734" y="609600"/>
            <a:ext cx="3737268" cy="1320800"/>
          </a:xfrm>
        </p:spPr>
        <p:txBody>
          <a:bodyPr>
            <a:normAutofit/>
          </a:bodyPr>
          <a:lstStyle/>
          <a:p>
            <a:pPr>
              <a:lnSpc>
                <a:spcPct val="90000"/>
              </a:lnSpc>
            </a:pPr>
            <a:br>
              <a:rPr lang="en-US" sz="2000" b="0" i="0" u="none" strike="noStrike" baseline="0" dirty="0">
                <a:latin typeface="Calibri" panose="020F0502020204030204" pitchFamily="34" charset="0"/>
              </a:rPr>
            </a:br>
            <a:r>
              <a:rPr lang="en-US" sz="2000" b="0" i="0" u="none" strike="noStrike" baseline="0" dirty="0">
                <a:latin typeface="Calibri" panose="020F0502020204030204" pitchFamily="34" charset="0"/>
              </a:rPr>
              <a:t> </a:t>
            </a:r>
            <a:br>
              <a:rPr lang="en-US" sz="2000" b="0" i="0" u="none" strike="noStrike" baseline="0" dirty="0">
                <a:latin typeface="Calibri" panose="020F0502020204030204" pitchFamily="34" charset="0"/>
              </a:rPr>
            </a:br>
            <a:r>
              <a:rPr lang="en-US" sz="2000" b="1" i="0" u="none" strike="noStrike" baseline="0" dirty="0">
                <a:latin typeface="Calibri" panose="020F0502020204030204" pitchFamily="34" charset="0"/>
              </a:rPr>
              <a:t>Marketing</a:t>
            </a:r>
            <a:r>
              <a:rPr lang="en-US" sz="2000" b="0" i="0" u="none" strike="noStrike" baseline="0" dirty="0">
                <a:latin typeface="Calibri" panose="020F0502020204030204" pitchFamily="34" charset="0"/>
              </a:rPr>
              <a:t> </a:t>
            </a:r>
            <a:br>
              <a:rPr lang="en-US" sz="2000" b="0" i="0" u="none" strike="noStrike" baseline="0" dirty="0">
                <a:latin typeface="Calibri" panose="020F0502020204030204" pitchFamily="34" charset="0"/>
              </a:rPr>
            </a:br>
            <a:endParaRPr lang="en-US" sz="2000"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idx="1"/>
          </p:nvPr>
        </p:nvSpPr>
        <p:spPr>
          <a:xfrm>
            <a:off x="5209563" y="2160589"/>
            <a:ext cx="6106137" cy="4373561"/>
          </a:xfrm>
        </p:spPr>
        <p:txBody>
          <a:bodyPr>
            <a:normAutofit fontScale="92500" lnSpcReduction="20000"/>
          </a:bodyPr>
          <a:lstStyle/>
          <a:p>
            <a:endParaRPr lang="en-US" b="0" i="0" u="none" strike="noStrike" baseline="0" dirty="0">
              <a:latin typeface="Calibri" panose="020F0502020204030204" pitchFamily="34" charset="0"/>
            </a:endParaRPr>
          </a:p>
          <a:p>
            <a:r>
              <a:rPr lang="en-US" dirty="0">
                <a:solidFill>
                  <a:schemeClr val="accent3">
                    <a:lumMod val="75000"/>
                  </a:schemeClr>
                </a:solidFill>
                <a:latin typeface="Calibri" panose="020F0502020204030204" pitchFamily="34" charset="0"/>
              </a:rPr>
              <a:t>Our current practices are not the best to attract new customers into our service department since we using limited tools and not using social media as much. </a:t>
            </a:r>
          </a:p>
          <a:p>
            <a:r>
              <a:rPr lang="en-US" sz="1600" dirty="0">
                <a:solidFill>
                  <a:schemeClr val="accent3">
                    <a:lumMod val="75000"/>
                  </a:schemeClr>
                </a:solidFill>
                <a:latin typeface="Calibri" panose="020F0502020204030204" pitchFamily="34" charset="0"/>
              </a:rPr>
              <a:t>One of our goals for improvement is to U</a:t>
            </a:r>
            <a:r>
              <a:rPr lang="en-US" sz="1600" dirty="0">
                <a:solidFill>
                  <a:schemeClr val="accent3">
                    <a:lumMod val="75000"/>
                  </a:schemeClr>
                </a:solidFill>
              </a:rPr>
              <a:t>se Facebook and Google Ads to target local drivers based on their proximity and interests.</a:t>
            </a:r>
            <a:r>
              <a:rPr lang="en-US" sz="1600" dirty="0">
                <a:solidFill>
                  <a:schemeClr val="accent3">
                    <a:lumMod val="75000"/>
                  </a:schemeClr>
                </a:solidFill>
                <a:latin typeface="Calibri" panose="020F0502020204030204" pitchFamily="34" charset="0"/>
              </a:rPr>
              <a:t>  </a:t>
            </a:r>
          </a:p>
          <a:p>
            <a:r>
              <a:rPr lang="en-US" sz="1600" dirty="0">
                <a:solidFill>
                  <a:schemeClr val="accent3">
                    <a:lumMod val="75000"/>
                  </a:schemeClr>
                </a:solidFill>
              </a:rPr>
              <a:t>Reward current customers for bringing in new ones by offering both parties a discount or free service on their next visit.</a:t>
            </a:r>
            <a:endParaRPr lang="en-US" sz="1600" dirty="0">
              <a:solidFill>
                <a:schemeClr val="accent3">
                  <a:lumMod val="75000"/>
                </a:schemeClr>
              </a:solidFill>
              <a:latin typeface="Calibri" panose="020F0502020204030204" pitchFamily="34" charset="0"/>
            </a:endParaRPr>
          </a:p>
          <a:p>
            <a:r>
              <a:rPr lang="en-US" b="0" i="0" u="none" strike="noStrike" baseline="0" dirty="0">
                <a:solidFill>
                  <a:schemeClr val="accent3">
                    <a:lumMod val="75000"/>
                  </a:schemeClr>
                </a:solidFill>
                <a:latin typeface="Calibri" panose="020F0502020204030204" pitchFamily="34" charset="0"/>
              </a:rPr>
              <a:t>Some of the plans me and my Service Manager had in mind was to </a:t>
            </a:r>
            <a:r>
              <a:rPr lang="en-US" dirty="0">
                <a:solidFill>
                  <a:schemeClr val="accent3">
                    <a:lumMod val="75000"/>
                  </a:schemeClr>
                </a:solidFill>
                <a:latin typeface="Calibri" panose="020F0502020204030204" pitchFamily="34" charset="0"/>
              </a:rPr>
              <a:t>e</a:t>
            </a:r>
            <a:r>
              <a:rPr lang="en-US" dirty="0">
                <a:solidFill>
                  <a:schemeClr val="accent3">
                    <a:lumMod val="75000"/>
                  </a:schemeClr>
                </a:solidFill>
              </a:rPr>
              <a:t>ncourage satisfied customers to leave positive reviews online. We also though about Implementing a referral program encouraging current customers to bring friends and family by rewarding both parties with service credits.</a:t>
            </a:r>
          </a:p>
          <a:p>
            <a:r>
              <a:rPr lang="en-US" dirty="0">
                <a:solidFill>
                  <a:schemeClr val="accent3">
                    <a:lumMod val="75000"/>
                  </a:schemeClr>
                </a:solidFill>
              </a:rPr>
              <a:t>Create a performance-based bonus system rewarding top advisors and technicians for upsells, efficiency, and customer satisfaction.</a:t>
            </a:r>
            <a:endParaRPr lang="en-US" b="0" i="0" u="none" strike="noStrike" baseline="0" dirty="0">
              <a:solidFill>
                <a:schemeClr val="accent3">
                  <a:lumMod val="75000"/>
                </a:schemeClr>
              </a:solidFill>
              <a:latin typeface="Calibri" panose="020F0502020204030204" pitchFamily="34" charset="0"/>
            </a:endParaRPr>
          </a:p>
          <a:p>
            <a:endParaRPr lang="en-US" b="0" i="0" u="none" strike="noStrike" baseline="0" dirty="0">
              <a:latin typeface="Calibri" panose="020F0502020204030204" pitchFamily="34" charset="0"/>
            </a:endParaRPr>
          </a:p>
          <a:p>
            <a:endParaRPr lang="en-US" dirty="0"/>
          </a:p>
        </p:txBody>
      </p:sp>
      <p:pic>
        <p:nvPicPr>
          <p:cNvPr id="5" name="Picture 4" descr="D-I-Y tools and crafts">
            <a:extLst>
              <a:ext uri="{FF2B5EF4-FFF2-40B4-BE49-F238E27FC236}">
                <a16:creationId xmlns:a16="http://schemas.microsoft.com/office/drawing/2014/main" id="{B59E4093-4BD0-3365-6525-CA661D4A145F}"/>
              </a:ext>
            </a:extLst>
          </p:cNvPr>
          <p:cNvPicPr>
            <a:picLocks noChangeAspect="1"/>
          </p:cNvPicPr>
          <p:nvPr/>
        </p:nvPicPr>
        <p:blipFill>
          <a:blip r:embed="rId2"/>
          <a:srcRect r="47489" b="-2"/>
          <a:stretch/>
        </p:blipFill>
        <p:spPr>
          <a:xfrm>
            <a:off x="20" y="-1"/>
            <a:ext cx="5394940" cy="6858001"/>
          </a:xfrm>
          <a:custGeom>
            <a:avLst/>
            <a:gdLst/>
            <a:ahLst/>
            <a:cxnLst/>
            <a:rect l="l" t="t" r="r" b="b"/>
            <a:pathLst>
              <a:path w="5394960" h="6858000">
                <a:moveTo>
                  <a:pt x="842596" y="0"/>
                </a:moveTo>
                <a:lnTo>
                  <a:pt x="5394960" y="0"/>
                </a:lnTo>
                <a:lnTo>
                  <a:pt x="5394960" y="21851"/>
                </a:lnTo>
                <a:lnTo>
                  <a:pt x="4365943" y="6858000"/>
                </a:lnTo>
                <a:lnTo>
                  <a:pt x="0" y="6858000"/>
                </a:lnTo>
                <a:lnTo>
                  <a:pt x="0" y="5666154"/>
                </a:lnTo>
                <a:close/>
              </a:path>
            </a:pathLst>
          </a:custGeom>
        </p:spPr>
      </p:pic>
      <p:sp>
        <p:nvSpPr>
          <p:cNvPr id="9" name="Isosceles Triangle 8">
            <a:extLst>
              <a:ext uri="{FF2B5EF4-FFF2-40B4-BE49-F238E27FC236}">
                <a16:creationId xmlns:a16="http://schemas.microsoft.com/office/drawing/2014/main" id="{3BCB5F6A-9EB0-40B0-9D13-3023E9A205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a:off x="0" y="0"/>
            <a:ext cx="842596" cy="5666154"/>
          </a:xfrm>
          <a:prstGeom prst="triangle">
            <a:avLst>
              <a:gd name="adj" fmla="val 10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Tree>
    <p:extLst>
      <p:ext uri="{BB962C8B-B14F-4D97-AF65-F5344CB8AC3E}">
        <p14:creationId xmlns:p14="http://schemas.microsoft.com/office/powerpoint/2010/main" val="2924363353"/>
      </p:ext>
    </p:extLst>
  </p:cSld>
  <p:clrMapOvr>
    <a:overrideClrMapping bg1="dk1" tx1="lt1" bg2="dk2" tx2="lt2" accent1="accent1" accent2="accent2" accent3="accent3" accent4="accent4" accent5="accent5" accent6="accent6" hlink="hlink" folHlink="folHlink"/>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sz="1800" b="0" i="0" u="none" strike="noStrike" baseline="0" dirty="0">
                <a:solidFill>
                  <a:srgbClr val="000000"/>
                </a:solidFill>
                <a:latin typeface="Calibri" panose="020F0502020204030204" pitchFamily="34" charset="0"/>
              </a:rPr>
              <a:t> </a:t>
            </a:r>
            <a:r>
              <a:rPr lang="en-US" b="1" i="0" u="none" strike="noStrike" baseline="0" dirty="0">
                <a:solidFill>
                  <a:srgbClr val="221E1F"/>
                </a:solidFill>
                <a:latin typeface="Calibri" panose="020F0502020204030204" pitchFamily="34" charset="0"/>
              </a:rPr>
              <a:t>Analyze Cost of Labor </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2"/>
          </p:nvPr>
        </p:nvSpPr>
        <p:spPr>
          <a:xfrm>
            <a:off x="790045" y="1930399"/>
            <a:ext cx="4185623" cy="4789577"/>
          </a:xfrm>
        </p:spPr>
        <p:txBody>
          <a:bodyPr>
            <a:normAutofit/>
          </a:bodyPr>
          <a:lstStyle/>
          <a:p>
            <a:pPr algn="l"/>
            <a:endParaRPr lang="en-US" sz="1800" b="0" i="0" u="none" strike="noStrike" baseline="0" dirty="0">
              <a:solidFill>
                <a:srgbClr val="000000"/>
              </a:solidFill>
              <a:latin typeface="Calibri" panose="020F0502020204030204" pitchFamily="34" charset="0"/>
            </a:endParaRPr>
          </a:p>
          <a:p>
            <a:r>
              <a:rPr lang="en-US" sz="1200" b="1" i="1" u="none" strike="noStrike" baseline="0" dirty="0">
                <a:solidFill>
                  <a:schemeClr val="tx2"/>
                </a:solidFill>
                <a:highlight>
                  <a:srgbClr val="00FF00"/>
                </a:highlight>
                <a:latin typeface="Calibri" panose="020F0502020204030204" pitchFamily="34" charset="0"/>
              </a:rPr>
              <a:t>We currently not analyzing our cost of labor correctly and My service manager knows that is important moving forward. </a:t>
            </a:r>
          </a:p>
          <a:p>
            <a:r>
              <a:rPr lang="en-US" sz="1200" b="1" i="1" dirty="0">
                <a:solidFill>
                  <a:schemeClr val="tx2"/>
                </a:solidFill>
                <a:highlight>
                  <a:srgbClr val="00FF00"/>
                </a:highlight>
                <a:latin typeface="Calibri" panose="020F0502020204030204" pitchFamily="34" charset="0"/>
              </a:rPr>
              <a:t>We are going to t</a:t>
            </a:r>
            <a:r>
              <a:rPr lang="en-US" sz="1200" b="1" i="1" dirty="0">
                <a:solidFill>
                  <a:schemeClr val="tx2"/>
                </a:solidFill>
                <a:highlight>
                  <a:srgbClr val="00FF00"/>
                </a:highlight>
              </a:rPr>
              <a:t>rack and make changes in hourly wages or salary costs for all technicians and service advisors, including any overtime or bonuses.</a:t>
            </a:r>
          </a:p>
          <a:p>
            <a:r>
              <a:rPr lang="en-US" sz="1200" b="1" i="1" dirty="0">
                <a:solidFill>
                  <a:schemeClr val="tx2"/>
                </a:solidFill>
                <a:highlight>
                  <a:srgbClr val="00FF00"/>
                </a:highlight>
              </a:rPr>
              <a:t>Track the time spent by technicians and advisors per repair order (RO).</a:t>
            </a:r>
          </a:p>
          <a:p>
            <a:r>
              <a:rPr lang="en-US" sz="1200" b="1" i="1" dirty="0">
                <a:solidFill>
                  <a:schemeClr val="tx2"/>
                </a:solidFill>
                <a:highlight>
                  <a:srgbClr val="00FF00"/>
                </a:highlight>
              </a:rPr>
              <a:t>By using the DMS or time-tracking tools that </a:t>
            </a:r>
          </a:p>
          <a:p>
            <a:r>
              <a:rPr lang="en-US" sz="1200" b="1" i="1" dirty="0">
                <a:solidFill>
                  <a:schemeClr val="tx2"/>
                </a:solidFill>
                <a:highlight>
                  <a:srgbClr val="00FF00"/>
                </a:highlight>
              </a:rPr>
              <a:t>Integrate labor data with service orders, providing real-time insights into labor cost per repair order.</a:t>
            </a:r>
          </a:p>
          <a:p>
            <a:r>
              <a:rPr lang="en-US" sz="1200" b="1" i="1" dirty="0">
                <a:solidFill>
                  <a:schemeClr val="tx2"/>
                </a:solidFill>
                <a:highlight>
                  <a:srgbClr val="00FF00"/>
                </a:highlight>
              </a:rPr>
              <a:t> Measure the number of billable hours vs. actual hours worked. Aim for an efficiency rate of 90% or higher.</a:t>
            </a:r>
          </a:p>
          <a:p>
            <a:r>
              <a:rPr lang="en-US" sz="1200" b="1" i="1" dirty="0">
                <a:solidFill>
                  <a:schemeClr val="tx2"/>
                </a:solidFill>
                <a:highlight>
                  <a:srgbClr val="00FF00"/>
                </a:highlight>
              </a:rPr>
              <a:t>Track how much revenue each service order generates, especially in relation to labor costs</a:t>
            </a:r>
          </a:p>
          <a:p>
            <a:endParaRPr lang="en-US" sz="1400" b="1" dirty="0"/>
          </a:p>
          <a:p>
            <a:endParaRPr lang="en-US" sz="1400" b="1" dirty="0"/>
          </a:p>
          <a:p>
            <a:endParaRPr lang="en-US" sz="1300" b="1" i="0" u="none" strike="noStrike" baseline="0" dirty="0">
              <a:solidFill>
                <a:srgbClr val="221E1F"/>
              </a:solidFill>
              <a:latin typeface="Calibri" panose="020F0502020204030204" pitchFamily="34" charset="0"/>
            </a:endParaRPr>
          </a:p>
          <a:p>
            <a:endParaRPr lang="en-US" dirty="0"/>
          </a:p>
        </p:txBody>
      </p:sp>
      <p:pic>
        <p:nvPicPr>
          <p:cNvPr id="8" name="Content Placeholder 7">
            <a:extLst>
              <a:ext uri="{FF2B5EF4-FFF2-40B4-BE49-F238E27FC236}">
                <a16:creationId xmlns:a16="http://schemas.microsoft.com/office/drawing/2014/main" id="{F9CA94A4-5EBF-15E5-B692-BACF4519E6CA}"/>
              </a:ext>
            </a:extLst>
          </p:cNvPr>
          <p:cNvPicPr>
            <a:picLocks noGrp="1" noChangeAspect="1"/>
          </p:cNvPicPr>
          <p:nvPr>
            <p:ph sz="quarter" idx="4"/>
          </p:nvPr>
        </p:nvPicPr>
        <p:blipFill>
          <a:blip r:embed="rId2"/>
          <a:stretch>
            <a:fillRect/>
          </a:stretch>
        </p:blipFill>
        <p:spPr>
          <a:xfrm>
            <a:off x="5087938" y="2781300"/>
            <a:ext cx="4932362" cy="3048000"/>
          </a:xfrm>
        </p:spPr>
      </p:pic>
    </p:spTree>
    <p:extLst>
      <p:ext uri="{BB962C8B-B14F-4D97-AF65-F5344CB8AC3E}">
        <p14:creationId xmlns:p14="http://schemas.microsoft.com/office/powerpoint/2010/main" val="388764148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Changes in Expense Structure </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p:txBody>
          <a:bodyPr>
            <a:noAutofit/>
          </a:bodyPr>
          <a:lstStyle/>
          <a:p>
            <a:pPr algn="l"/>
            <a:endParaRPr lang="en-US" sz="1100" b="1" i="0" u="none" strike="noStrike" baseline="0" dirty="0">
              <a:solidFill>
                <a:srgbClr val="000000"/>
              </a:solidFill>
              <a:highlight>
                <a:srgbClr val="00FF00"/>
              </a:highlight>
              <a:latin typeface="Calibri" panose="020F0502020204030204" pitchFamily="34" charset="0"/>
            </a:endParaRPr>
          </a:p>
          <a:p>
            <a:r>
              <a:rPr lang="en-US" sz="1100" b="1" i="0" u="none" strike="noStrike" baseline="0" dirty="0">
                <a:solidFill>
                  <a:srgbClr val="221E1F"/>
                </a:solidFill>
                <a:highlight>
                  <a:srgbClr val="00FF00"/>
                </a:highlight>
                <a:latin typeface="Calibri" panose="020F0502020204030204" pitchFamily="34" charset="0"/>
              </a:rPr>
              <a:t>We are currently not tracking our expenses the way we should and we are paying out and loosing mone</a:t>
            </a:r>
            <a:r>
              <a:rPr lang="en-US" sz="1100" b="1" dirty="0">
                <a:solidFill>
                  <a:srgbClr val="221E1F"/>
                </a:solidFill>
                <a:highlight>
                  <a:srgbClr val="00FF00"/>
                </a:highlight>
                <a:latin typeface="Calibri" panose="020F0502020204030204" pitchFamily="34" charset="0"/>
              </a:rPr>
              <a:t>y that way. Our expenses are a little bit out of line I will have to say. </a:t>
            </a:r>
            <a:endParaRPr lang="en-US" sz="1100" b="1" i="0" u="none" strike="noStrike" baseline="0" dirty="0">
              <a:solidFill>
                <a:srgbClr val="221E1F"/>
              </a:solidFill>
              <a:highlight>
                <a:srgbClr val="00FF00"/>
              </a:highlight>
              <a:latin typeface="Calibri" panose="020F0502020204030204" pitchFamily="34" charset="0"/>
            </a:endParaRPr>
          </a:p>
          <a:p>
            <a:r>
              <a:rPr lang="en-US" sz="1100" b="1" dirty="0">
                <a:highlight>
                  <a:srgbClr val="00FF00"/>
                </a:highlight>
              </a:rPr>
              <a:t>Moving forward we are going to conduct Audit our current facility costs, including utilities, lighting, heating/cooling, and maintenance. Implement energy-saving initiatives like LED lighting, programmable thermostats, or more efficient heating/cooling systems.</a:t>
            </a:r>
          </a:p>
          <a:p>
            <a:r>
              <a:rPr lang="en-US" sz="1100" b="1" dirty="0">
                <a:highlight>
                  <a:srgbClr val="00FF00"/>
                </a:highlight>
              </a:rPr>
              <a:t>Review current pay plans and compare them with industry standards.</a:t>
            </a:r>
            <a:endParaRPr lang="en-US" sz="1100" b="1" i="0" u="none" strike="noStrike" baseline="0" dirty="0">
              <a:solidFill>
                <a:srgbClr val="221E1F"/>
              </a:solidFill>
              <a:highlight>
                <a:srgbClr val="00FF00"/>
              </a:highlight>
              <a:latin typeface="Calibri" panose="020F0502020204030204" pitchFamily="34" charset="0"/>
            </a:endParaRPr>
          </a:p>
          <a:p>
            <a:r>
              <a:rPr lang="en-US" sz="1100" b="1" i="0" u="none" strike="noStrike" baseline="0" dirty="0">
                <a:solidFill>
                  <a:srgbClr val="221E1F"/>
                </a:solidFill>
                <a:highlight>
                  <a:srgbClr val="00FF00"/>
                </a:highlight>
                <a:latin typeface="Calibri" panose="020F0502020204030204" pitchFamily="34" charset="0"/>
              </a:rPr>
              <a:t>We also thinking of reducing the utility cost and unnecessary maintenance expenses. </a:t>
            </a:r>
          </a:p>
          <a:p>
            <a:r>
              <a:rPr lang="en-US" sz="1100" b="1" dirty="0">
                <a:highlight>
                  <a:srgbClr val="00FF00"/>
                </a:highlight>
              </a:rPr>
              <a:t>Regularly gather feedback from both technicians and service advisors on the changes made. This can provide insights into any operational challenges or areas for improvement.</a:t>
            </a:r>
          </a:p>
        </p:txBody>
      </p:sp>
      <p:pic>
        <p:nvPicPr>
          <p:cNvPr id="8" name="Content Placeholder 7">
            <a:extLst>
              <a:ext uri="{FF2B5EF4-FFF2-40B4-BE49-F238E27FC236}">
                <a16:creationId xmlns:a16="http://schemas.microsoft.com/office/drawing/2014/main" id="{FE12F5BC-CD09-8746-E988-BFFFA6B3EA2C}"/>
              </a:ext>
            </a:extLst>
          </p:cNvPr>
          <p:cNvPicPr>
            <a:picLocks noGrp="1" noChangeAspect="1"/>
          </p:cNvPicPr>
          <p:nvPr>
            <p:ph sz="half" idx="2"/>
          </p:nvPr>
        </p:nvPicPr>
        <p:blipFill>
          <a:blip r:embed="rId2"/>
          <a:stretch>
            <a:fillRect/>
          </a:stretch>
        </p:blipFill>
        <p:spPr>
          <a:xfrm>
            <a:off x="5376610" y="2615199"/>
            <a:ext cx="3610479" cy="2972215"/>
          </a:xfrm>
        </p:spPr>
      </p:pic>
    </p:spTree>
    <p:extLst>
      <p:ext uri="{BB962C8B-B14F-4D97-AF65-F5344CB8AC3E}">
        <p14:creationId xmlns:p14="http://schemas.microsoft.com/office/powerpoint/2010/main" val="130659236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58" name="Group 57">
            <a:extLst>
              <a:ext uri="{FF2B5EF4-FFF2-40B4-BE49-F238E27FC236}">
                <a16:creationId xmlns:a16="http://schemas.microsoft.com/office/drawing/2014/main" id="{1F2B4773-3207-44CC-B7AC-892B70498211}"/>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8467"/>
            <a:ext cx="12192000" cy="6866467"/>
            <a:chOff x="0" y="-8467"/>
            <a:chExt cx="12192000" cy="6866467"/>
          </a:xfrm>
        </p:grpSpPr>
        <p:cxnSp>
          <p:nvCxnSpPr>
            <p:cNvPr id="59" name="Straight Connector 58">
              <a:extLst>
                <a:ext uri="{FF2B5EF4-FFF2-40B4-BE49-F238E27FC236}">
                  <a16:creationId xmlns:a16="http://schemas.microsoft.com/office/drawing/2014/main" id="{2B8267CA-A7A5-4E11-9D92-4EAC3DD3E809}"/>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60" name="Straight Connector 59">
              <a:extLst>
                <a:ext uri="{FF2B5EF4-FFF2-40B4-BE49-F238E27FC236}">
                  <a16:creationId xmlns:a16="http://schemas.microsoft.com/office/drawing/2014/main" id="{E83D61B5-C6B4-4A4B-85AD-FEE7A54912C0}"/>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61" name="Rectangle 23">
              <a:extLst>
                <a:ext uri="{FF2B5EF4-FFF2-40B4-BE49-F238E27FC236}">
                  <a16:creationId xmlns:a16="http://schemas.microsoft.com/office/drawing/2014/main" id="{A0B67FE4-688F-4497-8BFD-157613A697D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62" name="Rectangle 25">
              <a:extLst>
                <a:ext uri="{FF2B5EF4-FFF2-40B4-BE49-F238E27FC236}">
                  <a16:creationId xmlns:a16="http://schemas.microsoft.com/office/drawing/2014/main" id="{3BF5BE1A-9BAC-4581-A82B-FD8FE31595B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63" name="Isosceles Triangle 62">
              <a:extLst>
                <a:ext uri="{FF2B5EF4-FFF2-40B4-BE49-F238E27FC236}">
                  <a16:creationId xmlns:a16="http://schemas.microsoft.com/office/drawing/2014/main" id="{971E5644-6772-414A-8199-E30BFB02A5D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64" name="Rectangle 27">
              <a:extLst>
                <a:ext uri="{FF2B5EF4-FFF2-40B4-BE49-F238E27FC236}">
                  <a16:creationId xmlns:a16="http://schemas.microsoft.com/office/drawing/2014/main" id="{E8246D50-BB0C-408E-93FD-7B8D63A7F78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65" name="Rectangle 28">
              <a:extLst>
                <a:ext uri="{FF2B5EF4-FFF2-40B4-BE49-F238E27FC236}">
                  <a16:creationId xmlns:a16="http://schemas.microsoft.com/office/drawing/2014/main" id="{AFBC5D22-68C1-44FB-8181-CB84ECAA83F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66" name="Rectangle 29">
              <a:extLst>
                <a:ext uri="{FF2B5EF4-FFF2-40B4-BE49-F238E27FC236}">
                  <a16:creationId xmlns:a16="http://schemas.microsoft.com/office/drawing/2014/main" id="{FB6D0FCE-FBDB-4655-A1A7-640B1E86B56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67" name="Isosceles Triangle 66">
              <a:extLst>
                <a:ext uri="{FF2B5EF4-FFF2-40B4-BE49-F238E27FC236}">
                  <a16:creationId xmlns:a16="http://schemas.microsoft.com/office/drawing/2014/main" id="{BC8157DF-FD90-4AD6-B803-3AC0ACD8E6A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68" name="Isosceles Triangle 67">
              <a:extLst>
                <a:ext uri="{FF2B5EF4-FFF2-40B4-BE49-F238E27FC236}">
                  <a16:creationId xmlns:a16="http://schemas.microsoft.com/office/drawing/2014/main" id="{3548B067-9D63-4D21-92EF-CBC9E6338C8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grpSp>
      <p:sp useBgFill="1">
        <p:nvSpPr>
          <p:cNvPr id="70" name="Rectangle 69">
            <a:extLst>
              <a:ext uri="{FF2B5EF4-FFF2-40B4-BE49-F238E27FC236}">
                <a16:creationId xmlns:a16="http://schemas.microsoft.com/office/drawing/2014/main" id="{9F4444CE-BC8D-4D61-B303-4C05614E62A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 name="Rectangle 71">
            <a:extLst>
              <a:ext uri="{FF2B5EF4-FFF2-40B4-BE49-F238E27FC236}">
                <a16:creationId xmlns:a16="http://schemas.microsoft.com/office/drawing/2014/main" id="{62423CA5-E2E1-4789-B759-9906C1C9406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3"/>
            <a:ext cx="4660126" cy="6858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74" name="Isosceles Triangle 73">
            <a:extLst>
              <a:ext uri="{FF2B5EF4-FFF2-40B4-BE49-F238E27FC236}">
                <a16:creationId xmlns:a16="http://schemas.microsoft.com/office/drawing/2014/main" id="{73772B81-181F-48B7-8826-4D9686D15DF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a:off x="4660127" y="-3"/>
            <a:ext cx="1056745" cy="6858001"/>
          </a:xfrm>
          <a:prstGeom prst="triangle">
            <a:avLst>
              <a:gd name="adj" fmla="val 100000"/>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dirty="0"/>
          </a:p>
        </p:txBody>
      </p:sp>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a:xfrm>
            <a:off x="673754" y="643467"/>
            <a:ext cx="4203045" cy="1375608"/>
          </a:xfrm>
        </p:spPr>
        <p:txBody>
          <a:bodyPr vert="horz" lIns="91440" tIns="45720" rIns="91440" bIns="45720" rtlCol="0" anchor="ctr">
            <a:normAutofit/>
          </a:bodyPr>
          <a:lstStyle/>
          <a:p>
            <a:pPr>
              <a:lnSpc>
                <a:spcPct val="90000"/>
              </a:lnSpc>
            </a:pPr>
            <a:br>
              <a:rPr lang="en-US" sz="1700" b="0" i="0" u="none" strike="noStrike" baseline="0">
                <a:solidFill>
                  <a:schemeClr val="bg1"/>
                </a:solidFill>
              </a:rPr>
            </a:br>
            <a:r>
              <a:rPr lang="en-US" sz="1700" b="1" i="0" u="none" strike="noStrike" baseline="0">
                <a:solidFill>
                  <a:schemeClr val="bg1"/>
                </a:solidFill>
              </a:rPr>
              <a:t>Productivity</a:t>
            </a:r>
            <a:br>
              <a:rPr lang="en-US" sz="1700" b="0" i="0" u="none" strike="noStrike" baseline="0">
                <a:solidFill>
                  <a:schemeClr val="bg1"/>
                </a:solidFill>
              </a:rPr>
            </a:br>
            <a:br>
              <a:rPr lang="en-US" sz="1700" b="0" i="0" u="none" strike="noStrike" baseline="0">
                <a:solidFill>
                  <a:schemeClr val="bg1"/>
                </a:solidFill>
              </a:rPr>
            </a:br>
            <a:br>
              <a:rPr lang="en-US" sz="1700" b="0" i="0" u="none" strike="noStrike" baseline="0">
                <a:solidFill>
                  <a:schemeClr val="bg1"/>
                </a:solidFill>
              </a:rPr>
            </a:br>
            <a:endParaRPr lang="en-US" sz="1700">
              <a:solidFill>
                <a:schemeClr val="bg1"/>
              </a:solidFill>
            </a:endParaRPr>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a:xfrm>
            <a:off x="673754" y="2160590"/>
            <a:ext cx="3973943" cy="3440110"/>
          </a:xfrm>
        </p:spPr>
        <p:txBody>
          <a:bodyPr vert="horz" lIns="91440" tIns="45720" rIns="91440" bIns="45720" rtlCol="0">
            <a:normAutofit fontScale="92500" lnSpcReduction="10000"/>
          </a:bodyPr>
          <a:lstStyle/>
          <a:p>
            <a:pPr>
              <a:lnSpc>
                <a:spcPct val="90000"/>
              </a:lnSpc>
            </a:pPr>
            <a:r>
              <a:rPr lang="en-US" sz="1500" b="0" i="0" u="none" strike="noStrike" baseline="0" dirty="0">
                <a:solidFill>
                  <a:schemeClr val="accent3">
                    <a:lumMod val="75000"/>
                  </a:schemeClr>
                </a:solidFill>
              </a:rPr>
              <a:t>Our tech Proficiency its currently not where it should be. </a:t>
            </a:r>
          </a:p>
          <a:p>
            <a:pPr>
              <a:lnSpc>
                <a:spcPct val="90000"/>
              </a:lnSpc>
            </a:pPr>
            <a:r>
              <a:rPr lang="en-US" sz="1500" b="0" i="0" u="none" strike="noStrike" baseline="0" dirty="0">
                <a:solidFill>
                  <a:schemeClr val="accent3">
                    <a:lumMod val="75000"/>
                  </a:schemeClr>
                </a:solidFill>
              </a:rPr>
              <a:t>This is how we will increase our tech proficiency: </a:t>
            </a:r>
          </a:p>
          <a:p>
            <a:pPr>
              <a:lnSpc>
                <a:spcPct val="90000"/>
              </a:lnSpc>
            </a:pPr>
            <a:r>
              <a:rPr lang="en-US" sz="1500" b="0" i="0" u="none" strike="noStrike" baseline="0" dirty="0">
                <a:solidFill>
                  <a:schemeClr val="accent3">
                    <a:lumMod val="75000"/>
                  </a:schemeClr>
                </a:solidFill>
              </a:rPr>
              <a:t>We are going to reduce downtime by filling </a:t>
            </a:r>
            <a:r>
              <a:rPr lang="en-US" sz="1500" dirty="0">
                <a:solidFill>
                  <a:schemeClr val="accent3">
                    <a:lumMod val="75000"/>
                  </a:schemeClr>
                </a:solidFill>
              </a:rPr>
              <a:t>open hours with scheduled and walk in services. </a:t>
            </a:r>
          </a:p>
          <a:p>
            <a:pPr>
              <a:lnSpc>
                <a:spcPct val="90000"/>
              </a:lnSpc>
            </a:pPr>
            <a:r>
              <a:rPr lang="en-US" sz="1500" b="0" i="0" u="none" strike="noStrike" baseline="0" dirty="0">
                <a:solidFill>
                  <a:schemeClr val="accent3">
                    <a:lumMod val="75000"/>
                  </a:schemeClr>
                </a:solidFill>
              </a:rPr>
              <a:t>We also looking to increase labor hours per repair order through upselling additional services. </a:t>
            </a:r>
          </a:p>
          <a:p>
            <a:pPr>
              <a:lnSpc>
                <a:spcPct val="90000"/>
              </a:lnSpc>
            </a:pPr>
            <a:r>
              <a:rPr lang="en-US" sz="1500" b="0" i="0" u="none" strike="noStrike" baseline="0" dirty="0">
                <a:solidFill>
                  <a:schemeClr val="accent3">
                    <a:lumMod val="75000"/>
                  </a:schemeClr>
                </a:solidFill>
              </a:rPr>
              <a:t>Also by tracking efficiency billable hours/clocked hours for each technician weekly. </a:t>
            </a:r>
          </a:p>
          <a:p>
            <a:pPr>
              <a:lnSpc>
                <a:spcPct val="90000"/>
              </a:lnSpc>
            </a:pPr>
            <a:r>
              <a:rPr lang="en-US" sz="1500" dirty="0">
                <a:solidFill>
                  <a:schemeClr val="accent3">
                    <a:lumMod val="75000"/>
                  </a:schemeClr>
                </a:solidFill>
              </a:rPr>
              <a:t>We need to prioritize high margin jobs during peak hours</a:t>
            </a:r>
          </a:p>
          <a:p>
            <a:pPr>
              <a:lnSpc>
                <a:spcPct val="90000"/>
              </a:lnSpc>
            </a:pPr>
            <a:endParaRPr lang="en-US" sz="1500" b="0" i="0" u="none" strike="noStrike" baseline="0" dirty="0">
              <a:solidFill>
                <a:schemeClr val="bg1"/>
              </a:solidFill>
            </a:endParaRPr>
          </a:p>
          <a:p>
            <a:pPr>
              <a:lnSpc>
                <a:spcPct val="90000"/>
              </a:lnSpc>
            </a:pPr>
            <a:endParaRPr lang="en-US" sz="1500" b="0" i="0" u="none" strike="noStrike" baseline="0" dirty="0">
              <a:solidFill>
                <a:schemeClr val="bg1"/>
              </a:solidFill>
            </a:endParaRPr>
          </a:p>
          <a:p>
            <a:pPr>
              <a:lnSpc>
                <a:spcPct val="90000"/>
              </a:lnSpc>
            </a:pPr>
            <a:endParaRPr lang="en-US" sz="1500" dirty="0">
              <a:solidFill>
                <a:schemeClr val="bg1"/>
              </a:solidFill>
            </a:endParaRPr>
          </a:p>
        </p:txBody>
      </p:sp>
      <p:pic>
        <p:nvPicPr>
          <p:cNvPr id="8" name="Content Placeholder 7" descr="A screenshot of a service report&#10;&#10;Description automatically generated">
            <a:extLst>
              <a:ext uri="{FF2B5EF4-FFF2-40B4-BE49-F238E27FC236}">
                <a16:creationId xmlns:a16="http://schemas.microsoft.com/office/drawing/2014/main" id="{85D52246-E365-E16C-52C7-B79055AF0521}"/>
              </a:ext>
            </a:extLst>
          </p:cNvPr>
          <p:cNvPicPr>
            <a:picLocks noGrp="1" noChangeAspect="1"/>
          </p:cNvPicPr>
          <p:nvPr>
            <p:ph sz="half" idx="2"/>
          </p:nvPr>
        </p:nvPicPr>
        <p:blipFill>
          <a:blip r:embed="rId2"/>
          <a:stretch>
            <a:fillRect/>
          </a:stretch>
        </p:blipFill>
        <p:spPr>
          <a:xfrm>
            <a:off x="6096001" y="1247681"/>
            <a:ext cx="5143500" cy="4350123"/>
          </a:xfrm>
          <a:prstGeom prst="rect">
            <a:avLst/>
          </a:prstGeom>
        </p:spPr>
      </p:pic>
      <p:sp>
        <p:nvSpPr>
          <p:cNvPr id="76" name="Isosceles Triangle 75">
            <a:extLst>
              <a:ext uri="{FF2B5EF4-FFF2-40B4-BE49-F238E27FC236}">
                <a16:creationId xmlns:a16="http://schemas.microsoft.com/office/drawing/2014/main" id="{B2205F6E-03C6-4E92-877C-E2482F6599A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11755696"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dirty="0"/>
          </a:p>
        </p:txBody>
      </p:sp>
    </p:spTree>
    <p:extLst>
      <p:ext uri="{BB962C8B-B14F-4D97-AF65-F5344CB8AC3E}">
        <p14:creationId xmlns:p14="http://schemas.microsoft.com/office/powerpoint/2010/main" val="190147798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28" name="Group 27">
            <a:extLst>
              <a:ext uri="{FF2B5EF4-FFF2-40B4-BE49-F238E27FC236}">
                <a16:creationId xmlns:a16="http://schemas.microsoft.com/office/drawing/2014/main" id="{1F2B4773-3207-44CC-B7AC-892B70498211}"/>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8467"/>
            <a:ext cx="12192000" cy="6866467"/>
            <a:chOff x="0" y="-8467"/>
            <a:chExt cx="12192000" cy="6866467"/>
          </a:xfrm>
        </p:grpSpPr>
        <p:cxnSp>
          <p:nvCxnSpPr>
            <p:cNvPr id="14" name="Straight Connector 13">
              <a:extLst>
                <a:ext uri="{FF2B5EF4-FFF2-40B4-BE49-F238E27FC236}">
                  <a16:creationId xmlns:a16="http://schemas.microsoft.com/office/drawing/2014/main" id="{2B8267CA-A7A5-4E11-9D92-4EAC3DD3E809}"/>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15" name="Straight Connector 14">
              <a:extLst>
                <a:ext uri="{FF2B5EF4-FFF2-40B4-BE49-F238E27FC236}">
                  <a16:creationId xmlns:a16="http://schemas.microsoft.com/office/drawing/2014/main" id="{E83D61B5-C6B4-4A4B-85AD-FEE7A54912C0}"/>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30" name="Rectangle 23">
              <a:extLst>
                <a:ext uri="{FF2B5EF4-FFF2-40B4-BE49-F238E27FC236}">
                  <a16:creationId xmlns:a16="http://schemas.microsoft.com/office/drawing/2014/main" id="{A0B67FE4-688F-4497-8BFD-157613A697D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32" name="Rectangle 25">
              <a:extLst>
                <a:ext uri="{FF2B5EF4-FFF2-40B4-BE49-F238E27FC236}">
                  <a16:creationId xmlns:a16="http://schemas.microsoft.com/office/drawing/2014/main" id="{3BF5BE1A-9BAC-4581-A82B-FD8FE31595B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33" name="Isosceles Triangle 32">
              <a:extLst>
                <a:ext uri="{FF2B5EF4-FFF2-40B4-BE49-F238E27FC236}">
                  <a16:creationId xmlns:a16="http://schemas.microsoft.com/office/drawing/2014/main" id="{971E5644-6772-414A-8199-E30BFB02A5D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34" name="Rectangle 27">
              <a:extLst>
                <a:ext uri="{FF2B5EF4-FFF2-40B4-BE49-F238E27FC236}">
                  <a16:creationId xmlns:a16="http://schemas.microsoft.com/office/drawing/2014/main" id="{E8246D50-BB0C-408E-93FD-7B8D63A7F78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35" name="Rectangle 28">
              <a:extLst>
                <a:ext uri="{FF2B5EF4-FFF2-40B4-BE49-F238E27FC236}">
                  <a16:creationId xmlns:a16="http://schemas.microsoft.com/office/drawing/2014/main" id="{AFBC5D22-68C1-44FB-8181-CB84ECAA83F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36" name="Rectangle 29">
              <a:extLst>
                <a:ext uri="{FF2B5EF4-FFF2-40B4-BE49-F238E27FC236}">
                  <a16:creationId xmlns:a16="http://schemas.microsoft.com/office/drawing/2014/main" id="{FB6D0FCE-FBDB-4655-A1A7-640B1E86B56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37" name="Isosceles Triangle 36">
              <a:extLst>
                <a:ext uri="{FF2B5EF4-FFF2-40B4-BE49-F238E27FC236}">
                  <a16:creationId xmlns:a16="http://schemas.microsoft.com/office/drawing/2014/main" id="{BC8157DF-FD90-4AD6-B803-3AC0ACD8E6A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38" name="Isosceles Triangle 37">
              <a:extLst>
                <a:ext uri="{FF2B5EF4-FFF2-40B4-BE49-F238E27FC236}">
                  <a16:creationId xmlns:a16="http://schemas.microsoft.com/office/drawing/2014/main" id="{3548B067-9D63-4D21-92EF-CBC9E6338C8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grpSp>
      <p:sp useBgFill="1">
        <p:nvSpPr>
          <p:cNvPr id="39" name="Rectangle 38">
            <a:extLst>
              <a:ext uri="{FF2B5EF4-FFF2-40B4-BE49-F238E27FC236}">
                <a16:creationId xmlns:a16="http://schemas.microsoft.com/office/drawing/2014/main" id="{9F4444CE-BC8D-4D61-B303-4C05614E62A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ectangle 26">
            <a:extLst>
              <a:ext uri="{FF2B5EF4-FFF2-40B4-BE49-F238E27FC236}">
                <a16:creationId xmlns:a16="http://schemas.microsoft.com/office/drawing/2014/main" id="{62423CA5-E2E1-4789-B759-9906C1C9406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3"/>
            <a:ext cx="4660126" cy="6858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9" name="Isosceles Triangle 28">
            <a:extLst>
              <a:ext uri="{FF2B5EF4-FFF2-40B4-BE49-F238E27FC236}">
                <a16:creationId xmlns:a16="http://schemas.microsoft.com/office/drawing/2014/main" id="{73772B81-181F-48B7-8826-4D9686D15DF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a:off x="4660127" y="-3"/>
            <a:ext cx="1056745" cy="6858001"/>
          </a:xfrm>
          <a:prstGeom prst="triangle">
            <a:avLst>
              <a:gd name="adj" fmla="val 100000"/>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dirty="0"/>
          </a:p>
        </p:txBody>
      </p:sp>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a:xfrm>
            <a:off x="673754" y="643467"/>
            <a:ext cx="4203045" cy="1375608"/>
          </a:xfrm>
        </p:spPr>
        <p:txBody>
          <a:bodyPr vert="horz" lIns="91440" tIns="45720" rIns="91440" bIns="45720" rtlCol="0" anchor="ctr">
            <a:normAutofit/>
          </a:bodyPr>
          <a:lstStyle/>
          <a:p>
            <a:pPr>
              <a:lnSpc>
                <a:spcPct val="90000"/>
              </a:lnSpc>
            </a:pPr>
            <a:br>
              <a:rPr lang="en-US" sz="1700" b="0" i="0" u="none" strike="noStrike" baseline="0">
                <a:solidFill>
                  <a:schemeClr val="bg1"/>
                </a:solidFill>
              </a:rPr>
            </a:br>
            <a:r>
              <a:rPr lang="en-US" sz="1700" b="1" i="0" u="none" strike="noStrike" baseline="0">
                <a:solidFill>
                  <a:schemeClr val="bg1"/>
                </a:solidFill>
              </a:rPr>
              <a:t>Facility</a:t>
            </a:r>
            <a:br>
              <a:rPr lang="en-US" sz="1700" b="0" i="0" u="none" strike="noStrike" baseline="0">
                <a:solidFill>
                  <a:schemeClr val="bg1"/>
                </a:solidFill>
              </a:rPr>
            </a:br>
            <a:br>
              <a:rPr lang="en-US" sz="1700" b="0" i="0" u="none" strike="noStrike" baseline="0">
                <a:solidFill>
                  <a:schemeClr val="bg1"/>
                </a:solidFill>
              </a:rPr>
            </a:br>
            <a:br>
              <a:rPr lang="en-US" sz="1700" b="0" i="0" u="none" strike="noStrike" baseline="0">
                <a:solidFill>
                  <a:schemeClr val="bg1"/>
                </a:solidFill>
              </a:rPr>
            </a:br>
            <a:endParaRPr lang="en-US" sz="1700">
              <a:solidFill>
                <a:schemeClr val="bg1"/>
              </a:solidFill>
            </a:endParaRPr>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a:xfrm>
            <a:off x="673754" y="2160590"/>
            <a:ext cx="3973943" cy="3440110"/>
          </a:xfrm>
        </p:spPr>
        <p:txBody>
          <a:bodyPr vert="horz" lIns="91440" tIns="45720" rIns="91440" bIns="45720" rtlCol="0">
            <a:normAutofit/>
          </a:bodyPr>
          <a:lstStyle/>
          <a:p>
            <a:pPr>
              <a:lnSpc>
                <a:spcPct val="90000"/>
              </a:lnSpc>
            </a:pPr>
            <a:r>
              <a:rPr lang="en-US" sz="1700" b="0" i="0" u="none" strike="noStrike" baseline="0" dirty="0">
                <a:solidFill>
                  <a:schemeClr val="bg1"/>
                </a:solidFill>
              </a:rPr>
              <a:t>These are the changes we will be using to </a:t>
            </a:r>
            <a:r>
              <a:rPr lang="en-US" sz="1700" b="0" i="0" u="none" strike="noStrike" baseline="0">
                <a:solidFill>
                  <a:schemeClr val="bg1"/>
                </a:solidFill>
              </a:rPr>
              <a:t>increase Utilization </a:t>
            </a:r>
            <a:endParaRPr lang="en-US" sz="1700" b="0" i="0" u="none" strike="noStrike" baseline="0" dirty="0">
              <a:solidFill>
                <a:schemeClr val="bg1"/>
              </a:solidFill>
            </a:endParaRPr>
          </a:p>
          <a:p>
            <a:pPr marL="0" indent="0">
              <a:lnSpc>
                <a:spcPct val="90000"/>
              </a:lnSpc>
            </a:pPr>
            <a:r>
              <a:rPr lang="en-US" sz="1700" b="0" i="0" u="none" strike="noStrike" baseline="0" dirty="0">
                <a:solidFill>
                  <a:schemeClr val="bg1"/>
                </a:solidFill>
                <a:highlight>
                  <a:srgbClr val="00FF00"/>
                </a:highlight>
              </a:rPr>
              <a:t>     </a:t>
            </a:r>
            <a:r>
              <a:rPr lang="en-US" sz="1700" dirty="0">
                <a:solidFill>
                  <a:schemeClr val="bg1"/>
                </a:solidFill>
                <a:highlight>
                  <a:srgbClr val="00FF00"/>
                </a:highlight>
              </a:rPr>
              <a:t>We need to increase the percentage of available hours booked with customers. </a:t>
            </a:r>
            <a:endParaRPr lang="en-US" sz="1700" b="0" i="0" u="none" strike="noStrike" baseline="0" dirty="0">
              <a:solidFill>
                <a:schemeClr val="bg1"/>
              </a:solidFill>
              <a:highlight>
                <a:srgbClr val="00FF00"/>
              </a:highlight>
            </a:endParaRPr>
          </a:p>
          <a:p>
            <a:pPr>
              <a:lnSpc>
                <a:spcPct val="90000"/>
              </a:lnSpc>
            </a:pPr>
            <a:r>
              <a:rPr lang="en-US" sz="1700" b="0" i="0" u="none" strike="noStrike" baseline="0" dirty="0">
                <a:solidFill>
                  <a:schemeClr val="bg1"/>
                </a:solidFill>
                <a:highlight>
                  <a:srgbClr val="00FF00"/>
                </a:highlight>
              </a:rPr>
              <a:t>We also need to maximize our bay usage with a </a:t>
            </a:r>
            <a:r>
              <a:rPr lang="en-US" sz="1700" dirty="0">
                <a:solidFill>
                  <a:schemeClr val="bg1"/>
                </a:solidFill>
                <a:highlight>
                  <a:srgbClr val="00FF00"/>
                </a:highlight>
              </a:rPr>
              <a:t>mix of quick services and larger repair jobs. </a:t>
            </a:r>
          </a:p>
          <a:p>
            <a:pPr>
              <a:lnSpc>
                <a:spcPct val="90000"/>
              </a:lnSpc>
            </a:pPr>
            <a:r>
              <a:rPr lang="en-US" sz="1700" b="0" i="0" u="none" strike="noStrike" baseline="0" dirty="0">
                <a:solidFill>
                  <a:schemeClr val="bg1"/>
                </a:solidFill>
                <a:highlight>
                  <a:srgbClr val="00FF00"/>
                </a:highlight>
              </a:rPr>
              <a:t>Extending hours of operation</a:t>
            </a:r>
            <a:r>
              <a:rPr lang="en-US" sz="1700" dirty="0">
                <a:solidFill>
                  <a:schemeClr val="bg1"/>
                </a:solidFill>
                <a:highlight>
                  <a:srgbClr val="00FF00"/>
                </a:highlight>
              </a:rPr>
              <a:t> to accommodate more </a:t>
            </a:r>
            <a:r>
              <a:rPr lang="en-US" sz="1700" dirty="0" err="1">
                <a:solidFill>
                  <a:schemeClr val="bg1"/>
                </a:solidFill>
                <a:highlight>
                  <a:srgbClr val="00FF00"/>
                </a:highlight>
              </a:rPr>
              <a:t>appoinments</a:t>
            </a:r>
            <a:r>
              <a:rPr lang="en-US" sz="1700" dirty="0">
                <a:solidFill>
                  <a:schemeClr val="bg1"/>
                </a:solidFill>
                <a:highlight>
                  <a:srgbClr val="00FF00"/>
                </a:highlight>
              </a:rPr>
              <a:t>. </a:t>
            </a:r>
          </a:p>
          <a:p>
            <a:pPr>
              <a:lnSpc>
                <a:spcPct val="90000"/>
              </a:lnSpc>
            </a:pPr>
            <a:r>
              <a:rPr lang="en-US" sz="1700" dirty="0">
                <a:solidFill>
                  <a:schemeClr val="bg1"/>
                </a:solidFill>
                <a:highlight>
                  <a:srgbClr val="00FF00"/>
                </a:highlight>
              </a:rPr>
              <a:t>Implement FRH tracking to identify underperforming technician.</a:t>
            </a:r>
          </a:p>
        </p:txBody>
      </p:sp>
      <p:pic>
        <p:nvPicPr>
          <p:cNvPr id="8" name="Content Placeholder 7">
            <a:extLst>
              <a:ext uri="{FF2B5EF4-FFF2-40B4-BE49-F238E27FC236}">
                <a16:creationId xmlns:a16="http://schemas.microsoft.com/office/drawing/2014/main" id="{50FB5E40-30CF-7B56-8D55-DDEC4D38E6B8}"/>
              </a:ext>
            </a:extLst>
          </p:cNvPr>
          <p:cNvPicPr>
            <a:picLocks noGrp="1" noChangeAspect="1"/>
          </p:cNvPicPr>
          <p:nvPr>
            <p:ph sz="half" idx="2"/>
          </p:nvPr>
        </p:nvPicPr>
        <p:blipFill>
          <a:blip r:embed="rId2"/>
          <a:stretch>
            <a:fillRect/>
          </a:stretch>
        </p:blipFill>
        <p:spPr>
          <a:xfrm>
            <a:off x="6737815" y="972608"/>
            <a:ext cx="3859872" cy="4900269"/>
          </a:xfrm>
          <a:prstGeom prst="rect">
            <a:avLst/>
          </a:prstGeom>
        </p:spPr>
      </p:pic>
      <p:sp>
        <p:nvSpPr>
          <p:cNvPr id="31" name="Isosceles Triangle 30">
            <a:extLst>
              <a:ext uri="{FF2B5EF4-FFF2-40B4-BE49-F238E27FC236}">
                <a16:creationId xmlns:a16="http://schemas.microsoft.com/office/drawing/2014/main" id="{B2205F6E-03C6-4E92-877C-E2482F6599A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11755696"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dirty="0"/>
          </a:p>
        </p:txBody>
      </p:sp>
    </p:spTree>
    <p:extLst>
      <p:ext uri="{BB962C8B-B14F-4D97-AF65-F5344CB8AC3E}">
        <p14:creationId xmlns:p14="http://schemas.microsoft.com/office/powerpoint/2010/main" val="333345267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48" name="Group 47">
            <a:extLst>
              <a:ext uri="{FF2B5EF4-FFF2-40B4-BE49-F238E27FC236}">
                <a16:creationId xmlns:a16="http://schemas.microsoft.com/office/drawing/2014/main" id="{10BE40E3-5550-4CDD-B4FD-387C33EBF157}"/>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8467"/>
            <a:ext cx="12192000" cy="6866467"/>
            <a:chOff x="0" y="-8467"/>
            <a:chExt cx="12192000" cy="6866467"/>
          </a:xfrm>
        </p:grpSpPr>
        <p:cxnSp>
          <p:nvCxnSpPr>
            <p:cNvPr id="29" name="Straight Connector 28">
              <a:extLst>
                <a:ext uri="{FF2B5EF4-FFF2-40B4-BE49-F238E27FC236}">
                  <a16:creationId xmlns:a16="http://schemas.microsoft.com/office/drawing/2014/main" id="{71A6B738-E50C-4653-B343-B9D6A5EA2771}"/>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30" name="Straight Connector 29">
              <a:extLst>
                <a:ext uri="{FF2B5EF4-FFF2-40B4-BE49-F238E27FC236}">
                  <a16:creationId xmlns:a16="http://schemas.microsoft.com/office/drawing/2014/main" id="{498768D6-B28C-40A3-B381-39306F5816D5}"/>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49" name="Rectangle 23">
              <a:extLst>
                <a:ext uri="{FF2B5EF4-FFF2-40B4-BE49-F238E27FC236}">
                  <a16:creationId xmlns:a16="http://schemas.microsoft.com/office/drawing/2014/main" id="{B27C15B9-7795-4321-AB30-DF1DEF65C19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50" name="Rectangle 25">
              <a:extLst>
                <a:ext uri="{FF2B5EF4-FFF2-40B4-BE49-F238E27FC236}">
                  <a16:creationId xmlns:a16="http://schemas.microsoft.com/office/drawing/2014/main" id="{578EC957-1F3F-4C00-B023-C8725C2171C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51" name="Isosceles Triangle 50">
              <a:extLst>
                <a:ext uri="{FF2B5EF4-FFF2-40B4-BE49-F238E27FC236}">
                  <a16:creationId xmlns:a16="http://schemas.microsoft.com/office/drawing/2014/main" id="{3D642632-BBD5-46D6-A91D-9B2BF68219B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52" name="Rectangle 27">
              <a:extLst>
                <a:ext uri="{FF2B5EF4-FFF2-40B4-BE49-F238E27FC236}">
                  <a16:creationId xmlns:a16="http://schemas.microsoft.com/office/drawing/2014/main" id="{BF9D518D-AFF5-4DE2-AEE2-0EC15479A9A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53" name="Rectangle 28">
              <a:extLst>
                <a:ext uri="{FF2B5EF4-FFF2-40B4-BE49-F238E27FC236}">
                  <a16:creationId xmlns:a16="http://schemas.microsoft.com/office/drawing/2014/main" id="{14EF979B-B00D-460C-BD56-7EEAFB7E0F9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54" name="Rectangle 29">
              <a:extLst>
                <a:ext uri="{FF2B5EF4-FFF2-40B4-BE49-F238E27FC236}">
                  <a16:creationId xmlns:a16="http://schemas.microsoft.com/office/drawing/2014/main" id="{3E40F9A1-6B82-400F-9397-26D1D36F1F0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55" name="Isosceles Triangle 54">
              <a:extLst>
                <a:ext uri="{FF2B5EF4-FFF2-40B4-BE49-F238E27FC236}">
                  <a16:creationId xmlns:a16="http://schemas.microsoft.com/office/drawing/2014/main" id="{2EF7DDF1-FF86-4CA4-B08B-8939557EBDB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56" name="Isosceles Triangle 55">
              <a:extLst>
                <a:ext uri="{FF2B5EF4-FFF2-40B4-BE49-F238E27FC236}">
                  <a16:creationId xmlns:a16="http://schemas.microsoft.com/office/drawing/2014/main" id="{6D7C1F89-72B2-4FDC-B9E2-04F52D5C504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grpSp>
      <p:sp>
        <p:nvSpPr>
          <p:cNvPr id="2" name="Title 1">
            <a:extLst>
              <a:ext uri="{FF2B5EF4-FFF2-40B4-BE49-F238E27FC236}">
                <a16:creationId xmlns:a16="http://schemas.microsoft.com/office/drawing/2014/main" id="{5FFE6F10-0BA0-1313-9F7B-7EBE765BA7D5}"/>
              </a:ext>
            </a:extLst>
          </p:cNvPr>
          <p:cNvSpPr>
            <a:spLocks noGrp="1"/>
          </p:cNvSpPr>
          <p:nvPr>
            <p:ph type="title"/>
          </p:nvPr>
        </p:nvSpPr>
        <p:spPr>
          <a:xfrm>
            <a:off x="677334" y="609600"/>
            <a:ext cx="8596668" cy="1320800"/>
          </a:xfrm>
        </p:spPr>
        <p:txBody>
          <a:bodyPr vert="horz" lIns="91440" tIns="45720" rIns="91440" bIns="45720" rtlCol="0" anchor="t">
            <a:normAutofit/>
          </a:bodyPr>
          <a:lstStyle/>
          <a:p>
            <a:r>
              <a:rPr lang="en-US"/>
              <a:t>Repair order analysis</a:t>
            </a:r>
          </a:p>
        </p:txBody>
      </p:sp>
      <p:sp>
        <p:nvSpPr>
          <p:cNvPr id="3" name="Content Placeholder 2">
            <a:extLst>
              <a:ext uri="{FF2B5EF4-FFF2-40B4-BE49-F238E27FC236}">
                <a16:creationId xmlns:a16="http://schemas.microsoft.com/office/drawing/2014/main" id="{DC1AC215-6A1E-4C59-EFD0-D293BFB95537}"/>
              </a:ext>
            </a:extLst>
          </p:cNvPr>
          <p:cNvSpPr>
            <a:spLocks noGrp="1"/>
          </p:cNvSpPr>
          <p:nvPr>
            <p:ph sz="half" idx="1"/>
          </p:nvPr>
        </p:nvSpPr>
        <p:spPr>
          <a:xfrm>
            <a:off x="6336287" y="2160589"/>
            <a:ext cx="2934714" cy="3880773"/>
          </a:xfrm>
        </p:spPr>
        <p:txBody>
          <a:bodyPr vert="horz" lIns="91440" tIns="45720" rIns="91440" bIns="45720" rtlCol="0">
            <a:normAutofit/>
          </a:bodyPr>
          <a:lstStyle/>
          <a:p>
            <a:pPr marL="0" indent="0"/>
            <a:r>
              <a:rPr lang="en-US" sz="1400" dirty="0"/>
              <a:t>We going to focus on increasing the door rate and training service advisors to avoid discount is a strategic move. We are going to be monitoring invoices to ensure compliance. </a:t>
            </a:r>
          </a:p>
        </p:txBody>
      </p:sp>
      <p:pic>
        <p:nvPicPr>
          <p:cNvPr id="8" name="Content Placeholder 7">
            <a:extLst>
              <a:ext uri="{FF2B5EF4-FFF2-40B4-BE49-F238E27FC236}">
                <a16:creationId xmlns:a16="http://schemas.microsoft.com/office/drawing/2014/main" id="{023DA436-016F-2E40-E25C-743C7C0166BA}"/>
              </a:ext>
            </a:extLst>
          </p:cNvPr>
          <p:cNvPicPr>
            <a:picLocks noGrp="1" noChangeAspect="1"/>
          </p:cNvPicPr>
          <p:nvPr>
            <p:ph sz="half" idx="2"/>
          </p:nvPr>
        </p:nvPicPr>
        <p:blipFill>
          <a:blip r:embed="rId2"/>
          <a:srcRect r="27010" b="1"/>
          <a:stretch/>
        </p:blipFill>
        <p:spPr>
          <a:xfrm>
            <a:off x="677334" y="2159331"/>
            <a:ext cx="5423429" cy="3882362"/>
          </a:xfrm>
          <a:prstGeom prst="rect">
            <a:avLst/>
          </a:prstGeom>
        </p:spPr>
      </p:pic>
    </p:spTree>
    <p:extLst>
      <p:ext uri="{BB962C8B-B14F-4D97-AF65-F5344CB8AC3E}">
        <p14:creationId xmlns:p14="http://schemas.microsoft.com/office/powerpoint/2010/main" val="416711740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5" name="Picture 4" descr="Boxes On Rack In Warehouse">
            <a:extLst>
              <a:ext uri="{FF2B5EF4-FFF2-40B4-BE49-F238E27FC236}">
                <a16:creationId xmlns:a16="http://schemas.microsoft.com/office/drawing/2014/main" id="{5BC627D5-9C4A-2848-343F-07E6AEF57F99}"/>
              </a:ext>
            </a:extLst>
          </p:cNvPr>
          <p:cNvPicPr>
            <a:picLocks noChangeAspect="1"/>
          </p:cNvPicPr>
          <p:nvPr/>
        </p:nvPicPr>
        <p:blipFill>
          <a:blip r:embed="rId2"/>
          <a:srcRect l="16142" r="6749" b="-2"/>
          <a:stretch/>
        </p:blipFill>
        <p:spPr>
          <a:xfrm>
            <a:off x="4269854" y="-1"/>
            <a:ext cx="7922146" cy="6858001"/>
          </a:xfrm>
          <a:custGeom>
            <a:avLst/>
            <a:gdLst/>
            <a:ahLst/>
            <a:cxnLst/>
            <a:rect l="l" t="t" r="r" b="b"/>
            <a:pathLst>
              <a:path w="7922146" h="6858001">
                <a:moveTo>
                  <a:pt x="379987" y="0"/>
                </a:moveTo>
                <a:lnTo>
                  <a:pt x="5304971" y="0"/>
                </a:lnTo>
                <a:lnTo>
                  <a:pt x="7065281" y="0"/>
                </a:lnTo>
                <a:lnTo>
                  <a:pt x="7397540" y="0"/>
                </a:lnTo>
                <a:lnTo>
                  <a:pt x="7397540" y="1"/>
                </a:lnTo>
                <a:lnTo>
                  <a:pt x="7922146" y="1"/>
                </a:lnTo>
                <a:lnTo>
                  <a:pt x="7922146" y="6858001"/>
                </a:lnTo>
                <a:lnTo>
                  <a:pt x="7065281" y="6858001"/>
                </a:lnTo>
                <a:lnTo>
                  <a:pt x="7065281" y="6858000"/>
                </a:lnTo>
                <a:lnTo>
                  <a:pt x="5932989" y="6858000"/>
                </a:lnTo>
                <a:lnTo>
                  <a:pt x="5932989" y="6858001"/>
                </a:lnTo>
                <a:lnTo>
                  <a:pt x="27809" y="6858001"/>
                </a:lnTo>
                <a:lnTo>
                  <a:pt x="1803228" y="4521201"/>
                </a:lnTo>
                <a:close/>
                <a:moveTo>
                  <a:pt x="0" y="0"/>
                </a:moveTo>
                <a:lnTo>
                  <a:pt x="379987" y="0"/>
                </a:lnTo>
                <a:lnTo>
                  <a:pt x="0" y="407"/>
                </a:lnTo>
                <a:close/>
              </a:path>
            </a:pathLst>
          </a:custGeom>
        </p:spPr>
      </p:pic>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a:xfrm>
            <a:off x="677333" y="609600"/>
            <a:ext cx="3851123" cy="1320800"/>
          </a:xfrm>
        </p:spPr>
        <p:txBody>
          <a:bodyPr>
            <a:normAutofit/>
          </a:bodyPr>
          <a:lstStyle/>
          <a:p>
            <a:pPr>
              <a:lnSpc>
                <a:spcPct val="90000"/>
              </a:lnSpc>
            </a:pPr>
            <a:r>
              <a:rPr lang="en-US" sz="1700" b="1" i="1" u="sng" kern="100">
                <a:effectLst/>
                <a:highlight>
                  <a:srgbClr val="FFFF00"/>
                </a:highlight>
                <a:latin typeface="Calibri" panose="020F0502020204030204" pitchFamily="34" charset="0"/>
                <a:ea typeface="Aptos" panose="020B0004020202020204" pitchFamily="34" charset="0"/>
                <a:cs typeface="Times New Roman" panose="02020603050405020304" pitchFamily="18" charset="0"/>
              </a:rPr>
              <a:t>Service Department Analysis for Hoffman Toyota by Luis Plaza- N452</a:t>
            </a:r>
            <a:br>
              <a:rPr lang="en-US" sz="1700" kern="100">
                <a:effectLst/>
                <a:latin typeface="Aptos" panose="020B0004020202020204" pitchFamily="34" charset="0"/>
                <a:ea typeface="Aptos" panose="020B0004020202020204" pitchFamily="34" charset="0"/>
                <a:cs typeface="Times New Roman" panose="02020603050405020304" pitchFamily="18" charset="0"/>
              </a:rPr>
            </a:br>
            <a:br>
              <a:rPr lang="en-US" sz="1700"/>
            </a:br>
            <a:endParaRPr lang="en-US" sz="1700"/>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2160589"/>
            <a:ext cx="3851122" cy="3880773"/>
          </a:xfrm>
        </p:spPr>
        <p:txBody>
          <a:bodyPr>
            <a:normAutofit/>
          </a:bodyPr>
          <a:lstStyle/>
          <a:p>
            <a:r>
              <a:rPr lang="en-US" dirty="0"/>
              <a:t>Strengths</a:t>
            </a:r>
          </a:p>
          <a:p>
            <a:pPr marL="0" marR="0">
              <a:spcAft>
                <a:spcPts val="800"/>
              </a:spcAft>
            </a:pPr>
            <a:r>
              <a:rPr lang="en-US" kern="0">
                <a:effectLst/>
                <a:latin typeface="Times New Roman" panose="02020603050405020304" pitchFamily="18" charset="0"/>
                <a:ea typeface="Times New Roman" panose="02020603050405020304" pitchFamily="18" charset="0"/>
                <a:cs typeface="Times New Roman" panose="02020603050405020304" pitchFamily="18" charset="0"/>
              </a:rPr>
              <a:t> -Technicians</a:t>
            </a:r>
            <a:r>
              <a:rPr lang="en-US" i="1" kern="0">
                <a:effectLst/>
                <a:latin typeface="Times New Roman" panose="02020603050405020304" pitchFamily="18" charset="0"/>
                <a:ea typeface="Times New Roman" panose="02020603050405020304" pitchFamily="18" charset="0"/>
                <a:cs typeface="Times New Roman" panose="02020603050405020304" pitchFamily="18" charset="0"/>
              </a:rPr>
              <a:t> deliver quality service, maintaining customer satisfaction despite pricing inconsistencies. Customer feedback is positive about the quality of job done in their vehicle. </a:t>
            </a:r>
            <a:endParaRPr lang="en-US" kern="100">
              <a:effectLst/>
              <a:latin typeface="Aptos" panose="020B0004020202020204" pitchFamily="34" charset="0"/>
              <a:ea typeface="Aptos" panose="020B0004020202020204" pitchFamily="34" charset="0"/>
              <a:cs typeface="Times New Roman" panose="02020603050405020304" pitchFamily="18" charset="0"/>
            </a:endParaRPr>
          </a:p>
          <a:p>
            <a:pPr marL="0" marR="0">
              <a:spcAft>
                <a:spcPts val="800"/>
              </a:spcAft>
            </a:pPr>
            <a:r>
              <a:rPr lang="en-US" i="1" kern="0">
                <a:effectLst/>
                <a:latin typeface="Times New Roman" panose="02020603050405020304" pitchFamily="18" charset="0"/>
                <a:ea typeface="Times New Roman" panose="02020603050405020304" pitchFamily="18" charset="0"/>
                <a:cs typeface="Times New Roman" panose="02020603050405020304" pitchFamily="18" charset="0"/>
              </a:rPr>
              <a:t>- Potentially high demand for extended hours if current operations are limiting capacity. </a:t>
            </a:r>
            <a:endParaRPr lang="en-US" kern="100">
              <a:effectLst/>
              <a:latin typeface="Aptos" panose="020B0004020202020204" pitchFamily="34" charset="0"/>
              <a:ea typeface="Aptos" panose="020B0004020202020204" pitchFamily="34" charset="0"/>
              <a:cs typeface="Times New Roman" panose="02020603050405020304" pitchFamily="18" charset="0"/>
            </a:endParaRPr>
          </a:p>
          <a:p>
            <a:endParaRPr lang="en-US" dirty="0"/>
          </a:p>
        </p:txBody>
      </p:sp>
      <p:cxnSp>
        <p:nvCxnSpPr>
          <p:cNvPr id="9" name="Straight Connector 8">
            <a:extLst>
              <a:ext uri="{FF2B5EF4-FFF2-40B4-BE49-F238E27FC236}">
                <a16:creationId xmlns:a16="http://schemas.microsoft.com/office/drawing/2014/main" id="{64FA5DFF-7FE6-4855-84E6-DFA78EE978BD}"/>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11" name="Straight Connector 10">
            <a:extLst>
              <a:ext uri="{FF2B5EF4-FFF2-40B4-BE49-F238E27FC236}">
                <a16:creationId xmlns:a16="http://schemas.microsoft.com/office/drawing/2014/main" id="{2AFD8CBA-54A3-4363-991B-B9C631BBFA74}"/>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13" name="Rectangle 23">
            <a:extLst>
              <a:ext uri="{FF2B5EF4-FFF2-40B4-BE49-F238E27FC236}">
                <a16:creationId xmlns:a16="http://schemas.microsoft.com/office/drawing/2014/main" id="{3F088236-D655-4F88-B238-E1676235802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15" name="Rectangle 25">
            <a:extLst>
              <a:ext uri="{FF2B5EF4-FFF2-40B4-BE49-F238E27FC236}">
                <a16:creationId xmlns:a16="http://schemas.microsoft.com/office/drawing/2014/main" id="{3DAC0C92-199E-475C-9390-119A9B02727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17" name="Isosceles Triangle 24">
            <a:extLst>
              <a:ext uri="{FF2B5EF4-FFF2-40B4-BE49-F238E27FC236}">
                <a16:creationId xmlns:a16="http://schemas.microsoft.com/office/drawing/2014/main" id="{C4CFB339-0ED8-4FE2-9EF1-6D1375B8499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19" name="Rectangle 27">
            <a:extLst>
              <a:ext uri="{FF2B5EF4-FFF2-40B4-BE49-F238E27FC236}">
                <a16:creationId xmlns:a16="http://schemas.microsoft.com/office/drawing/2014/main" id="{31896C80-2069-4431-9C19-83B91373449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47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1" name="Rectangle 28">
            <a:extLst>
              <a:ext uri="{FF2B5EF4-FFF2-40B4-BE49-F238E27FC236}">
                <a16:creationId xmlns:a16="http://schemas.microsoft.com/office/drawing/2014/main" id="{BF120A21-0841-4823-B0C4-28AEBCEF9B7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3" name="Rectangle 29">
            <a:extLst>
              <a:ext uri="{FF2B5EF4-FFF2-40B4-BE49-F238E27FC236}">
                <a16:creationId xmlns:a16="http://schemas.microsoft.com/office/drawing/2014/main" id="{DBB05BAE-BBD3-4289-899F-A6851503C6B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5" name="Isosceles Triangle 29">
            <a:extLst>
              <a:ext uri="{FF2B5EF4-FFF2-40B4-BE49-F238E27FC236}">
                <a16:creationId xmlns:a16="http://schemas.microsoft.com/office/drawing/2014/main" id="{9874D11C-36F5-4BBE-A490-019A54E953B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Tree>
    <p:extLst>
      <p:ext uri="{BB962C8B-B14F-4D97-AF65-F5344CB8AC3E}">
        <p14:creationId xmlns:p14="http://schemas.microsoft.com/office/powerpoint/2010/main" val="383922138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a:xfrm>
            <a:off x="5536734" y="609600"/>
            <a:ext cx="3737268" cy="1320800"/>
          </a:xfrm>
        </p:spPr>
        <p:txBody>
          <a:bodyPr>
            <a:normAutofit/>
          </a:bodyPr>
          <a:lstStyle/>
          <a:p>
            <a:r>
              <a:rPr lang="en-US"/>
              <a:t>SWOT Analysis- Weaknesses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5209563" y="2160589"/>
            <a:ext cx="4064439" cy="3880773"/>
          </a:xfrm>
        </p:spPr>
        <p:txBody>
          <a:bodyPr>
            <a:normAutofit/>
          </a:bodyPr>
          <a:lstStyle/>
          <a:p>
            <a:pPr marL="0" indent="0">
              <a:lnSpc>
                <a:spcPct val="90000"/>
              </a:lnSpc>
              <a:buNone/>
            </a:pPr>
            <a:endParaRPr lang="en-US" sz="1400"/>
          </a:p>
          <a:p>
            <a:pPr marL="0" marR="0">
              <a:lnSpc>
                <a:spcPct val="90000"/>
              </a:lnSpc>
              <a:spcAft>
                <a:spcPts val="800"/>
              </a:spcAft>
            </a:pPr>
            <a:r>
              <a:rPr lang="en-US" sz="1400" kern="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400" i="1" kern="0">
                <a:effectLst/>
                <a:latin typeface="Times New Roman" panose="02020603050405020304" pitchFamily="18" charset="0"/>
                <a:ea typeface="Times New Roman" panose="02020603050405020304" pitchFamily="18" charset="0"/>
                <a:cs typeface="Times New Roman" panose="02020603050405020304" pitchFamily="18" charset="0"/>
              </a:rPr>
              <a:t>Service advisors discount unnecessarily, reducing profitability causing low margins.</a:t>
            </a:r>
            <a:endParaRPr lang="en-US" sz="1400" kern="10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90000"/>
              </a:lnSpc>
              <a:spcAft>
                <a:spcPts val="800"/>
              </a:spcAft>
            </a:pPr>
            <a:r>
              <a:rPr lang="en-US" sz="1400" i="1" kern="0">
                <a:effectLst/>
                <a:latin typeface="Times New Roman" panose="02020603050405020304" pitchFamily="18" charset="0"/>
                <a:ea typeface="Times New Roman" panose="02020603050405020304" pitchFamily="18" charset="0"/>
                <a:cs typeface="Times New Roman" panose="02020603050405020304" pitchFamily="18" charset="0"/>
              </a:rPr>
              <a:t> -Inconsistent application of pricing policies at the point of sale. Service advisors need to be more transparent when presenting pricing. </a:t>
            </a:r>
            <a:endParaRPr lang="en-US" sz="1400" kern="10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90000"/>
              </a:lnSpc>
              <a:spcAft>
                <a:spcPts val="800"/>
              </a:spcAft>
            </a:pPr>
            <a:r>
              <a:rPr lang="en-US" sz="1400" i="1" kern="100">
                <a:effectLst/>
                <a:latin typeface="Aptos" panose="020B0004020202020204" pitchFamily="34" charset="0"/>
                <a:ea typeface="Aptos" panose="020B0004020202020204" pitchFamily="34" charset="0"/>
                <a:cs typeface="Times New Roman" panose="02020603050405020304" pitchFamily="18" charset="0"/>
              </a:rPr>
              <a:t>  -Service advisors may lack clear guidelines on pricing integrity and handling customer objections without discounts. My service manager an I agree that we have to improve on handling customers. </a:t>
            </a:r>
            <a:endParaRPr lang="en-US" sz="1400" kern="10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90000"/>
              </a:lnSpc>
              <a:spcAft>
                <a:spcPts val="800"/>
              </a:spcAft>
            </a:pPr>
            <a:r>
              <a:rPr lang="en-US" sz="1400" i="1" kern="100">
                <a:effectLst/>
                <a:latin typeface="Aptos" panose="020B0004020202020204" pitchFamily="34" charset="0"/>
                <a:ea typeface="Aptos" panose="020B0004020202020204" pitchFamily="34" charset="0"/>
                <a:cs typeface="Times New Roman" panose="02020603050405020304" pitchFamily="18" charset="0"/>
              </a:rPr>
              <a:t>   -Limited hours may be leading to missed revenue opportunities and customer dissatisfaction.</a:t>
            </a:r>
            <a:endParaRPr lang="en-US" sz="1400" kern="100">
              <a:effectLst/>
              <a:latin typeface="Aptos" panose="020B0004020202020204" pitchFamily="34" charset="0"/>
              <a:ea typeface="Aptos" panose="020B0004020202020204" pitchFamily="34" charset="0"/>
              <a:cs typeface="Times New Roman" panose="02020603050405020304" pitchFamily="18" charset="0"/>
            </a:endParaRPr>
          </a:p>
          <a:p>
            <a:pPr>
              <a:lnSpc>
                <a:spcPct val="90000"/>
              </a:lnSpc>
            </a:pPr>
            <a:endParaRPr lang="en-US" sz="1400"/>
          </a:p>
          <a:p>
            <a:pPr>
              <a:lnSpc>
                <a:spcPct val="90000"/>
              </a:lnSpc>
            </a:pPr>
            <a:endParaRPr lang="en-US" sz="1400"/>
          </a:p>
        </p:txBody>
      </p:sp>
      <p:pic>
        <p:nvPicPr>
          <p:cNvPr id="5" name="Picture 4">
            <a:extLst>
              <a:ext uri="{FF2B5EF4-FFF2-40B4-BE49-F238E27FC236}">
                <a16:creationId xmlns:a16="http://schemas.microsoft.com/office/drawing/2014/main" id="{E37DB943-C4A5-6537-7DAF-9DFC4D969B27}"/>
              </a:ext>
            </a:extLst>
          </p:cNvPr>
          <p:cNvPicPr>
            <a:picLocks noChangeAspect="1"/>
          </p:cNvPicPr>
          <p:nvPr/>
        </p:nvPicPr>
        <p:blipFill>
          <a:blip r:embed="rId2"/>
          <a:srcRect l="16896" r="38854"/>
          <a:stretch/>
        </p:blipFill>
        <p:spPr>
          <a:xfrm>
            <a:off x="20" y="-1"/>
            <a:ext cx="5394940" cy="6858001"/>
          </a:xfrm>
          <a:custGeom>
            <a:avLst/>
            <a:gdLst/>
            <a:ahLst/>
            <a:cxnLst/>
            <a:rect l="l" t="t" r="r" b="b"/>
            <a:pathLst>
              <a:path w="5394960" h="6858000">
                <a:moveTo>
                  <a:pt x="842596" y="0"/>
                </a:moveTo>
                <a:lnTo>
                  <a:pt x="5394960" y="0"/>
                </a:lnTo>
                <a:lnTo>
                  <a:pt x="5394960" y="21851"/>
                </a:lnTo>
                <a:lnTo>
                  <a:pt x="4365943" y="6858000"/>
                </a:lnTo>
                <a:lnTo>
                  <a:pt x="0" y="6858000"/>
                </a:lnTo>
                <a:lnTo>
                  <a:pt x="0" y="5666154"/>
                </a:lnTo>
                <a:close/>
              </a:path>
            </a:pathLst>
          </a:custGeom>
        </p:spPr>
      </p:pic>
      <p:sp>
        <p:nvSpPr>
          <p:cNvPr id="9" name="Isosceles Triangle 8">
            <a:extLst>
              <a:ext uri="{FF2B5EF4-FFF2-40B4-BE49-F238E27FC236}">
                <a16:creationId xmlns:a16="http://schemas.microsoft.com/office/drawing/2014/main" id="{3BCB5F6A-9EB0-40B0-9D13-3023E9A205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a:off x="0" y="0"/>
            <a:ext cx="842596" cy="5666154"/>
          </a:xfrm>
          <a:prstGeom prst="triangle">
            <a:avLst>
              <a:gd name="adj" fmla="val 10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Tree>
    <p:extLst>
      <p:ext uri="{BB962C8B-B14F-4D97-AF65-F5344CB8AC3E}">
        <p14:creationId xmlns:p14="http://schemas.microsoft.com/office/powerpoint/2010/main" val="2417698126"/>
      </p:ext>
    </p:extLst>
  </p:cSld>
  <p:clrMapOvr>
    <a:masterClrMapping/>
  </p:clrMapOvr>
</p:sld>
</file>

<file path=ppt/theme/theme1.xml><?xml version="1.0" encoding="utf-8"?>
<a:theme xmlns:a="http://schemas.openxmlformats.org/drawingml/2006/main" name="Facet">
  <a:themeElements>
    <a:clrScheme name="Grayscale">
      <a:dk1>
        <a:sysClr val="windowText" lastClr="000000"/>
      </a:dk1>
      <a:lt1>
        <a:sysClr val="window" lastClr="FFFFFF"/>
      </a:lt1>
      <a:dk2>
        <a:srgbClr val="000000"/>
      </a:dk2>
      <a:lt2>
        <a:srgbClr val="F8F8F8"/>
      </a:lt2>
      <a:accent1>
        <a:srgbClr val="DDDDDD"/>
      </a:accent1>
      <a:accent2>
        <a:srgbClr val="B2B2B2"/>
      </a:accent2>
      <a:accent3>
        <a:srgbClr val="969696"/>
      </a:accent3>
      <a:accent4>
        <a:srgbClr val="808080"/>
      </a:accent4>
      <a:accent5>
        <a:srgbClr val="5F5F5F"/>
      </a:accent5>
      <a:accent6>
        <a:srgbClr val="4D4D4D"/>
      </a:accent6>
      <a:hlink>
        <a:srgbClr val="5F5F5F"/>
      </a:hlink>
      <a:folHlink>
        <a:srgbClr val="91919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CFBC31BA-B70F-4F30-BCAA-4F3011E16C4D}"/>
    </a:ext>
  </a:extLst>
</a:theme>
</file>

<file path=docProps/app.xml><?xml version="1.0" encoding="utf-8"?>
<Properties xmlns="http://schemas.openxmlformats.org/officeDocument/2006/extended-properties" xmlns:vt="http://schemas.openxmlformats.org/officeDocument/2006/docPropsVTypes">
  <Template>TM02900688[[fn=Facet]]</Template>
  <TotalTime>4355</TotalTime>
  <Words>1245</Words>
  <Application>Microsoft Office PowerPoint</Application>
  <PresentationFormat>Widescreen</PresentationFormat>
  <Paragraphs>112</Paragraphs>
  <Slides>16</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16</vt:i4>
      </vt:variant>
    </vt:vector>
  </HeadingPairs>
  <TitlesOfParts>
    <vt:vector size="23" baseType="lpstr">
      <vt:lpstr>Aptos</vt:lpstr>
      <vt:lpstr>Arial</vt:lpstr>
      <vt:lpstr>Calibri</vt:lpstr>
      <vt:lpstr>Times New Roman</vt:lpstr>
      <vt:lpstr>Trebuchet MS</vt:lpstr>
      <vt:lpstr>Wingdings 3</vt:lpstr>
      <vt:lpstr>Facet</vt:lpstr>
      <vt:lpstr>Hoffman Toyota Service Department Analysis</vt:lpstr>
      <vt:lpstr>   Marketing  </vt:lpstr>
      <vt:lpstr>  Analyze Cost of Labor   </vt:lpstr>
      <vt:lpstr> Changes in Expense Structure    </vt:lpstr>
      <vt:lpstr> Productivity   </vt:lpstr>
      <vt:lpstr> Facility   </vt:lpstr>
      <vt:lpstr>Repair order analysis</vt:lpstr>
      <vt:lpstr>Service Department Analysis for Hoffman Toyota by Luis Plaza- N452  </vt:lpstr>
      <vt:lpstr>SWOT Analysis- Weaknesses</vt:lpstr>
      <vt:lpstr>SWOT Analysis- Opportunities</vt:lpstr>
      <vt:lpstr>SWOT Analysis- Threats</vt:lpstr>
      <vt:lpstr>SWOT Analysis- Objectives</vt:lpstr>
      <vt:lpstr>SWOT Analysis-Strategies </vt:lpstr>
      <vt:lpstr>SWOT Analysis-Tactics</vt:lpstr>
      <vt:lpstr>SWOT Analysis- Action Plan</vt:lpstr>
      <vt:lpstr>Homework Synopsis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NADA Service Homework </dc:title>
  <dc:creator>Hourcle, Laurent</dc:creator>
  <cp:lastModifiedBy>Luis Plaza</cp:lastModifiedBy>
  <cp:revision>6</cp:revision>
  <dcterms:created xsi:type="dcterms:W3CDTF">2022-12-04T13:10:55Z</dcterms:created>
  <dcterms:modified xsi:type="dcterms:W3CDTF">2024-11-21T19:21:34Z</dcterms:modified>
</cp:coreProperties>
</file>