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73" r:id="rId1"/>
  </p:sldMasterIdLst>
  <p:sldIdLst>
    <p:sldId id="256" r:id="rId2"/>
    <p:sldId id="259" r:id="rId3"/>
    <p:sldId id="270" r:id="rId4"/>
    <p:sldId id="271" r:id="rId5"/>
    <p:sldId id="274" r:id="rId6"/>
    <p:sldId id="272" r:id="rId7"/>
    <p:sldId id="275" r:id="rId8"/>
    <p:sldId id="273" r:id="rId9"/>
    <p:sldId id="276" r:id="rId10"/>
    <p:sldId id="258" r:id="rId11"/>
    <p:sldId id="277" r:id="rId12"/>
    <p:sldId id="257" r:id="rId13"/>
    <p:sldId id="262" r:id="rId14"/>
    <p:sldId id="263" r:id="rId15"/>
    <p:sldId id="264" r:id="rId16"/>
    <p:sldId id="265" r:id="rId17"/>
    <p:sldId id="266" r:id="rId18"/>
    <p:sldId id="267" r:id="rId19"/>
    <p:sldId id="268" r:id="rId20"/>
    <p:sldId id="269" r:id="rId21"/>
    <p:sldId id="278"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p:scale>
          <a:sx n="89" d="100"/>
          <a:sy n="89" d="100"/>
        </p:scale>
        <p:origin x="1472" y="9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s-MX"/>
              <a:t>Haz clic para modificar el estilo de título del patrón</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B61BEF0D-F0BB-DE4B-95CE-6DB70DBA9567}" type="datetimeFigureOut">
              <a:rPr lang="en-US" smtClean="0"/>
              <a:pPr/>
              <a:t>11/25/24</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D57F1E4F-1CFF-5643-939E-217C01CDF565}" type="slidenum">
              <a:rPr lang="en-US" smtClean="0"/>
              <a:pPr/>
              <a:t>‹Nº›</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35174802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89945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s-MX"/>
              <a:t>Haz clic para modificar el estilo de título del patrón</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764505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Content Placeholder 2"/>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266489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s-MX"/>
              <a:t>Haz clic para modificar el estilo de título del patrón</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B61BEF0D-F0BB-DE4B-95CE-6DB70DBA9567}" type="datetimeFigureOut">
              <a:rPr lang="en-US" smtClean="0"/>
              <a:pPr/>
              <a:t>11/25/24</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D57F1E4F-1CFF-5643-939E-217C01CDF565}" type="slidenum">
              <a:rPr lang="en-US" smtClean="0"/>
              <a:pPr/>
              <a:t>‹Nº›</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61179424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s-MX"/>
              <a:t>Haz clic para modificar el estilo de título del patrón</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11/25/24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440699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s-MX"/>
              <a:t>Haz clic para modificar el estilo de título del patrón</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11/25/24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131573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a:t>Haz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11/25/24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242397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11/25/24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087854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s-MX"/>
              <a:t>Haz clic para modificar el estilo de título del patrón</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B61BEF0D-F0BB-DE4B-95CE-6DB70DBA9567}" type="datetimeFigureOut">
              <a:rPr lang="en-US" smtClean="0"/>
              <a:pPr/>
              <a:t>11/25/24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57F1E4F-1CFF-5643-939E-217C01CDF565}" type="slidenum">
              <a:rPr lang="en-US" smtClean="0"/>
              <a:pPr/>
              <a:t>‹Nº›</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049845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s-MX"/>
              <a:t>Haz clic para modificar el estilo de título del patrón</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MX"/>
              <a:t>Haz clic en el icono para agregar una imagen</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B61BEF0D-F0BB-DE4B-95CE-6DB70DBA9567}" type="datetimeFigureOut">
              <a:rPr lang="en-US" smtClean="0"/>
              <a:pPr/>
              <a:t>11/25/24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57F1E4F-1CFF-5643-939E-217C01CDF565}" type="slidenum">
              <a:rPr lang="en-US" smtClean="0"/>
              <a:pPr/>
              <a:t>‹Nº›</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583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s-MX"/>
              <a:t>Haz clic para modificar el estilo de título del patrón</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B61BEF0D-F0BB-DE4B-95CE-6DB70DBA9567}" type="datetimeFigureOut">
              <a:rPr lang="en-US" smtClean="0"/>
              <a:pPr/>
              <a:t>11/25/24</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D57F1E4F-1CFF-5643-939E-217C01CDF565}" type="slidenum">
              <a:rPr lang="en-US" smtClean="0"/>
              <a:pPr/>
              <a:t>‹Nº›</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822486123"/>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915385" y="2852691"/>
            <a:ext cx="8361229" cy="941645"/>
          </a:xfrm>
        </p:spPr>
        <p:txBody>
          <a:bodyPr/>
          <a:lstStyle/>
          <a:p>
            <a:r>
              <a:rPr lang="en-US" sz="6000" dirty="0">
                <a:solidFill>
                  <a:schemeClr val="tx1"/>
                </a:solidFill>
              </a:rPr>
              <a:t>Service homework</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5102540" y="5622168"/>
            <a:ext cx="4771930" cy="568425"/>
          </a:xfrm>
        </p:spPr>
        <p:txBody>
          <a:bodyPr>
            <a:normAutofit/>
          </a:bodyPr>
          <a:lstStyle/>
          <a:p>
            <a:pPr algn="ctr"/>
            <a:r>
              <a:rPr lang="en-US" sz="1400" dirty="0">
                <a:solidFill>
                  <a:schemeClr val="tx1">
                    <a:lumMod val="50000"/>
                    <a:lumOff val="50000"/>
                  </a:schemeClr>
                </a:solidFill>
              </a:rPr>
              <a:t>Sofia Rivera, </a:t>
            </a:r>
          </a:p>
          <a:p>
            <a:pPr algn="ctr"/>
            <a:r>
              <a:rPr lang="en-US" sz="1400" dirty="0">
                <a:solidFill>
                  <a:schemeClr val="tx1">
                    <a:lumMod val="50000"/>
                    <a:lumOff val="50000"/>
                  </a:schemeClr>
                </a:solidFill>
              </a:rPr>
              <a:t>Class N452</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371600" y="1926075"/>
            <a:ext cx="10410497" cy="3581401"/>
          </a:xfrm>
        </p:spPr>
        <p:txBody>
          <a:bodyPr>
            <a:noAutofit/>
          </a:bodyPr>
          <a:lstStyle/>
          <a:p>
            <a:pPr>
              <a:buFont typeface="+mj-lt"/>
              <a:buAutoNum type="arabicPeriod"/>
            </a:pPr>
            <a:r>
              <a:rPr lang="es-MX" sz="1400" b="1" dirty="0">
                <a:latin typeface="Calibri" panose="020F0502020204030204" pitchFamily="34" charset="0"/>
                <a:cs typeface="Calibri" panose="020F0502020204030204" pitchFamily="34" charset="0"/>
              </a:rPr>
              <a:t>Preventive maintenance:</a:t>
            </a:r>
            <a:r>
              <a:rPr lang="es-MX" sz="1400" dirty="0">
                <a:latin typeface="Calibri" panose="020F0502020204030204" pitchFamily="34" charset="0"/>
                <a:cs typeface="Calibri" panose="020F0502020204030204" pitchFamily="34" charset="0"/>
              </a:rPr>
              <a:t> It only represents 29% of the billed hours. We need to promote these services more to balance the workload and help customers avoid expensive future repairs.</a:t>
            </a:r>
          </a:p>
          <a:p>
            <a:pPr>
              <a:buFont typeface="+mj-lt"/>
              <a:buAutoNum type="arabicPeriod"/>
            </a:pPr>
            <a:r>
              <a:rPr lang="es-MX" sz="1400" b="1" dirty="0">
                <a:latin typeface="Calibri" panose="020F0502020204030204" pitchFamily="34" charset="0"/>
                <a:cs typeface="Calibri" panose="020F0502020204030204" pitchFamily="34" charset="0"/>
              </a:rPr>
              <a:t>Single-item repair orders:</a:t>
            </a:r>
            <a:r>
              <a:rPr lang="es-MX" sz="1400" dirty="0">
                <a:latin typeface="Calibri" panose="020F0502020204030204" pitchFamily="34" charset="0"/>
                <a:cs typeface="Calibri" panose="020F0502020204030204" pitchFamily="34" charset="0"/>
              </a:rPr>
              <a:t> 8% of the repair orders only have one service. This indicates missed opportunities to offer additional services.</a:t>
            </a:r>
          </a:p>
          <a:p>
            <a:pPr>
              <a:buFont typeface="+mj-lt"/>
              <a:buAutoNum type="arabicPeriod"/>
            </a:pPr>
            <a:r>
              <a:rPr lang="es-MX" sz="1400" b="1" dirty="0">
                <a:latin typeface="Calibri" panose="020F0502020204030204" pitchFamily="34" charset="0"/>
                <a:cs typeface="Calibri" panose="020F0502020204030204" pitchFamily="34" charset="0"/>
              </a:rPr>
              <a:t>Newer vehicles:</a:t>
            </a:r>
            <a:r>
              <a:rPr lang="es-MX" sz="1400" dirty="0">
                <a:latin typeface="Calibri" panose="020F0502020204030204" pitchFamily="34" charset="0"/>
                <a:cs typeface="Calibri" panose="020F0502020204030204" pitchFamily="34" charset="0"/>
              </a:rPr>
              <a:t> Only 8% of repair orders come from recent models (2023-2025). We can implement specific campaigns to attract these customers with promotions and maintenance packages.</a:t>
            </a:r>
          </a:p>
          <a:p>
            <a:pPr>
              <a:buFont typeface="+mj-lt"/>
              <a:buAutoNum type="arabicPeriod"/>
            </a:pPr>
            <a:r>
              <a:rPr lang="es-MX" sz="1400" b="1" dirty="0">
                <a:latin typeface="Calibri" panose="020F0502020204030204" pitchFamily="34" charset="0"/>
                <a:cs typeface="Calibri" panose="020F0502020204030204" pitchFamily="34" charset="0"/>
              </a:rPr>
              <a:t>Competitive work:</a:t>
            </a:r>
            <a:r>
              <a:rPr lang="es-MX" sz="1400" dirty="0">
                <a:latin typeface="Calibri" panose="020F0502020204030204" pitchFamily="34" charset="0"/>
                <a:cs typeface="Calibri" panose="020F0502020204030204" pitchFamily="34" charset="0"/>
              </a:rPr>
              <a:t> We are not currently capturing revenue from competitive basic services. Offering attractive prices for oil changes or other basic services could increase shop traffic.</a:t>
            </a:r>
          </a:p>
          <a:p>
            <a:r>
              <a:rPr lang="es-MX" sz="1400" b="1" dirty="0">
                <a:latin typeface="Calibri" panose="020F0502020204030204" pitchFamily="34" charset="0"/>
                <a:cs typeface="Calibri" panose="020F0502020204030204" pitchFamily="34" charset="0"/>
              </a:rPr>
              <a:t>Action Plan:</a:t>
            </a:r>
          </a:p>
          <a:p>
            <a:pPr>
              <a:buFont typeface="Arial" panose="020B0604020202020204" pitchFamily="34" charset="0"/>
              <a:buChar char="•"/>
            </a:pPr>
            <a:r>
              <a:rPr lang="es-MX" sz="1400" dirty="0">
                <a:latin typeface="Calibri" panose="020F0502020204030204" pitchFamily="34" charset="0"/>
                <a:cs typeface="Calibri" panose="020F0502020204030204" pitchFamily="34" charset="0"/>
              </a:rPr>
              <a:t>Train advisors to identify and sell additional services.</a:t>
            </a:r>
          </a:p>
          <a:p>
            <a:pPr>
              <a:buFont typeface="Arial" panose="020B0604020202020204" pitchFamily="34" charset="0"/>
              <a:buChar char="•"/>
            </a:pPr>
            <a:r>
              <a:rPr lang="es-MX" sz="1400" dirty="0">
                <a:latin typeface="Calibri" panose="020F0502020204030204" pitchFamily="34" charset="0"/>
                <a:cs typeface="Calibri" panose="020F0502020204030204" pitchFamily="34" charset="0"/>
              </a:rPr>
              <a:t>Design promotional campaigns for preventive maintenance and to attract customers with newer vehicles.</a:t>
            </a:r>
          </a:p>
          <a:p>
            <a:pPr>
              <a:buFont typeface="Arial" panose="020B0604020202020204" pitchFamily="34" charset="0"/>
              <a:buChar char="•"/>
            </a:pPr>
            <a:r>
              <a:rPr lang="es-MX" sz="1400" dirty="0">
                <a:latin typeface="Calibri" panose="020F0502020204030204" pitchFamily="34" charset="0"/>
                <a:cs typeface="Calibri" panose="020F0502020204030204" pitchFamily="34" charset="0"/>
              </a:rPr>
              <a:t>Monitor three key metrics:</a:t>
            </a:r>
          </a:p>
          <a:p>
            <a:pPr marL="742950" lvl="1" indent="-285750">
              <a:buFont typeface="Arial" panose="020B0604020202020204" pitchFamily="34" charset="0"/>
              <a:buChar char="•"/>
            </a:pPr>
            <a:r>
              <a:rPr lang="es-MX" sz="1400" dirty="0">
                <a:latin typeface="Calibri" panose="020F0502020204030204" pitchFamily="34" charset="0"/>
                <a:cs typeface="Calibri" panose="020F0502020204030204" pitchFamily="34" charset="0"/>
              </a:rPr>
              <a:t>Increase the percentage of maintenance hours</a:t>
            </a:r>
          </a:p>
          <a:p>
            <a:pPr marL="742950" lvl="1" indent="-285750">
              <a:buFont typeface="Arial" panose="020B0604020202020204" pitchFamily="34" charset="0"/>
              <a:buChar char="•"/>
            </a:pPr>
            <a:r>
              <a:rPr lang="es-MX" sz="1400" dirty="0">
                <a:latin typeface="Calibri" panose="020F0502020204030204" pitchFamily="34" charset="0"/>
                <a:cs typeface="Calibri" panose="020F0502020204030204" pitchFamily="34" charset="0"/>
              </a:rPr>
              <a:t>Reduce single-item repair orders</a:t>
            </a:r>
          </a:p>
          <a:p>
            <a:pPr marL="742950" lvl="1" indent="-285750">
              <a:buFont typeface="Arial" panose="020B0604020202020204" pitchFamily="34" charset="0"/>
              <a:buChar char="•"/>
            </a:pPr>
            <a:r>
              <a:rPr lang="es-MX" sz="1400" dirty="0">
                <a:latin typeface="Calibri" panose="020F0502020204030204" pitchFamily="34" charset="0"/>
                <a:cs typeface="Calibri" panose="020F0502020204030204" pitchFamily="34" charset="0"/>
              </a:rPr>
              <a:t>Increase repair orders from recent models</a:t>
            </a:r>
          </a:p>
        </p:txBody>
      </p:sp>
    </p:spTree>
    <p:extLst>
      <p:ext uri="{BB962C8B-B14F-4D97-AF65-F5344CB8AC3E}">
        <p14:creationId xmlns:p14="http://schemas.microsoft.com/office/powerpoint/2010/main" val="41671174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EE7775-FBEE-66AD-ABBA-258916FA933E}"/>
              </a:ext>
            </a:extLst>
          </p:cNvPr>
          <p:cNvSpPr txBox="1">
            <a:spLocks/>
          </p:cNvSpPr>
          <p:nvPr/>
        </p:nvSpPr>
        <p:spPr>
          <a:xfrm>
            <a:off x="8088086" y="5812971"/>
            <a:ext cx="1786384" cy="377622"/>
          </a:xfrm>
          <a:prstGeom prst="rect">
            <a:avLst/>
          </a:prstGeom>
        </p:spPr>
        <p:txBody>
          <a:bodyPr vert="horz" lIns="91440" tIns="45720" rIns="91440" bIns="45720" rtlCol="0" anchor="b">
            <a:normAutofit/>
          </a:bodyPr>
          <a:lstStyle>
            <a:lvl1pPr marL="0" indent="0" algn="l" defTabSz="914400" rtl="0" eaLnBrk="1" latinLnBrk="0" hangingPunct="1">
              <a:lnSpc>
                <a:spcPct val="84000"/>
              </a:lnSpc>
              <a:spcBef>
                <a:spcPts val="0"/>
              </a:spcBef>
              <a:spcAft>
                <a:spcPts val="0"/>
              </a:spcAft>
              <a:buFont typeface="Franklin Gothic Book" panose="020B0503020102020204" pitchFamily="34" charset="0"/>
              <a:buNone/>
              <a:defRPr sz="3000" b="0" kern="1200" baseline="0">
                <a:solidFill>
                  <a:schemeClr val="tx2"/>
                </a:solidFill>
                <a:latin typeface="+mn-lt"/>
                <a:ea typeface="+mn-ea"/>
                <a:cs typeface="+mn-cs"/>
              </a:defRPr>
            </a:lvl1pPr>
            <a:lvl2pPr marL="457200" indent="0" algn="l" defTabSz="914400" rtl="0" eaLnBrk="1" latinLnBrk="0" hangingPunct="1">
              <a:lnSpc>
                <a:spcPct val="94000"/>
              </a:lnSpc>
              <a:spcBef>
                <a:spcPts val="500"/>
              </a:spcBef>
              <a:spcAft>
                <a:spcPts val="200"/>
              </a:spcAft>
              <a:buFont typeface="Franklin Gothic Book" panose="020B0503020102020204" pitchFamily="34" charset="0"/>
              <a:buNone/>
              <a:defRPr sz="2000" b="1" i="1" kern="1200" baseline="0">
                <a:solidFill>
                  <a:schemeClr val="tx2"/>
                </a:solidFill>
                <a:latin typeface="+mn-lt"/>
                <a:ea typeface="+mn-ea"/>
                <a:cs typeface="+mn-cs"/>
              </a:defRPr>
            </a:lvl2pPr>
            <a:lvl3pPr marL="914400" indent="0" algn="l" defTabSz="914400" rtl="0" eaLnBrk="1" latinLnBrk="0" hangingPunct="1">
              <a:lnSpc>
                <a:spcPct val="94000"/>
              </a:lnSpc>
              <a:spcBef>
                <a:spcPts val="500"/>
              </a:spcBef>
              <a:spcAft>
                <a:spcPts val="200"/>
              </a:spcAft>
              <a:buFont typeface="Franklin Gothic Book" panose="020B0503020102020204" pitchFamily="34" charset="0"/>
              <a:buNone/>
              <a:defRPr sz="1800" b="1" kern="1200" baseline="0">
                <a:solidFill>
                  <a:schemeClr val="tx2"/>
                </a:solidFill>
                <a:latin typeface="+mn-lt"/>
                <a:ea typeface="+mn-ea"/>
                <a:cs typeface="+mn-cs"/>
              </a:defRPr>
            </a:lvl3pPr>
            <a:lvl4pPr marL="13716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4pPr>
            <a:lvl5pPr marL="18288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5pPr>
            <a:lvl6pPr marL="22860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6pPr>
            <a:lvl7pPr marL="27432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7pPr>
            <a:lvl8pPr marL="32004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8pPr>
            <a:lvl9pPr marL="36576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9pPr>
          </a:lstStyle>
          <a:p>
            <a:pPr algn="ctr"/>
            <a:r>
              <a:rPr lang="en-US" sz="1400" dirty="0">
                <a:solidFill>
                  <a:schemeClr val="tx1">
                    <a:lumMod val="50000"/>
                    <a:lumOff val="50000"/>
                  </a:schemeClr>
                </a:solidFill>
              </a:rPr>
              <a:t>Repair Order Analysis</a:t>
            </a:r>
          </a:p>
        </p:txBody>
      </p:sp>
      <p:pic>
        <p:nvPicPr>
          <p:cNvPr id="6" name="Imagen 5">
            <a:extLst>
              <a:ext uri="{FF2B5EF4-FFF2-40B4-BE49-F238E27FC236}">
                <a16:creationId xmlns:a16="http://schemas.microsoft.com/office/drawing/2014/main" id="{99C37A5E-0236-B2E7-B775-901CD5F8BCB2}"/>
              </a:ext>
            </a:extLst>
          </p:cNvPr>
          <p:cNvPicPr>
            <a:picLocks noChangeAspect="1"/>
          </p:cNvPicPr>
          <p:nvPr/>
        </p:nvPicPr>
        <p:blipFill>
          <a:blip r:embed="rId2"/>
          <a:stretch>
            <a:fillRect/>
          </a:stretch>
        </p:blipFill>
        <p:spPr>
          <a:xfrm>
            <a:off x="4097658" y="1400941"/>
            <a:ext cx="5127390" cy="4056117"/>
          </a:xfrm>
          <a:prstGeom prst="rect">
            <a:avLst/>
          </a:prstGeom>
        </p:spPr>
      </p:pic>
    </p:spTree>
    <p:extLst>
      <p:ext uri="{BB962C8B-B14F-4D97-AF65-F5344CB8AC3E}">
        <p14:creationId xmlns:p14="http://schemas.microsoft.com/office/powerpoint/2010/main" val="23200112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a:t>Strengths</a:t>
            </a:r>
          </a:p>
          <a:p>
            <a:pPr>
              <a:buFont typeface="Arial" panose="020B0604020202020204" pitchFamily="34" charset="0"/>
              <a:buChar char="•"/>
            </a:pPr>
            <a:r>
              <a:rPr lang="es-MX" dirty="0"/>
              <a:t>Customer Service: Excellent personalized service, friendly treatment, quality customer care, quick resolution of complaints.</a:t>
            </a:r>
          </a:p>
          <a:p>
            <a:pPr>
              <a:buFont typeface="Arial" panose="020B0604020202020204" pitchFamily="34" charset="0"/>
              <a:buChar char="•"/>
            </a:pPr>
            <a:r>
              <a:rPr lang="es-MX" dirty="0"/>
              <a:t>Skilled Personnel: Certified technical staff, specialized equipment, experienced team, ongoing training.</a:t>
            </a:r>
          </a:p>
          <a:p>
            <a:pPr>
              <a:buFont typeface="Arial" panose="020B0604020202020204" pitchFamily="34" charset="0"/>
              <a:buChar char="•"/>
            </a:pPr>
            <a:r>
              <a:rPr lang="es-MX" dirty="0"/>
              <a:t>Genuine Parts: Original parts, wide variety of vehicles, high-quality vehicles, comprehensive warranty coverage.</a:t>
            </a:r>
          </a:p>
          <a:p>
            <a:pPr>
              <a:buFont typeface="Arial" panose="020B0604020202020204" pitchFamily="34" charset="0"/>
              <a:buChar char="•"/>
            </a:pPr>
            <a:r>
              <a:rPr lang="es-MX" dirty="0"/>
              <a:t>Attractive Design: Appealing vehicle designs, attractive facilities, ample space, service centers, efficient logistics.</a:t>
            </a:r>
          </a:p>
          <a:p>
            <a:pPr>
              <a:buFont typeface="Arial" panose="020B0604020202020204" pitchFamily="34" charset="0"/>
              <a:buChar char="•"/>
            </a:pPr>
            <a:r>
              <a:rPr lang="es-MX" dirty="0"/>
              <a:t>Brand Recognition: Global and regional brand recognition, brand legacy, good reputation, strong market positioning.</a:t>
            </a:r>
          </a:p>
          <a:p>
            <a:pPr>
              <a:buFont typeface="Arial" panose="020B0604020202020204" pitchFamily="34" charset="0"/>
              <a:buChar char="•"/>
            </a:pPr>
            <a:r>
              <a:rPr lang="es-MX" dirty="0"/>
              <a:t>Communication: Effective communication and teamwork capability.</a:t>
            </a:r>
          </a:p>
        </p:txBody>
      </p:sp>
    </p:spTree>
    <p:extLst>
      <p:ext uri="{BB962C8B-B14F-4D97-AF65-F5344CB8AC3E}">
        <p14:creationId xmlns:p14="http://schemas.microsoft.com/office/powerpoint/2010/main" val="38392213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Weaknesses</a:t>
            </a:r>
          </a:p>
          <a:p>
            <a:pPr>
              <a:buFont typeface="Arial" panose="020B0604020202020204" pitchFamily="34" charset="0"/>
              <a:buChar char="•"/>
            </a:pPr>
            <a:r>
              <a:rPr lang="es-MX" dirty="0"/>
              <a:t>Lack of Promotions: Limited outreach, insufficient advertising, deficiencies in promotional activities.</a:t>
            </a:r>
          </a:p>
          <a:p>
            <a:pPr>
              <a:buFont typeface="Arial" panose="020B0604020202020204" pitchFamily="34" charset="0"/>
              <a:buChar char="•"/>
            </a:pPr>
            <a:r>
              <a:rPr lang="es-MX" dirty="0"/>
              <a:t>Supply Chain Issues: Shortage of spare parts, high costs for parts and supplies, expensive maintenance.</a:t>
            </a:r>
          </a:p>
          <a:p>
            <a:pPr>
              <a:buFont typeface="Arial" panose="020B0604020202020204" pitchFamily="34" charset="0"/>
              <a:buChar char="•"/>
            </a:pPr>
            <a:r>
              <a:rPr lang="es-MX" dirty="0"/>
              <a:t>Internal Challenges: Deficiency in brand support for technicians, tardiness, lack of integration between departments, salary issues.</a:t>
            </a:r>
          </a:p>
          <a:p>
            <a:pPr>
              <a:buFont typeface="Arial" panose="020B0604020202020204" pitchFamily="34" charset="0"/>
              <a:buChar char="•"/>
            </a:pPr>
            <a:r>
              <a:rPr lang="es-MX" dirty="0"/>
              <a:t>Product Quality Concerns: Frequent product issues, quality problems in certain vehicles, numerous recalls due to poor manufacturing.</a:t>
            </a:r>
          </a:p>
          <a:p>
            <a:pPr>
              <a:buFont typeface="Arial" panose="020B0604020202020204" pitchFamily="34" charset="0"/>
              <a:buChar char="•"/>
            </a:pPr>
            <a:r>
              <a:rPr lang="es-MX" dirty="0"/>
              <a:t>Inventory Management: Inventory deficiencies, high dependency on the U.S. market.</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Opportunities</a:t>
            </a:r>
          </a:p>
          <a:p>
            <a:pPr>
              <a:buFont typeface="Arial" panose="020B0604020202020204" pitchFamily="34" charset="0"/>
              <a:buChar char="•"/>
            </a:pPr>
            <a:r>
              <a:rPr lang="es-MX" dirty="0"/>
              <a:t>Market Expansion: Greater promotion of programs and offers, increased community engagement, access to new customers, targeting large companies.</a:t>
            </a:r>
          </a:p>
          <a:p>
            <a:pPr>
              <a:buFont typeface="Arial" panose="020B0604020202020204" pitchFamily="34" charset="0"/>
              <a:buChar char="•"/>
            </a:pPr>
            <a:r>
              <a:rPr lang="es-MX" dirty="0"/>
              <a:t>New Products/Services: Implementation of accessories, vehicle innovation, new models, promotions/offers, additional services, sale of spare parts.</a:t>
            </a:r>
          </a:p>
          <a:p>
            <a:pPr>
              <a:buFont typeface="Arial" panose="020B0604020202020204" pitchFamily="34" charset="0"/>
              <a:buChar char="•"/>
            </a:pPr>
            <a:r>
              <a:rPr lang="es-MX" dirty="0"/>
              <a:t>Competitor Weaknesses: Competitors with low quality or limited reach, lack of innovation among competitors.</a:t>
            </a:r>
          </a:p>
          <a:p>
            <a:pPr>
              <a:buFont typeface="Arial" panose="020B0604020202020204" pitchFamily="34" charset="0"/>
              <a:buChar char="•"/>
            </a:pPr>
            <a:r>
              <a:rPr lang="es-MX" dirty="0"/>
              <a:t>Emerging Demand: Growing interest in eco-friendly and small vehicles, efficient transportation for nearby businesses, customers seeking vehicles with advanced technology and safety features.</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Threats</a:t>
            </a:r>
          </a:p>
          <a:p>
            <a:pPr>
              <a:buFont typeface="Arial" panose="020B0604020202020204" pitchFamily="34" charset="0"/>
              <a:buChar char="•"/>
            </a:pPr>
            <a:r>
              <a:rPr lang="es-MX" dirty="0"/>
              <a:t>High Competition: New products (electric vehicles), competitors with lower prices.</a:t>
            </a:r>
          </a:p>
          <a:p>
            <a:pPr>
              <a:buFont typeface="Arial" panose="020B0604020202020204" pitchFamily="34" charset="0"/>
              <a:buChar char="•"/>
            </a:pPr>
            <a:r>
              <a:rPr lang="es-MX" dirty="0"/>
              <a:t>Economic Uncertainty: Elevated prices of our vehicles, low economic activity, changes in management.</a:t>
            </a:r>
          </a:p>
          <a:p>
            <a:pPr>
              <a:buFont typeface="Arial" panose="020B0604020202020204" pitchFamily="34" charset="0"/>
              <a:buChar char="•"/>
            </a:pPr>
            <a:r>
              <a:rPr lang="es-MX" dirty="0"/>
              <a:t>External Factors: Political factors (e.g., Trump’s policies), wars, pandemics, government influence.</a:t>
            </a:r>
          </a:p>
          <a:p>
            <a:pPr>
              <a:buFont typeface="Arial" panose="020B0604020202020204" pitchFamily="34" charset="0"/>
              <a:buChar char="•"/>
            </a:pPr>
            <a:r>
              <a:rPr lang="es-MX" dirty="0"/>
              <a:t>Technological Challenges: Lack of innovation, competitor technology advancements, outdated vehicles.</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pPr marL="0" indent="0">
              <a:buNone/>
            </a:pPr>
            <a:r>
              <a:rPr lang="en-US" dirty="0"/>
              <a:t>Objectives</a:t>
            </a:r>
          </a:p>
          <a:p>
            <a:r>
              <a:rPr lang="es-MX" dirty="0">
                <a:solidFill>
                  <a:srgbClr val="0E0E0E"/>
                </a:solidFill>
                <a:effectLst/>
                <a:latin typeface="Helvetica" pitchFamily="2" charset="0"/>
              </a:rPr>
              <a:t>Improve Customer Satisfaction: Enhance customer experience through improved service delivery and responsiveness.  Address weaknesses in customer service and communication.</a:t>
            </a:r>
          </a:p>
          <a:p>
            <a:r>
              <a:rPr lang="es-MX" dirty="0">
                <a:solidFill>
                  <a:srgbClr val="0E0E0E"/>
                </a:solidFill>
                <a:effectLst/>
                <a:latin typeface="Helvetica" pitchFamily="2" charset="0"/>
              </a:rPr>
              <a:t>Strengthen Brand Position: Build upon the existing brand recognition and positive customer perception. Differentiate from competitors by highlighting strengths like quality and service and atractive facilities.</a:t>
            </a:r>
          </a:p>
          <a:p>
            <a:r>
              <a:rPr lang="es-MX" dirty="0">
                <a:solidFill>
                  <a:srgbClr val="0E0E0E"/>
                </a:solidFill>
                <a:effectLst/>
                <a:latin typeface="Helvetica" pitchFamily="2" charset="0"/>
              </a:rPr>
              <a:t>Enhance Operational Efficiency: Optimize internal processes and resource allocation to improve efficiency and </a:t>
            </a:r>
            <a:r>
              <a:rPr lang="es-MX" b="1" dirty="0">
                <a:solidFill>
                  <a:srgbClr val="0E0E0E"/>
                </a:solidFill>
                <a:effectLst/>
                <a:latin typeface="Helvetica" pitchFamily="2" charset="0"/>
              </a:rPr>
              <a:t>reduce costs</a:t>
            </a:r>
            <a:r>
              <a:rPr lang="es-MX" dirty="0">
                <a:solidFill>
                  <a:srgbClr val="0E0E0E"/>
                </a:solidFill>
                <a:effectLst/>
                <a:latin typeface="Helvetica" pitchFamily="2" charset="0"/>
              </a:rPr>
              <a:t>. Address weaknesses in inventory management, parts supply, and staff training.</a:t>
            </a:r>
          </a:p>
          <a:p>
            <a:r>
              <a:rPr lang="es-MX" dirty="0">
                <a:solidFill>
                  <a:srgbClr val="0E0E0E"/>
                </a:solidFill>
                <a:effectLst/>
                <a:latin typeface="Helvetica" pitchFamily="2" charset="0"/>
              </a:rPr>
              <a:t>Increase Market Penetration: Identify and capture new market segments through targeted marketing and improved product offerings. Leverage existing strengths and opportunities to gain competitive advantage.</a:t>
            </a:r>
          </a:p>
          <a:p>
            <a:r>
              <a:rPr lang="es-MX" dirty="0">
                <a:solidFill>
                  <a:srgbClr val="0E0E0E"/>
                </a:solidFill>
                <a:effectLst/>
                <a:latin typeface="Helvetica" pitchFamily="2" charset="0"/>
              </a:rPr>
              <a:t>Mitigate Financial Risks: Develop strategies to reduce the impact of economic downturns and competitor actions. Proactively address threats such as economic instability and increased competition.</a:t>
            </a:r>
            <a:endParaRPr lang="en-US" dirty="0"/>
          </a:p>
        </p:txBody>
      </p:sp>
    </p:spTree>
    <p:extLst>
      <p:ext uri="{BB962C8B-B14F-4D97-AF65-F5344CB8AC3E}">
        <p14:creationId xmlns:p14="http://schemas.microsoft.com/office/powerpoint/2010/main" val="3985272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pPr marL="0" indent="0">
              <a:buNone/>
            </a:pPr>
            <a:r>
              <a:rPr lang="en-US" dirty="0"/>
              <a:t>Strategies</a:t>
            </a:r>
          </a:p>
          <a:p>
            <a:r>
              <a:rPr lang="es-MX" dirty="0">
                <a:solidFill>
                  <a:srgbClr val="0E0E0E"/>
                </a:solidFill>
                <a:effectLst/>
                <a:latin typeface="Helvetica" pitchFamily="2" charset="0"/>
              </a:rPr>
              <a:t>Prioritize customer satisfaction by improving communication, addressing customer feedback, and delivering exceptional service. Invest in staff training and implement customer relationship management (CRM) systems.</a:t>
            </a:r>
          </a:p>
          <a:p>
            <a:r>
              <a:rPr lang="es-MX" dirty="0">
                <a:solidFill>
                  <a:srgbClr val="0E0E0E"/>
                </a:solidFill>
                <a:effectLst/>
                <a:latin typeface="Helvetica" pitchFamily="2" charset="0"/>
              </a:rPr>
              <a:t>Brand Differentiation Strategy: Focus on highlighting unique selling propositions such as quality, reliability, and personalized service. </a:t>
            </a:r>
          </a:p>
          <a:p>
            <a:r>
              <a:rPr lang="es-MX" dirty="0">
                <a:solidFill>
                  <a:srgbClr val="0E0E0E"/>
                </a:solidFill>
                <a:effectLst/>
                <a:latin typeface="Helvetica" pitchFamily="2" charset="0"/>
              </a:rPr>
              <a:t>Streamline processes, improve inventory management, and optimize resource allocation. Investigate supply chain optimization to reduce dependency on specific markets.</a:t>
            </a:r>
          </a:p>
          <a:p>
            <a:r>
              <a:rPr lang="es-MX" dirty="0">
                <a:solidFill>
                  <a:srgbClr val="0E0E0E"/>
                </a:solidFill>
                <a:effectLst/>
                <a:latin typeface="Helvetica" pitchFamily="2" charset="0"/>
              </a:rPr>
              <a:t>Identify and target specific customer segments with tailored marketing campaigns and product offerings. Partner with businesses.</a:t>
            </a:r>
          </a:p>
          <a:p>
            <a:r>
              <a:rPr lang="es-MX" dirty="0">
                <a:solidFill>
                  <a:srgbClr val="0E0E0E"/>
                </a:solidFill>
                <a:effectLst/>
                <a:latin typeface="Helvetica" pitchFamily="2" charset="0"/>
              </a:rPr>
              <a:t>Risk Mitigation Strategy: Diversify product offerings, explore new market segments, and develop contingency plans to address potential economic downturns.  Secure reliable supply chains and address potential threats to the business.</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pPr marL="0" indent="0">
              <a:buNone/>
            </a:pPr>
            <a:r>
              <a:rPr lang="en-US" dirty="0"/>
              <a:t>Tactics</a:t>
            </a:r>
            <a:endParaRPr lang="es-MX" dirty="0">
              <a:solidFill>
                <a:srgbClr val="0E0E0E"/>
              </a:solidFill>
              <a:effectLst/>
              <a:latin typeface="Helvetica" pitchFamily="2" charset="0"/>
            </a:endParaRPr>
          </a:p>
          <a:p>
            <a:r>
              <a:rPr lang="es-MX" dirty="0">
                <a:solidFill>
                  <a:srgbClr val="0E0E0E"/>
                </a:solidFill>
                <a:effectLst/>
                <a:latin typeface="Helvetica" pitchFamily="2" charset="0"/>
              </a:rPr>
              <a:t>Conduct customer satisfaction surveys, offer loyalty programs, and provide prompt and efficient service.  Establish regular feedback channels.</a:t>
            </a:r>
          </a:p>
          <a:p>
            <a:r>
              <a:rPr lang="es-MX" dirty="0">
                <a:solidFill>
                  <a:srgbClr val="0E0E0E"/>
                </a:solidFill>
                <a:effectLst/>
                <a:latin typeface="Helvetica" pitchFamily="2" charset="0"/>
              </a:rPr>
              <a:t>Launch an advertising campaign using digital marketing, social media, and direct mail, engage in public relations efforts to reinforce brand image.  Highlight success stories and customer testimonials.</a:t>
            </a:r>
          </a:p>
          <a:p>
            <a:r>
              <a:rPr lang="es-MX" dirty="0">
                <a:solidFill>
                  <a:srgbClr val="0E0E0E"/>
                </a:solidFill>
                <a:effectLst/>
                <a:latin typeface="Helvetica" pitchFamily="2" charset="0"/>
              </a:rPr>
              <a:t>Implement lean management techniques, improve inventory control, improve staff scheduling and work flow.</a:t>
            </a:r>
          </a:p>
          <a:p>
            <a:r>
              <a:rPr lang="es-MX" dirty="0">
                <a:solidFill>
                  <a:srgbClr val="0E0E0E"/>
                </a:solidFill>
                <a:latin typeface="Helvetica" pitchFamily="2" charset="0"/>
              </a:rPr>
              <a:t>D</a:t>
            </a:r>
            <a:r>
              <a:rPr lang="es-MX" dirty="0">
                <a:solidFill>
                  <a:srgbClr val="0E0E0E"/>
                </a:solidFill>
                <a:effectLst/>
                <a:latin typeface="Helvetica" pitchFamily="2" charset="0"/>
              </a:rPr>
              <a:t>evelop contingency plans for economic downturns.</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pic>
        <p:nvPicPr>
          <p:cNvPr id="6" name="Imagen 5">
            <a:extLst>
              <a:ext uri="{FF2B5EF4-FFF2-40B4-BE49-F238E27FC236}">
                <a16:creationId xmlns:a16="http://schemas.microsoft.com/office/drawing/2014/main" id="{4FAA0A04-0F9B-E9BC-97A3-3C35D765C5B6}"/>
              </a:ext>
            </a:extLst>
          </p:cNvPr>
          <p:cNvPicPr>
            <a:picLocks noChangeAspect="1"/>
          </p:cNvPicPr>
          <p:nvPr/>
        </p:nvPicPr>
        <p:blipFill>
          <a:blip r:embed="rId2"/>
          <a:stretch>
            <a:fillRect/>
          </a:stretch>
        </p:blipFill>
        <p:spPr>
          <a:xfrm>
            <a:off x="1089468" y="2035450"/>
            <a:ext cx="7772400" cy="4136750"/>
          </a:xfrm>
          <a:prstGeom prst="rect">
            <a:avLst/>
          </a:prstGeom>
        </p:spPr>
      </p:pic>
    </p:spTree>
    <p:extLst>
      <p:ext uri="{BB962C8B-B14F-4D97-AF65-F5344CB8AC3E}">
        <p14:creationId xmlns:p14="http://schemas.microsoft.com/office/powerpoint/2010/main" val="3364109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highlight>
                  <a:srgbClr val="C0C0C0"/>
                </a:highlight>
                <a:latin typeface="Calibri" panose="020F0502020204030204" pitchFamily="34" charset="0"/>
              </a:rPr>
              <a:t>Current practices </a:t>
            </a:r>
            <a:r>
              <a:rPr lang="en-US" sz="1800" b="0" i="0" u="none" strike="noStrike" baseline="0" dirty="0">
                <a:solidFill>
                  <a:schemeClr val="tx1"/>
                </a:solidFill>
                <a:latin typeface="Calibri" panose="020F0502020204030204" pitchFamily="34" charset="0"/>
                <a:sym typeface="Wingdings" pitchFamily="2" charset="2"/>
              </a:rPr>
              <a:t></a:t>
            </a:r>
            <a:r>
              <a:rPr lang="en-US" sz="1800" b="0" i="0" u="none" strike="noStrike" baseline="0" dirty="0">
                <a:solidFill>
                  <a:schemeClr val="tx1"/>
                </a:solidFill>
                <a:latin typeface="Calibri" panose="020F0502020204030204" pitchFamily="34" charset="0"/>
              </a:rPr>
              <a:t> Our social media (Instagram</a:t>
            </a:r>
            <a:r>
              <a:rPr lang="en-US" sz="1800" dirty="0">
                <a:solidFill>
                  <a:schemeClr val="tx1"/>
                </a:solidFill>
                <a:latin typeface="Calibri" panose="020F0502020204030204" pitchFamily="34" charset="0"/>
              </a:rPr>
              <a:t> and</a:t>
            </a:r>
            <a:r>
              <a:rPr lang="en-US" sz="1800" b="0" i="0" u="none" strike="noStrike" baseline="0" dirty="0">
                <a:solidFill>
                  <a:schemeClr val="tx1"/>
                </a:solidFill>
                <a:latin typeface="Calibri" panose="020F0502020204030204" pitchFamily="34" charset="0"/>
              </a:rPr>
              <a:t> Facebook) is mostly focusing on promotions and new vehicles. We don´t have much content about the service department. We used to post almost daily, but we had to make some changes with our social media management, so it has being a month without much posting.</a:t>
            </a:r>
            <a:r>
              <a:rPr lang="en-US" sz="1800" dirty="0">
                <a:solidFill>
                  <a:schemeClr val="tx1"/>
                </a:solidFill>
                <a:latin typeface="Calibri" panose="020F0502020204030204" pitchFamily="34" charset="0"/>
              </a:rPr>
              <a:t> We also used to invest $3,500 (pesos) in 2-3 strategic posts (monthly).</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highlight>
                  <a:srgbClr val="C0C0C0"/>
                </a:highlight>
                <a:latin typeface="Calibri" panose="020F0502020204030204" pitchFamily="34" charset="0"/>
              </a:rPr>
              <a:t>Goals for improvement </a:t>
            </a:r>
            <a:r>
              <a:rPr lang="en-US" sz="1800" b="0" i="0" u="none" strike="noStrike" baseline="0" dirty="0">
                <a:solidFill>
                  <a:schemeClr val="tx1"/>
                </a:solidFill>
                <a:latin typeface="Calibri" panose="020F0502020204030204" pitchFamily="34" charset="0"/>
                <a:sym typeface="Wingdings" pitchFamily="2" charset="2"/>
              </a:rPr>
              <a:t></a:t>
            </a:r>
            <a:r>
              <a:rPr lang="es-MX" sz="1800" dirty="0">
                <a:solidFill>
                  <a:srgbClr val="0E0E0E"/>
                </a:solidFill>
                <a:effectLst/>
                <a:latin typeface="Calibri" panose="020F0502020204030204" pitchFamily="34" charset="0"/>
                <a:cs typeface="Calibri" panose="020F0502020204030204" pitchFamily="34" charset="0"/>
              </a:rPr>
              <a:t>We want to produce more content about our service department. This includes creating short and quick videos on topics such as the importance of taking your vehicle to a specialized shop like ours, key facts you should know about your vehicle, driving safety, and general service-related content.Additionally, we will increase our social media investment to $6,000 pesos so that our content reaches more people. With proper market segmentation in our advertising, we aim to acquire more customers.</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highlight>
                  <a:srgbClr val="C0C0C0"/>
                </a:highlight>
                <a:latin typeface="Calibri" panose="020F0502020204030204" pitchFamily="34" charset="0"/>
              </a:rPr>
              <a:t>Plans to achieve your goals </a:t>
            </a:r>
            <a:r>
              <a:rPr lang="en-US" sz="1800" b="0" i="0" u="none" strike="noStrike" baseline="0" dirty="0">
                <a:solidFill>
                  <a:schemeClr val="tx1"/>
                </a:solidFill>
                <a:latin typeface="Calibri" panose="020F0502020204030204" pitchFamily="34" charset="0"/>
                <a:sym typeface="Wingdings" pitchFamily="2" charset="2"/>
              </a:rPr>
              <a:t> W</a:t>
            </a:r>
            <a:r>
              <a:rPr lang="en-US" sz="1800" dirty="0">
                <a:solidFill>
                  <a:schemeClr val="tx1"/>
                </a:solidFill>
                <a:latin typeface="Calibri" panose="020F0502020204030204" pitchFamily="34" charset="0"/>
                <a:sym typeface="Wingdings" pitchFamily="2" charset="2"/>
              </a:rPr>
              <a:t>hen planning the content calendar, we will include service posts. Starting in December, 75% of what we will post will be for sales and the other 25% for service. We have already have some meetings with the mkt department to start planning the service content.</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highlight>
                  <a:srgbClr val="C0C0C0"/>
                </a:highlight>
                <a:latin typeface="Calibri" panose="020F0502020204030204" pitchFamily="34" charset="0"/>
              </a:rPr>
              <a:t>Plans to evaluate your changes </a:t>
            </a:r>
            <a:r>
              <a:rPr lang="en-US" sz="1800" b="0" i="0" u="none" strike="noStrike" baseline="0" dirty="0">
                <a:solidFill>
                  <a:schemeClr val="tx1"/>
                </a:solidFill>
                <a:latin typeface="Calibri" panose="020F0502020204030204" pitchFamily="34" charset="0"/>
                <a:sym typeface="Wingdings" pitchFamily="2" charset="2"/>
              </a:rPr>
              <a:t> Our receptionist / service advisor will ask each one of the people who make a service appointment our arrive at our shop about how / where did they hear about us. We will be taking notes about that information to see if </a:t>
            </a:r>
            <a:r>
              <a:rPr lang="en-US" sz="1800" dirty="0">
                <a:solidFill>
                  <a:schemeClr val="tx1"/>
                </a:solidFill>
                <a:latin typeface="Calibri" panose="020F0502020204030204" pitchFamily="34" charset="0"/>
                <a:sym typeface="Wingdings" pitchFamily="2" charset="2"/>
              </a:rPr>
              <a:t>our</a:t>
            </a:r>
            <a:r>
              <a:rPr lang="en-US" sz="1800" b="0" i="0" u="none" strike="noStrike" baseline="0" dirty="0">
                <a:solidFill>
                  <a:schemeClr val="tx1"/>
                </a:solidFill>
                <a:latin typeface="Calibri" panose="020F0502020204030204" pitchFamily="34" charset="0"/>
                <a:sym typeface="Wingdings" pitchFamily="2" charset="2"/>
              </a:rPr>
              <a:t> social media campaign about our service department is really working , if not, we will have to analyze </a:t>
            </a:r>
            <a:r>
              <a:rPr lang="en-US" sz="1800" dirty="0">
                <a:solidFill>
                  <a:schemeClr val="tx1"/>
                </a:solidFill>
                <a:latin typeface="Calibri" panose="020F0502020204030204" pitchFamily="34" charset="0"/>
                <a:sym typeface="Wingdings" pitchFamily="2" charset="2"/>
              </a:rPr>
              <a:t>and make adjustments or </a:t>
            </a:r>
            <a:r>
              <a:rPr lang="en-US" sz="1800" b="0" i="0" u="none" strike="noStrike" baseline="0" dirty="0">
                <a:solidFill>
                  <a:schemeClr val="tx1"/>
                </a:solidFill>
                <a:latin typeface="Calibri" panose="020F0502020204030204" pitchFamily="34" charset="0"/>
                <a:sym typeface="Wingdings" pitchFamily="2" charset="2"/>
              </a:rPr>
              <a:t>other type of strategies.</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62500" lnSpcReduction="20000"/>
          </a:bodyPr>
          <a:lstStyle/>
          <a:p>
            <a:pPr marL="0" indent="0">
              <a:buNone/>
            </a:pPr>
            <a:r>
              <a:rPr lang="es-MX" dirty="0">
                <a:solidFill>
                  <a:srgbClr val="0E0E0E"/>
                </a:solidFill>
                <a:effectLst/>
                <a:latin typeface="Helvetica" pitchFamily="2" charset="0"/>
              </a:rPr>
              <a:t>The service department faces several challenges, however, with targeted strategies, these issues can be addressed to drive profitability and operational efficiency.</a:t>
            </a:r>
          </a:p>
          <a:p>
            <a:r>
              <a:rPr lang="es-MX" dirty="0">
                <a:solidFill>
                  <a:srgbClr val="0E0E0E"/>
                </a:solidFill>
                <a:effectLst/>
                <a:latin typeface="Helvetica" pitchFamily="2" charset="0"/>
              </a:rPr>
              <a:t>1. </a:t>
            </a:r>
            <a:r>
              <a:rPr lang="es-MX" b="1" dirty="0">
                <a:solidFill>
                  <a:srgbClr val="0E0E0E"/>
                </a:solidFill>
                <a:effectLst/>
                <a:latin typeface="Helvetica" pitchFamily="2" charset="0"/>
              </a:rPr>
              <a:t>Marketing</a:t>
            </a:r>
            <a:r>
              <a:rPr lang="es-MX" dirty="0">
                <a:solidFill>
                  <a:srgbClr val="0E0E0E"/>
                </a:solidFill>
                <a:effectLst/>
                <a:latin typeface="Helvetica" pitchFamily="2" charset="0"/>
              </a:rPr>
              <a:t>: Current efforts neglect the service department, focusing mostly on vehicle promotions. To improve, the department will create and promote service-related content, attracting more customers through promotional campaigns.</a:t>
            </a:r>
          </a:p>
          <a:p>
            <a:r>
              <a:rPr lang="es-MX" dirty="0">
                <a:solidFill>
                  <a:srgbClr val="0E0E0E"/>
                </a:solidFill>
                <a:effectLst/>
                <a:latin typeface="Helvetica" pitchFamily="2" charset="0"/>
              </a:rPr>
              <a:t>2. </a:t>
            </a:r>
            <a:r>
              <a:rPr lang="es-MX" b="1" dirty="0">
                <a:solidFill>
                  <a:srgbClr val="0E0E0E"/>
                </a:solidFill>
                <a:effectLst/>
                <a:latin typeface="Helvetica" pitchFamily="2" charset="0"/>
              </a:rPr>
              <a:t>Expense Management</a:t>
            </a:r>
            <a:r>
              <a:rPr lang="es-MX" dirty="0">
                <a:solidFill>
                  <a:srgbClr val="0E0E0E"/>
                </a:solidFill>
                <a:effectLst/>
                <a:latin typeface="Helvetica" pitchFamily="2" charset="0"/>
              </a:rPr>
              <a:t>: Expenses currently exceed revenue. Goals include reducing the expenses, increasing revenue through upselling, and better categorizing expenses. Evaluation will involve monthly financial reviews, KPI tracking, and customer feedback.</a:t>
            </a:r>
          </a:p>
          <a:p>
            <a:r>
              <a:rPr lang="es-MX" dirty="0">
                <a:solidFill>
                  <a:srgbClr val="0E0E0E"/>
                </a:solidFill>
                <a:effectLst/>
                <a:latin typeface="Helvetica" pitchFamily="2" charset="0"/>
              </a:rPr>
              <a:t>3. </a:t>
            </a:r>
            <a:r>
              <a:rPr lang="es-MX" b="1" dirty="0">
                <a:solidFill>
                  <a:srgbClr val="0E0E0E"/>
                </a:solidFill>
                <a:effectLst/>
                <a:latin typeface="Helvetica" pitchFamily="2" charset="0"/>
              </a:rPr>
              <a:t>Productivity</a:t>
            </a:r>
            <a:r>
              <a:rPr lang="es-MX" dirty="0">
                <a:solidFill>
                  <a:srgbClr val="0E0E0E"/>
                </a:solidFill>
                <a:effectLst/>
                <a:latin typeface="Helvetica" pitchFamily="2" charset="0"/>
              </a:rPr>
              <a:t>: Technician proficiency and labor sales are below potential. Training programs, better time management, and performance incentives aim to boost productivity.</a:t>
            </a:r>
          </a:p>
          <a:p>
            <a:r>
              <a:rPr lang="es-MX" dirty="0">
                <a:solidFill>
                  <a:srgbClr val="0E0E0E"/>
                </a:solidFill>
                <a:effectLst/>
                <a:latin typeface="Helvetica" pitchFamily="2" charset="0"/>
              </a:rPr>
              <a:t>4. </a:t>
            </a:r>
            <a:r>
              <a:rPr lang="es-MX" b="1" dirty="0">
                <a:solidFill>
                  <a:srgbClr val="0E0E0E"/>
                </a:solidFill>
                <a:effectLst/>
                <a:latin typeface="Helvetica" pitchFamily="2" charset="0"/>
              </a:rPr>
              <a:t>Facility Utilization</a:t>
            </a:r>
            <a:r>
              <a:rPr lang="es-MX" dirty="0">
                <a:solidFill>
                  <a:srgbClr val="0E0E0E"/>
                </a:solidFill>
                <a:effectLst/>
                <a:latin typeface="Helvetica" pitchFamily="2" charset="0"/>
              </a:rPr>
              <a:t>: The shop is not maximizing its capacity. Improvements will focus on better scheduling, technician productivity.</a:t>
            </a:r>
          </a:p>
          <a:p>
            <a:r>
              <a:rPr lang="es-MX" dirty="0">
                <a:solidFill>
                  <a:srgbClr val="0E0E0E"/>
                </a:solidFill>
                <a:effectLst/>
                <a:latin typeface="Helvetica" pitchFamily="2" charset="0"/>
              </a:rPr>
              <a:t>5. </a:t>
            </a:r>
            <a:r>
              <a:rPr lang="es-MX" b="1" dirty="0">
                <a:solidFill>
                  <a:srgbClr val="0E0E0E"/>
                </a:solidFill>
                <a:effectLst/>
                <a:latin typeface="Helvetica" pitchFamily="2" charset="0"/>
              </a:rPr>
              <a:t>Repair Orders</a:t>
            </a:r>
            <a:r>
              <a:rPr lang="es-MX" dirty="0">
                <a:solidFill>
                  <a:srgbClr val="0E0E0E"/>
                </a:solidFill>
                <a:effectLst/>
                <a:latin typeface="Helvetica" pitchFamily="2" charset="0"/>
              </a:rPr>
              <a:t>: Specific campaigns and training for advisors will aim to increase maintenance sales, attract newer vehicles, and reduce single-item repair orders. </a:t>
            </a:r>
            <a:br>
              <a:rPr lang="es-MX" dirty="0">
                <a:solidFill>
                  <a:srgbClr val="0E0E0E"/>
                </a:solidFill>
                <a:effectLst/>
                <a:latin typeface="Helvetica" pitchFamily="2" charset="0"/>
              </a:rPr>
            </a:br>
            <a:endParaRPr lang="es-MX" dirty="0">
              <a:solidFill>
                <a:srgbClr val="0E0E0E"/>
              </a:solidFill>
              <a:effectLst/>
              <a:latin typeface="Helvetica" pitchFamily="2" charset="0"/>
            </a:endParaRPr>
          </a:p>
          <a:p>
            <a:pPr marL="0" indent="0">
              <a:buNone/>
            </a:pPr>
            <a:r>
              <a:rPr lang="es-MX" b="1" dirty="0">
                <a:solidFill>
                  <a:srgbClr val="0E0E0E"/>
                </a:solidFill>
                <a:effectLst/>
                <a:latin typeface="Helvetica" pitchFamily="2" charset="0"/>
              </a:rPr>
              <a:t>Overall Vision</a:t>
            </a:r>
            <a:r>
              <a:rPr lang="es-MX" dirty="0">
                <a:solidFill>
                  <a:srgbClr val="0E0E0E"/>
                </a:solidFill>
                <a:effectLst/>
                <a:latin typeface="Helvetica" pitchFamily="2" charset="0"/>
              </a:rPr>
              <a:t>: The service department must shift from its current reactive and underperforming state to a more efficient, customer-focused operation. Through strategic marketing, expense optimization, productivity improvements, and targeted campaigns, the department can achieve sustainable profitability and operational excellence.</a:t>
            </a:r>
          </a:p>
        </p:txBody>
      </p:sp>
    </p:spTree>
    <p:extLst>
      <p:ext uri="{BB962C8B-B14F-4D97-AF65-F5344CB8AC3E}">
        <p14:creationId xmlns:p14="http://schemas.microsoft.com/office/powerpoint/2010/main" val="3799370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915385" y="2852691"/>
            <a:ext cx="8361229" cy="941645"/>
          </a:xfrm>
        </p:spPr>
        <p:txBody>
          <a:bodyPr/>
          <a:lstStyle/>
          <a:p>
            <a:r>
              <a:rPr lang="en-US" sz="6000" dirty="0">
                <a:solidFill>
                  <a:schemeClr val="tx1"/>
                </a:solidFill>
              </a:rPr>
              <a:t>Service homework</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5102540" y="5622168"/>
            <a:ext cx="4771930" cy="568425"/>
          </a:xfrm>
        </p:spPr>
        <p:txBody>
          <a:bodyPr>
            <a:normAutofit/>
          </a:bodyPr>
          <a:lstStyle/>
          <a:p>
            <a:pPr algn="ctr"/>
            <a:r>
              <a:rPr lang="en-US" sz="1400" dirty="0">
                <a:solidFill>
                  <a:schemeClr val="tx1">
                    <a:lumMod val="50000"/>
                    <a:lumOff val="50000"/>
                  </a:schemeClr>
                </a:solidFill>
              </a:rPr>
              <a:t>Sofia Rivera, </a:t>
            </a:r>
          </a:p>
          <a:p>
            <a:pPr algn="ctr"/>
            <a:r>
              <a:rPr lang="en-US" sz="1400" dirty="0">
                <a:solidFill>
                  <a:schemeClr val="tx1">
                    <a:lumMod val="50000"/>
                    <a:lumOff val="50000"/>
                  </a:schemeClr>
                </a:solidFill>
              </a:rPr>
              <a:t>Class N452</a:t>
            </a:r>
          </a:p>
        </p:txBody>
      </p:sp>
    </p:spTree>
    <p:extLst>
      <p:ext uri="{BB962C8B-B14F-4D97-AF65-F5344CB8AC3E}">
        <p14:creationId xmlns:p14="http://schemas.microsoft.com/office/powerpoint/2010/main" val="20704062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pic>
        <p:nvPicPr>
          <p:cNvPr id="5" name="Imagen 4">
            <a:extLst>
              <a:ext uri="{FF2B5EF4-FFF2-40B4-BE49-F238E27FC236}">
                <a16:creationId xmlns:a16="http://schemas.microsoft.com/office/drawing/2014/main" id="{B10EA609-747B-408A-4FB0-3305B0C78886}"/>
              </a:ext>
            </a:extLst>
          </p:cNvPr>
          <p:cNvPicPr>
            <a:picLocks noChangeAspect="1"/>
          </p:cNvPicPr>
          <p:nvPr/>
        </p:nvPicPr>
        <p:blipFill>
          <a:blip r:embed="rId2"/>
          <a:stretch>
            <a:fillRect/>
          </a:stretch>
        </p:blipFill>
        <p:spPr>
          <a:xfrm>
            <a:off x="2286000" y="2252977"/>
            <a:ext cx="7772400" cy="2352046"/>
          </a:xfrm>
          <a:prstGeom prst="rect">
            <a:avLst/>
          </a:prstGeom>
        </p:spPr>
      </p:pic>
      <p:sp>
        <p:nvSpPr>
          <p:cNvPr id="3" name="Subtitle 2">
            <a:extLst>
              <a:ext uri="{FF2B5EF4-FFF2-40B4-BE49-F238E27FC236}">
                <a16:creationId xmlns:a16="http://schemas.microsoft.com/office/drawing/2014/main" id="{7BA337BE-0914-D512-21C2-00699D12E507}"/>
              </a:ext>
            </a:extLst>
          </p:cNvPr>
          <p:cNvSpPr txBox="1">
            <a:spLocks/>
          </p:cNvSpPr>
          <p:nvPr/>
        </p:nvSpPr>
        <p:spPr>
          <a:xfrm>
            <a:off x="8523514" y="5812971"/>
            <a:ext cx="1350956" cy="377622"/>
          </a:xfrm>
          <a:prstGeom prst="rect">
            <a:avLst/>
          </a:prstGeom>
        </p:spPr>
        <p:txBody>
          <a:bodyPr vert="horz" lIns="91440" tIns="45720" rIns="91440" bIns="45720" rtlCol="0" anchor="b">
            <a:normAutofit/>
          </a:bodyPr>
          <a:lstStyle>
            <a:lvl1pPr marL="0" indent="0" algn="l" defTabSz="914400" rtl="0" eaLnBrk="1" latinLnBrk="0" hangingPunct="1">
              <a:lnSpc>
                <a:spcPct val="84000"/>
              </a:lnSpc>
              <a:spcBef>
                <a:spcPts val="0"/>
              </a:spcBef>
              <a:spcAft>
                <a:spcPts val="0"/>
              </a:spcAft>
              <a:buFont typeface="Franklin Gothic Book" panose="020B0503020102020204" pitchFamily="34" charset="0"/>
              <a:buNone/>
              <a:defRPr sz="3000" b="0" kern="1200" baseline="0">
                <a:solidFill>
                  <a:schemeClr val="tx2"/>
                </a:solidFill>
                <a:latin typeface="+mn-lt"/>
                <a:ea typeface="+mn-ea"/>
                <a:cs typeface="+mn-cs"/>
              </a:defRPr>
            </a:lvl1pPr>
            <a:lvl2pPr marL="457200" indent="0" algn="l" defTabSz="914400" rtl="0" eaLnBrk="1" latinLnBrk="0" hangingPunct="1">
              <a:lnSpc>
                <a:spcPct val="94000"/>
              </a:lnSpc>
              <a:spcBef>
                <a:spcPts val="500"/>
              </a:spcBef>
              <a:spcAft>
                <a:spcPts val="200"/>
              </a:spcAft>
              <a:buFont typeface="Franklin Gothic Book" panose="020B0503020102020204" pitchFamily="34" charset="0"/>
              <a:buNone/>
              <a:defRPr sz="2000" b="1" i="1" kern="1200" baseline="0">
                <a:solidFill>
                  <a:schemeClr val="tx2"/>
                </a:solidFill>
                <a:latin typeface="+mn-lt"/>
                <a:ea typeface="+mn-ea"/>
                <a:cs typeface="+mn-cs"/>
              </a:defRPr>
            </a:lvl2pPr>
            <a:lvl3pPr marL="914400" indent="0" algn="l" defTabSz="914400" rtl="0" eaLnBrk="1" latinLnBrk="0" hangingPunct="1">
              <a:lnSpc>
                <a:spcPct val="94000"/>
              </a:lnSpc>
              <a:spcBef>
                <a:spcPts val="500"/>
              </a:spcBef>
              <a:spcAft>
                <a:spcPts val="200"/>
              </a:spcAft>
              <a:buFont typeface="Franklin Gothic Book" panose="020B0503020102020204" pitchFamily="34" charset="0"/>
              <a:buNone/>
              <a:defRPr sz="1800" b="1" kern="1200" baseline="0">
                <a:solidFill>
                  <a:schemeClr val="tx2"/>
                </a:solidFill>
                <a:latin typeface="+mn-lt"/>
                <a:ea typeface="+mn-ea"/>
                <a:cs typeface="+mn-cs"/>
              </a:defRPr>
            </a:lvl3pPr>
            <a:lvl4pPr marL="13716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4pPr>
            <a:lvl5pPr marL="18288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5pPr>
            <a:lvl6pPr marL="22860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6pPr>
            <a:lvl7pPr marL="27432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7pPr>
            <a:lvl8pPr marL="32004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8pPr>
            <a:lvl9pPr marL="36576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9pPr>
          </a:lstStyle>
          <a:p>
            <a:pPr algn="ctr"/>
            <a:r>
              <a:rPr lang="en-US" sz="1400" dirty="0">
                <a:solidFill>
                  <a:schemeClr val="tx1">
                    <a:lumMod val="50000"/>
                    <a:lumOff val="50000"/>
                  </a:schemeClr>
                </a:solidFill>
              </a:rPr>
              <a:t>Marketing</a:t>
            </a:r>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6" name="Content Placeholder 2">
            <a:extLst>
              <a:ext uri="{FF2B5EF4-FFF2-40B4-BE49-F238E27FC236}">
                <a16:creationId xmlns:a16="http://schemas.microsoft.com/office/drawing/2014/main" id="{B706868A-65F4-8615-725E-03AFDD9961F1}"/>
              </a:ext>
            </a:extLst>
          </p:cNvPr>
          <p:cNvSpPr txBox="1">
            <a:spLocks/>
          </p:cNvSpPr>
          <p:nvPr/>
        </p:nvSpPr>
        <p:spPr>
          <a:xfrm>
            <a:off x="1371600" y="1766415"/>
            <a:ext cx="9601200" cy="3581400"/>
          </a:xfrm>
          <a:prstGeom prst="rect">
            <a:avLst/>
          </a:prstGeom>
        </p:spPr>
        <p:txBody>
          <a:bodyPr vert="horz" lIns="91440" tIns="45720" rIns="91440" bIns="45720" rtlCol="0">
            <a:no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endParaRPr lang="en-US" sz="1400" dirty="0">
              <a:solidFill>
                <a:srgbClr val="000000"/>
              </a:solidFill>
              <a:latin typeface="Calibri" panose="020F0502020204030204" pitchFamily="34" charset="0"/>
              <a:cs typeface="Calibri" panose="020F0502020204030204" pitchFamily="34" charset="0"/>
            </a:endParaRPr>
          </a:p>
          <a:p>
            <a:r>
              <a:rPr lang="en-US" sz="1400" dirty="0">
                <a:solidFill>
                  <a:schemeClr val="tx1"/>
                </a:solidFill>
                <a:highlight>
                  <a:srgbClr val="C0C0C0"/>
                </a:highlight>
                <a:latin typeface="Calibri" panose="020F0502020204030204" pitchFamily="34" charset="0"/>
                <a:cs typeface="Calibri" panose="020F0502020204030204" pitchFamily="34" charset="0"/>
              </a:rPr>
              <a:t>Current practices </a:t>
            </a:r>
            <a:r>
              <a:rPr lang="en-US" sz="1400" dirty="0">
                <a:solidFill>
                  <a:schemeClr val="tx1"/>
                </a:solidFill>
                <a:latin typeface="Calibri" panose="020F0502020204030204" pitchFamily="34" charset="0"/>
                <a:cs typeface="Calibri" panose="020F0502020204030204" pitchFamily="34" charset="0"/>
                <a:sym typeface="Wingdings" pitchFamily="2" charset="2"/>
              </a:rPr>
              <a:t> </a:t>
            </a:r>
            <a:r>
              <a:rPr lang="es-MX" sz="1400" dirty="0">
                <a:solidFill>
                  <a:srgbClr val="0E0E0E"/>
                </a:solidFill>
                <a:effectLst/>
                <a:latin typeface="Calibri" panose="020F0502020204030204" pitchFamily="34" charset="0"/>
                <a:cs typeface="Calibri" panose="020F0502020204030204" pitchFamily="34" charset="0"/>
              </a:rPr>
              <a:t>The service department is currently operating at a loss, with total expenses exceeding gross revenue by 14.88%. Major costs include selling expenses at 55.14% of gross revenue and fixed expenses at 53.20%. Dealer’s salary accounts for 6.54% of gross revenue, while other expense categories (Variable, Personnel, Semi-Fixed, and Unallocated Expenses) are not reported or allocated. Total expenses represent 114.88% of gross revenue, indicating significant inefficiencies in cost management and resource allocation.</a:t>
            </a:r>
            <a:endParaRPr lang="en-US" sz="1400" dirty="0">
              <a:solidFill>
                <a:schemeClr val="tx1"/>
              </a:solidFill>
              <a:latin typeface="Calibri" panose="020F0502020204030204" pitchFamily="34" charset="0"/>
              <a:cs typeface="Calibri" panose="020F0502020204030204" pitchFamily="34" charset="0"/>
            </a:endParaRPr>
          </a:p>
          <a:p>
            <a:r>
              <a:rPr lang="en-US" sz="1400" dirty="0">
                <a:solidFill>
                  <a:schemeClr val="tx1"/>
                </a:solidFill>
                <a:highlight>
                  <a:srgbClr val="C0C0C0"/>
                </a:highlight>
                <a:latin typeface="Calibri" panose="020F0502020204030204" pitchFamily="34" charset="0"/>
                <a:cs typeface="Calibri" panose="020F0502020204030204" pitchFamily="34" charset="0"/>
              </a:rPr>
              <a:t>Goals for improvement </a:t>
            </a:r>
            <a:r>
              <a:rPr lang="en-US" sz="1400" dirty="0">
                <a:solidFill>
                  <a:schemeClr val="tx1"/>
                </a:solidFill>
                <a:latin typeface="Calibri" panose="020F0502020204030204" pitchFamily="34" charset="0"/>
                <a:cs typeface="Calibri" panose="020F0502020204030204" pitchFamily="34" charset="0"/>
                <a:sym typeface="Wingdings" pitchFamily="2" charset="2"/>
              </a:rPr>
              <a:t> </a:t>
            </a:r>
            <a:r>
              <a:rPr lang="es-MX" sz="1400" dirty="0">
                <a:solidFill>
                  <a:srgbClr val="0E0E0E"/>
                </a:solidFill>
                <a:effectLst/>
                <a:latin typeface="Calibri" panose="020F0502020204030204" pitchFamily="34" charset="0"/>
                <a:cs typeface="Calibri" panose="020F0502020204030204" pitchFamily="34" charset="0"/>
              </a:rPr>
              <a:t>The primary goals are to reduce the expenses. Additional goals involve properly categorizing unallocated expenses for better visibility, improving cost efficiency, and increasing revenue through upselling services, targeted marketing campaigns, and collaboration with other departments. The focus is on balancing cost reductions with service quality to ensure sustainable profitability.</a:t>
            </a:r>
            <a:endParaRPr lang="en-US" sz="1400" dirty="0">
              <a:solidFill>
                <a:schemeClr val="tx1"/>
              </a:solidFill>
              <a:latin typeface="Calibri" panose="020F0502020204030204" pitchFamily="34" charset="0"/>
              <a:cs typeface="Calibri" panose="020F0502020204030204" pitchFamily="34" charset="0"/>
              <a:sym typeface="Wingdings" pitchFamily="2" charset="2"/>
            </a:endParaRPr>
          </a:p>
          <a:p>
            <a:r>
              <a:rPr lang="en-US" sz="1400" dirty="0">
                <a:solidFill>
                  <a:schemeClr val="tx1"/>
                </a:solidFill>
                <a:highlight>
                  <a:srgbClr val="C0C0C0"/>
                </a:highlight>
                <a:latin typeface="Calibri" panose="020F0502020204030204" pitchFamily="34" charset="0"/>
                <a:cs typeface="Calibri" panose="020F0502020204030204" pitchFamily="34" charset="0"/>
              </a:rPr>
              <a:t>Plans to achieve your goals </a:t>
            </a:r>
            <a:r>
              <a:rPr lang="en-US" sz="1400" dirty="0">
                <a:solidFill>
                  <a:schemeClr val="tx1"/>
                </a:solidFill>
                <a:latin typeface="Calibri" panose="020F0502020204030204" pitchFamily="34" charset="0"/>
                <a:cs typeface="Calibri" panose="020F0502020204030204" pitchFamily="34" charset="0"/>
                <a:sym typeface="Wingdings" pitchFamily="2" charset="2"/>
              </a:rPr>
              <a:t></a:t>
            </a:r>
            <a:r>
              <a:rPr lang="es-MX" sz="1400" dirty="0">
                <a:solidFill>
                  <a:srgbClr val="0E0E0E"/>
                </a:solidFill>
                <a:latin typeface="Calibri" panose="020F0502020204030204" pitchFamily="34" charset="0"/>
                <a:cs typeface="Calibri" panose="020F0502020204030204" pitchFamily="34" charset="0"/>
                <a:sym typeface="Wingdings" pitchFamily="2" charset="2"/>
              </a:rPr>
              <a:t> </a:t>
            </a:r>
            <a:r>
              <a:rPr lang="es-MX" sz="1400" dirty="0">
                <a:solidFill>
                  <a:srgbClr val="0E0E0E"/>
                </a:solidFill>
                <a:effectLst/>
                <a:latin typeface="Calibri" panose="020F0502020204030204" pitchFamily="34" charset="0"/>
                <a:cs typeface="Calibri" panose="020F0502020204030204" pitchFamily="34" charset="0"/>
              </a:rPr>
              <a:t>The plans focus on reducing costs and increasing revenue. Cost reduction strategies include negotiating better supplier rates, implementing energy-saving measures, optimizing workforce efficiency. </a:t>
            </a:r>
            <a:r>
              <a:rPr lang="es-MX" sz="1400" dirty="0">
                <a:solidFill>
                  <a:srgbClr val="0E0E0E"/>
                </a:solidFill>
                <a:latin typeface="Calibri" panose="020F0502020204030204" pitchFamily="34" charset="0"/>
                <a:cs typeface="Calibri" panose="020F0502020204030204" pitchFamily="34" charset="0"/>
              </a:rPr>
              <a:t>T</a:t>
            </a:r>
            <a:r>
              <a:rPr lang="es-MX" sz="1400" dirty="0">
                <a:solidFill>
                  <a:srgbClr val="0E0E0E"/>
                </a:solidFill>
                <a:effectLst/>
                <a:latin typeface="Calibri" panose="020F0502020204030204" pitchFamily="34" charset="0"/>
                <a:cs typeface="Calibri" panose="020F0502020204030204" pitchFamily="34" charset="0"/>
              </a:rPr>
              <a:t>argeted marketing campaigns, and collaborate with sales teams to offer service contracts. Proper expense allocation and reporting will enhance financial tracking.</a:t>
            </a:r>
            <a:endParaRPr lang="en-US" sz="1400" dirty="0">
              <a:solidFill>
                <a:schemeClr val="tx1"/>
              </a:solidFill>
              <a:latin typeface="Calibri" panose="020F0502020204030204" pitchFamily="34" charset="0"/>
              <a:cs typeface="Calibri" panose="020F0502020204030204" pitchFamily="34" charset="0"/>
              <a:sym typeface="Wingdings" pitchFamily="2" charset="2"/>
            </a:endParaRPr>
          </a:p>
          <a:p>
            <a:r>
              <a:rPr lang="en-US" sz="1400" dirty="0">
                <a:solidFill>
                  <a:schemeClr val="tx1"/>
                </a:solidFill>
                <a:highlight>
                  <a:srgbClr val="C0C0C0"/>
                </a:highlight>
                <a:latin typeface="Calibri" panose="020F0502020204030204" pitchFamily="34" charset="0"/>
                <a:cs typeface="Calibri" panose="020F0502020204030204" pitchFamily="34" charset="0"/>
              </a:rPr>
              <a:t>Plans to evaluate your changes </a:t>
            </a:r>
            <a:r>
              <a:rPr lang="en-US" sz="1400" dirty="0">
                <a:solidFill>
                  <a:schemeClr val="tx1"/>
                </a:solidFill>
                <a:latin typeface="Calibri" panose="020F0502020204030204" pitchFamily="34" charset="0"/>
                <a:cs typeface="Calibri" panose="020F0502020204030204" pitchFamily="34" charset="0"/>
                <a:sym typeface="Wingdings" pitchFamily="2" charset="2"/>
              </a:rPr>
              <a:t> </a:t>
            </a:r>
            <a:r>
              <a:rPr lang="es-MX" sz="1400" dirty="0">
                <a:solidFill>
                  <a:srgbClr val="0E0E0E"/>
                </a:solidFill>
                <a:effectLst/>
                <a:latin typeface="Calibri" panose="020F0502020204030204" pitchFamily="34" charset="0"/>
                <a:cs typeface="Calibri" panose="020F0502020204030204" pitchFamily="34" charset="0"/>
              </a:rPr>
              <a:t>To evaluate the effectiveness of changes, the department will conduct monthly financial reviews to monitor revenue, expenses, and profitability. KPIs like labor efficiency, average repair order value, and customer retention will be tracked (something that we currently do not monitor). Customer feedback will be gathered to maintain service quality. These steps will provide ongoing insights to adjust strategies as needed.</a:t>
            </a:r>
          </a:p>
          <a:p>
            <a:endParaRPr lang="en-US"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1EFAAB50-DA79-1101-F46D-586928D4B06A}"/>
              </a:ext>
            </a:extLst>
          </p:cNvPr>
          <p:cNvPicPr>
            <a:picLocks noChangeAspect="1"/>
          </p:cNvPicPr>
          <p:nvPr/>
        </p:nvPicPr>
        <p:blipFill>
          <a:blip r:embed="rId2"/>
          <a:stretch>
            <a:fillRect/>
          </a:stretch>
        </p:blipFill>
        <p:spPr>
          <a:xfrm>
            <a:off x="2738554" y="1746070"/>
            <a:ext cx="6714891" cy="3365860"/>
          </a:xfrm>
          <a:prstGeom prst="rect">
            <a:avLst/>
          </a:prstGeom>
        </p:spPr>
      </p:pic>
      <p:sp>
        <p:nvSpPr>
          <p:cNvPr id="6" name="Subtitle 2">
            <a:extLst>
              <a:ext uri="{FF2B5EF4-FFF2-40B4-BE49-F238E27FC236}">
                <a16:creationId xmlns:a16="http://schemas.microsoft.com/office/drawing/2014/main" id="{5683944A-3440-0BEC-2B4D-D235D40A9F84}"/>
              </a:ext>
            </a:extLst>
          </p:cNvPr>
          <p:cNvSpPr txBox="1">
            <a:spLocks/>
          </p:cNvSpPr>
          <p:nvPr/>
        </p:nvSpPr>
        <p:spPr>
          <a:xfrm>
            <a:off x="8523514" y="5812971"/>
            <a:ext cx="1611086" cy="377622"/>
          </a:xfrm>
          <a:prstGeom prst="rect">
            <a:avLst/>
          </a:prstGeom>
        </p:spPr>
        <p:txBody>
          <a:bodyPr vert="horz" lIns="91440" tIns="45720" rIns="91440" bIns="45720" rtlCol="0" anchor="b">
            <a:normAutofit/>
          </a:bodyPr>
          <a:lstStyle>
            <a:lvl1pPr marL="0" indent="0" algn="l" defTabSz="914400" rtl="0" eaLnBrk="1" latinLnBrk="0" hangingPunct="1">
              <a:lnSpc>
                <a:spcPct val="84000"/>
              </a:lnSpc>
              <a:spcBef>
                <a:spcPts val="0"/>
              </a:spcBef>
              <a:spcAft>
                <a:spcPts val="0"/>
              </a:spcAft>
              <a:buFont typeface="Franklin Gothic Book" panose="020B0503020102020204" pitchFamily="34" charset="0"/>
              <a:buNone/>
              <a:defRPr sz="3000" b="0" kern="1200" baseline="0">
                <a:solidFill>
                  <a:schemeClr val="tx2"/>
                </a:solidFill>
                <a:latin typeface="+mn-lt"/>
                <a:ea typeface="+mn-ea"/>
                <a:cs typeface="+mn-cs"/>
              </a:defRPr>
            </a:lvl1pPr>
            <a:lvl2pPr marL="457200" indent="0" algn="l" defTabSz="914400" rtl="0" eaLnBrk="1" latinLnBrk="0" hangingPunct="1">
              <a:lnSpc>
                <a:spcPct val="94000"/>
              </a:lnSpc>
              <a:spcBef>
                <a:spcPts val="500"/>
              </a:spcBef>
              <a:spcAft>
                <a:spcPts val="200"/>
              </a:spcAft>
              <a:buFont typeface="Franklin Gothic Book" panose="020B0503020102020204" pitchFamily="34" charset="0"/>
              <a:buNone/>
              <a:defRPr sz="2000" b="1" i="1" kern="1200" baseline="0">
                <a:solidFill>
                  <a:schemeClr val="tx2"/>
                </a:solidFill>
                <a:latin typeface="+mn-lt"/>
                <a:ea typeface="+mn-ea"/>
                <a:cs typeface="+mn-cs"/>
              </a:defRPr>
            </a:lvl2pPr>
            <a:lvl3pPr marL="914400" indent="0" algn="l" defTabSz="914400" rtl="0" eaLnBrk="1" latinLnBrk="0" hangingPunct="1">
              <a:lnSpc>
                <a:spcPct val="94000"/>
              </a:lnSpc>
              <a:spcBef>
                <a:spcPts val="500"/>
              </a:spcBef>
              <a:spcAft>
                <a:spcPts val="200"/>
              </a:spcAft>
              <a:buFont typeface="Franklin Gothic Book" panose="020B0503020102020204" pitchFamily="34" charset="0"/>
              <a:buNone/>
              <a:defRPr sz="1800" b="1" kern="1200" baseline="0">
                <a:solidFill>
                  <a:schemeClr val="tx2"/>
                </a:solidFill>
                <a:latin typeface="+mn-lt"/>
                <a:ea typeface="+mn-ea"/>
                <a:cs typeface="+mn-cs"/>
              </a:defRPr>
            </a:lvl3pPr>
            <a:lvl4pPr marL="13716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4pPr>
            <a:lvl5pPr marL="18288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5pPr>
            <a:lvl6pPr marL="22860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6pPr>
            <a:lvl7pPr marL="27432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7pPr>
            <a:lvl8pPr marL="32004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8pPr>
            <a:lvl9pPr marL="36576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9pPr>
          </a:lstStyle>
          <a:p>
            <a:pPr algn="ctr"/>
            <a:r>
              <a:rPr lang="en-US" sz="1400" dirty="0">
                <a:solidFill>
                  <a:schemeClr val="tx1">
                    <a:lumMod val="50000"/>
                    <a:lumOff val="50000"/>
                  </a:schemeClr>
                </a:solidFill>
              </a:rPr>
              <a:t>Expense Structure</a:t>
            </a:r>
          </a:p>
        </p:txBody>
      </p:sp>
    </p:spTree>
    <p:extLst>
      <p:ext uri="{BB962C8B-B14F-4D97-AF65-F5344CB8AC3E}">
        <p14:creationId xmlns:p14="http://schemas.microsoft.com/office/powerpoint/2010/main" val="1294710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7" name="Content Placeholder 2">
            <a:extLst>
              <a:ext uri="{FF2B5EF4-FFF2-40B4-BE49-F238E27FC236}">
                <a16:creationId xmlns:a16="http://schemas.microsoft.com/office/drawing/2014/main" id="{8249E57F-C20D-9532-7CA5-EC52F049D017}"/>
              </a:ext>
            </a:extLst>
          </p:cNvPr>
          <p:cNvSpPr txBox="1">
            <a:spLocks/>
          </p:cNvSpPr>
          <p:nvPr/>
        </p:nvSpPr>
        <p:spPr>
          <a:xfrm>
            <a:off x="1371600" y="2258784"/>
            <a:ext cx="9601200" cy="3581400"/>
          </a:xfrm>
          <a:prstGeom prst="rect">
            <a:avLst/>
          </a:prstGeom>
        </p:spPr>
        <p:txBody>
          <a:bodyPr vert="horz" lIns="91440" tIns="45720" rIns="91440" bIns="45720" rtlCol="0">
            <a:normAutofit fontScale="85000" lnSpcReduction="20000"/>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endParaRPr lang="en-US" sz="1800" dirty="0">
              <a:solidFill>
                <a:srgbClr val="000000"/>
              </a:solidFill>
              <a:latin typeface="Calibri" panose="020F0502020204030204" pitchFamily="34" charset="0"/>
            </a:endParaRPr>
          </a:p>
          <a:p>
            <a:r>
              <a:rPr lang="en-US" sz="1800" dirty="0">
                <a:solidFill>
                  <a:schemeClr val="tx1"/>
                </a:solidFill>
                <a:highlight>
                  <a:srgbClr val="C0C0C0"/>
                </a:highlight>
                <a:latin typeface="Calibri" panose="020F0502020204030204" pitchFamily="34" charset="0"/>
              </a:rPr>
              <a:t>Current practices </a:t>
            </a:r>
            <a:r>
              <a:rPr lang="en-US" sz="1800" dirty="0">
                <a:solidFill>
                  <a:schemeClr val="tx1"/>
                </a:solidFill>
                <a:latin typeface="Calibri" panose="020F0502020204030204" pitchFamily="34" charset="0"/>
                <a:sym typeface="Wingdings" pitchFamily="2" charset="2"/>
              </a:rPr>
              <a:t></a:t>
            </a:r>
            <a:r>
              <a:rPr lang="en-US" sz="1800" dirty="0">
                <a:solidFill>
                  <a:schemeClr val="tx1"/>
                </a:solidFill>
                <a:latin typeface="Calibri" panose="020F0502020204030204" pitchFamily="34" charset="0"/>
              </a:rPr>
              <a:t> The current practices in the service department indicate moderate efficiency. I have 79.65% proficiency, but there is a significant gap between current performance and potential labor sales, which could help me make more money I we were at 100% proficiency. This highlights underutilization of resources and room for improvement in productivity and revenue generation.</a:t>
            </a:r>
          </a:p>
          <a:p>
            <a:r>
              <a:rPr lang="en-US" sz="1800" dirty="0">
                <a:solidFill>
                  <a:schemeClr val="tx1"/>
                </a:solidFill>
                <a:highlight>
                  <a:srgbClr val="C0C0C0"/>
                </a:highlight>
                <a:latin typeface="Calibri" panose="020F0502020204030204" pitchFamily="34" charset="0"/>
              </a:rPr>
              <a:t>Goals for improvement </a:t>
            </a:r>
            <a:r>
              <a:rPr lang="en-US" sz="1800" dirty="0">
                <a:solidFill>
                  <a:schemeClr val="tx1"/>
                </a:solidFill>
                <a:latin typeface="Calibri" panose="020F0502020204030204" pitchFamily="34" charset="0"/>
                <a:sym typeface="Wingdings" pitchFamily="2" charset="2"/>
              </a:rPr>
              <a:t> The focus will be on increasing technician proficiency, maximizing labor sales potential, and increase the utilization of available hours. These objectives aim to enhance productivity, close the gap between current and potential performance, and optimize revenue generation in the service department.</a:t>
            </a:r>
          </a:p>
          <a:p>
            <a:r>
              <a:rPr lang="en-US" sz="1800" dirty="0">
                <a:solidFill>
                  <a:schemeClr val="tx1"/>
                </a:solidFill>
                <a:highlight>
                  <a:srgbClr val="C0C0C0"/>
                </a:highlight>
                <a:latin typeface="Calibri" panose="020F0502020204030204" pitchFamily="34" charset="0"/>
              </a:rPr>
              <a:t>Plans to achieve your goals </a:t>
            </a:r>
            <a:r>
              <a:rPr lang="en-US" sz="1800" dirty="0">
                <a:solidFill>
                  <a:schemeClr val="tx1"/>
                </a:solidFill>
                <a:latin typeface="Calibri" panose="020F0502020204030204" pitchFamily="34" charset="0"/>
                <a:sym typeface="Wingdings" pitchFamily="2" charset="2"/>
              </a:rPr>
              <a:t> The plans to achieve these goals include implementing training programs to improve technician skills and efficiency, introducing time management systems, and developing performance-based incentives to motivate higher productivity. </a:t>
            </a:r>
          </a:p>
          <a:p>
            <a:r>
              <a:rPr lang="en-US" sz="1800" dirty="0">
                <a:solidFill>
                  <a:schemeClr val="tx1"/>
                </a:solidFill>
                <a:highlight>
                  <a:srgbClr val="C0C0C0"/>
                </a:highlight>
                <a:latin typeface="Calibri" panose="020F0502020204030204" pitchFamily="34" charset="0"/>
              </a:rPr>
              <a:t>Plans to evaluate your changes </a:t>
            </a:r>
            <a:r>
              <a:rPr lang="en-US" sz="1800" dirty="0">
                <a:solidFill>
                  <a:schemeClr val="tx1"/>
                </a:solidFill>
                <a:latin typeface="Calibri" panose="020F0502020204030204" pitchFamily="34" charset="0"/>
                <a:sym typeface="Wingdings" pitchFamily="2" charset="2"/>
              </a:rPr>
              <a:t> Conducting monthly performance reviews to track key metrics such as technician proficiency, effective labor rate, and hours billed. Customer feedback will be collected to assess satisfaction and identify further improvement areas. Benchmarking against industry standards will ensure competitive service levels, and financial analysis will monitor monthly labor sales and profitability to measure the success of the implemented strategies.</a:t>
            </a:r>
            <a:endParaRPr lang="en-US" dirty="0"/>
          </a:p>
        </p:txBody>
      </p:sp>
      <p:sp>
        <p:nvSpPr>
          <p:cNvPr id="8" name="Subtitle 2">
            <a:extLst>
              <a:ext uri="{FF2B5EF4-FFF2-40B4-BE49-F238E27FC236}">
                <a16:creationId xmlns:a16="http://schemas.microsoft.com/office/drawing/2014/main" id="{45803FBE-746E-F1D4-A970-B26C9AFFCE4B}"/>
              </a:ext>
            </a:extLst>
          </p:cNvPr>
          <p:cNvSpPr txBox="1">
            <a:spLocks/>
          </p:cNvSpPr>
          <p:nvPr/>
        </p:nvSpPr>
        <p:spPr>
          <a:xfrm>
            <a:off x="8523514" y="5812971"/>
            <a:ext cx="1350956" cy="377622"/>
          </a:xfrm>
          <a:prstGeom prst="rect">
            <a:avLst/>
          </a:prstGeom>
        </p:spPr>
        <p:txBody>
          <a:bodyPr vert="horz" lIns="91440" tIns="45720" rIns="91440" bIns="45720" rtlCol="0" anchor="b">
            <a:normAutofit/>
          </a:bodyPr>
          <a:lstStyle>
            <a:lvl1pPr marL="0" indent="0" algn="l" defTabSz="914400" rtl="0" eaLnBrk="1" latinLnBrk="0" hangingPunct="1">
              <a:lnSpc>
                <a:spcPct val="84000"/>
              </a:lnSpc>
              <a:spcBef>
                <a:spcPts val="0"/>
              </a:spcBef>
              <a:spcAft>
                <a:spcPts val="0"/>
              </a:spcAft>
              <a:buFont typeface="Franklin Gothic Book" panose="020B0503020102020204" pitchFamily="34" charset="0"/>
              <a:buNone/>
              <a:defRPr sz="3000" b="0" kern="1200" baseline="0">
                <a:solidFill>
                  <a:schemeClr val="tx2"/>
                </a:solidFill>
                <a:latin typeface="+mn-lt"/>
                <a:ea typeface="+mn-ea"/>
                <a:cs typeface="+mn-cs"/>
              </a:defRPr>
            </a:lvl1pPr>
            <a:lvl2pPr marL="457200" indent="0" algn="l" defTabSz="914400" rtl="0" eaLnBrk="1" latinLnBrk="0" hangingPunct="1">
              <a:lnSpc>
                <a:spcPct val="94000"/>
              </a:lnSpc>
              <a:spcBef>
                <a:spcPts val="500"/>
              </a:spcBef>
              <a:spcAft>
                <a:spcPts val="200"/>
              </a:spcAft>
              <a:buFont typeface="Franklin Gothic Book" panose="020B0503020102020204" pitchFamily="34" charset="0"/>
              <a:buNone/>
              <a:defRPr sz="2000" b="1" i="1" kern="1200" baseline="0">
                <a:solidFill>
                  <a:schemeClr val="tx2"/>
                </a:solidFill>
                <a:latin typeface="+mn-lt"/>
                <a:ea typeface="+mn-ea"/>
                <a:cs typeface="+mn-cs"/>
              </a:defRPr>
            </a:lvl2pPr>
            <a:lvl3pPr marL="914400" indent="0" algn="l" defTabSz="914400" rtl="0" eaLnBrk="1" latinLnBrk="0" hangingPunct="1">
              <a:lnSpc>
                <a:spcPct val="94000"/>
              </a:lnSpc>
              <a:spcBef>
                <a:spcPts val="500"/>
              </a:spcBef>
              <a:spcAft>
                <a:spcPts val="200"/>
              </a:spcAft>
              <a:buFont typeface="Franklin Gothic Book" panose="020B0503020102020204" pitchFamily="34" charset="0"/>
              <a:buNone/>
              <a:defRPr sz="1800" b="1" kern="1200" baseline="0">
                <a:solidFill>
                  <a:schemeClr val="tx2"/>
                </a:solidFill>
                <a:latin typeface="+mn-lt"/>
                <a:ea typeface="+mn-ea"/>
                <a:cs typeface="+mn-cs"/>
              </a:defRPr>
            </a:lvl3pPr>
            <a:lvl4pPr marL="13716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4pPr>
            <a:lvl5pPr marL="18288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5pPr>
            <a:lvl6pPr marL="22860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6pPr>
            <a:lvl7pPr marL="27432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7pPr>
            <a:lvl8pPr marL="32004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8pPr>
            <a:lvl9pPr marL="36576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9pPr>
          </a:lstStyle>
          <a:p>
            <a:pPr algn="ctr"/>
            <a:r>
              <a:rPr lang="en-US" sz="1400" dirty="0">
                <a:solidFill>
                  <a:schemeClr val="tx1">
                    <a:lumMod val="50000"/>
                    <a:lumOff val="50000"/>
                  </a:schemeClr>
                </a:solidFill>
              </a:rPr>
              <a:t>Productivity</a:t>
            </a:r>
          </a:p>
        </p:txBody>
      </p:sp>
    </p:spTree>
    <p:extLst>
      <p:ext uri="{BB962C8B-B14F-4D97-AF65-F5344CB8AC3E}">
        <p14:creationId xmlns:p14="http://schemas.microsoft.com/office/powerpoint/2010/main" val="1901477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E1E7BD0-2E79-0623-AF14-3C59C9F394AF}"/>
              </a:ext>
            </a:extLst>
          </p:cNvPr>
          <p:cNvPicPr>
            <a:picLocks noChangeAspect="1"/>
          </p:cNvPicPr>
          <p:nvPr/>
        </p:nvPicPr>
        <p:blipFill>
          <a:blip r:embed="rId2"/>
          <a:stretch>
            <a:fillRect/>
          </a:stretch>
        </p:blipFill>
        <p:spPr>
          <a:xfrm>
            <a:off x="3057025" y="1424815"/>
            <a:ext cx="6077950" cy="4008370"/>
          </a:xfrm>
          <a:prstGeom prst="rect">
            <a:avLst/>
          </a:prstGeom>
        </p:spPr>
      </p:pic>
    </p:spTree>
    <p:extLst>
      <p:ext uri="{BB962C8B-B14F-4D97-AF65-F5344CB8AC3E}">
        <p14:creationId xmlns:p14="http://schemas.microsoft.com/office/powerpoint/2010/main" val="1325249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7" name="Content Placeholder 2">
            <a:extLst>
              <a:ext uri="{FF2B5EF4-FFF2-40B4-BE49-F238E27FC236}">
                <a16:creationId xmlns:a16="http://schemas.microsoft.com/office/drawing/2014/main" id="{F9C6600A-DDD7-A8AE-1C79-C6338A165536}"/>
              </a:ext>
            </a:extLst>
          </p:cNvPr>
          <p:cNvSpPr txBox="1">
            <a:spLocks/>
          </p:cNvSpPr>
          <p:nvPr/>
        </p:nvSpPr>
        <p:spPr>
          <a:xfrm>
            <a:off x="1371600" y="2258784"/>
            <a:ext cx="9601200" cy="3581400"/>
          </a:xfrm>
          <a:prstGeom prst="rect">
            <a:avLst/>
          </a:prstGeom>
        </p:spPr>
        <p:txBody>
          <a:bodyPr vert="horz" lIns="91440" tIns="45720" rIns="91440" bIns="45720" rtlCol="0">
            <a:normAutofit fontScale="92500" lnSpcReduction="10000"/>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endParaRPr lang="en-US" sz="1800" dirty="0">
              <a:solidFill>
                <a:srgbClr val="000000"/>
              </a:solidFill>
              <a:latin typeface="Calibri" panose="020F0502020204030204" pitchFamily="34" charset="0"/>
            </a:endParaRPr>
          </a:p>
          <a:p>
            <a:r>
              <a:rPr lang="en-US" sz="1800" dirty="0">
                <a:solidFill>
                  <a:schemeClr val="tx1"/>
                </a:solidFill>
                <a:highlight>
                  <a:srgbClr val="C0C0C0"/>
                </a:highlight>
                <a:latin typeface="Calibri" panose="020F0502020204030204" pitchFamily="34" charset="0"/>
              </a:rPr>
              <a:t>Current practices </a:t>
            </a:r>
            <a:r>
              <a:rPr lang="en-US" sz="1800" dirty="0">
                <a:solidFill>
                  <a:schemeClr val="tx1"/>
                </a:solidFill>
                <a:latin typeface="Calibri" panose="020F0502020204030204" pitchFamily="34" charset="0"/>
                <a:sym typeface="Wingdings" pitchFamily="2" charset="2"/>
              </a:rPr>
              <a:t> These numbers indicates significant underutilization of resources and capacity.</a:t>
            </a:r>
            <a:r>
              <a:rPr lang="en-US" sz="1800" dirty="0">
                <a:solidFill>
                  <a:schemeClr val="tx1"/>
                </a:solidFill>
                <a:latin typeface="Calibri" panose="020F0502020204030204" pitchFamily="34" charset="0"/>
              </a:rPr>
              <a:t> </a:t>
            </a:r>
          </a:p>
          <a:p>
            <a:r>
              <a:rPr lang="en-US" sz="1800" dirty="0">
                <a:solidFill>
                  <a:schemeClr val="tx1"/>
                </a:solidFill>
                <a:highlight>
                  <a:srgbClr val="C0C0C0"/>
                </a:highlight>
                <a:latin typeface="Calibri" panose="020F0502020204030204" pitchFamily="34" charset="0"/>
              </a:rPr>
              <a:t>Goals for improvement </a:t>
            </a:r>
            <a:r>
              <a:rPr lang="en-US" sz="1800" dirty="0">
                <a:solidFill>
                  <a:schemeClr val="tx1"/>
                </a:solidFill>
                <a:latin typeface="Calibri" panose="020F0502020204030204" pitchFamily="34" charset="0"/>
                <a:sym typeface="Wingdings" pitchFamily="2" charset="2"/>
              </a:rPr>
              <a:t> The goals of improvement focus on increasing the facility utilization, maximizing revenue generation per service bay, and improving overall operational efficiency. These objectives aim to reduce downtime, fully leverage the facility’s potential, and significantly boost monthly labor sales.</a:t>
            </a:r>
          </a:p>
          <a:p>
            <a:r>
              <a:rPr lang="en-US" sz="1800" dirty="0">
                <a:solidFill>
                  <a:schemeClr val="tx1"/>
                </a:solidFill>
                <a:highlight>
                  <a:srgbClr val="C0C0C0"/>
                </a:highlight>
                <a:latin typeface="Calibri" panose="020F0502020204030204" pitchFamily="34" charset="0"/>
              </a:rPr>
              <a:t>Plans to achieve your goals </a:t>
            </a:r>
            <a:r>
              <a:rPr lang="en-US" sz="1800" dirty="0">
                <a:solidFill>
                  <a:schemeClr val="tx1"/>
                </a:solidFill>
                <a:latin typeface="Calibri" panose="020F0502020204030204" pitchFamily="34" charset="0"/>
                <a:sym typeface="Wingdings" pitchFamily="2" charset="2"/>
              </a:rPr>
              <a:t> Implementing better scheduling systems to ensure consistent workflow, training technicians to increase productivity per bay, and launching promotional campaigns using our social media to attract more customers. </a:t>
            </a:r>
          </a:p>
          <a:p>
            <a:r>
              <a:rPr lang="en-US" sz="1800" dirty="0">
                <a:solidFill>
                  <a:schemeClr val="tx1"/>
                </a:solidFill>
                <a:highlight>
                  <a:srgbClr val="C0C0C0"/>
                </a:highlight>
                <a:latin typeface="Calibri" panose="020F0502020204030204" pitchFamily="34" charset="0"/>
              </a:rPr>
              <a:t>Plans to evaluate your changes </a:t>
            </a:r>
            <a:r>
              <a:rPr lang="en-US" sz="1800" dirty="0">
                <a:solidFill>
                  <a:schemeClr val="tx1"/>
                </a:solidFill>
                <a:latin typeface="Calibri" panose="020F0502020204030204" pitchFamily="34" charset="0"/>
                <a:sym typeface="Wingdings" pitchFamily="2" charset="2"/>
              </a:rPr>
              <a:t> Tracking monthly facility utilization rates and comparing them against targets, analyzing revenue per bay to identify improvements, and collecting customer feedback to ensure service quality.</a:t>
            </a:r>
            <a:endParaRPr lang="en-US" dirty="0"/>
          </a:p>
        </p:txBody>
      </p:sp>
    </p:spTree>
    <p:extLst>
      <p:ext uri="{BB962C8B-B14F-4D97-AF65-F5344CB8AC3E}">
        <p14:creationId xmlns:p14="http://schemas.microsoft.com/office/powerpoint/2010/main" val="33334526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F01ED87-1645-3017-587C-50E455FCCF9A}"/>
              </a:ext>
            </a:extLst>
          </p:cNvPr>
          <p:cNvSpPr txBox="1">
            <a:spLocks/>
          </p:cNvSpPr>
          <p:nvPr/>
        </p:nvSpPr>
        <p:spPr>
          <a:xfrm>
            <a:off x="8523514" y="5812971"/>
            <a:ext cx="1350956" cy="377622"/>
          </a:xfrm>
          <a:prstGeom prst="rect">
            <a:avLst/>
          </a:prstGeom>
        </p:spPr>
        <p:txBody>
          <a:bodyPr vert="horz" lIns="91440" tIns="45720" rIns="91440" bIns="45720" rtlCol="0" anchor="b">
            <a:normAutofit/>
          </a:bodyPr>
          <a:lstStyle>
            <a:lvl1pPr marL="0" indent="0" algn="l" defTabSz="914400" rtl="0" eaLnBrk="1" latinLnBrk="0" hangingPunct="1">
              <a:lnSpc>
                <a:spcPct val="84000"/>
              </a:lnSpc>
              <a:spcBef>
                <a:spcPts val="0"/>
              </a:spcBef>
              <a:spcAft>
                <a:spcPts val="0"/>
              </a:spcAft>
              <a:buFont typeface="Franklin Gothic Book" panose="020B0503020102020204" pitchFamily="34" charset="0"/>
              <a:buNone/>
              <a:defRPr sz="3000" b="0" kern="1200" baseline="0">
                <a:solidFill>
                  <a:schemeClr val="tx2"/>
                </a:solidFill>
                <a:latin typeface="+mn-lt"/>
                <a:ea typeface="+mn-ea"/>
                <a:cs typeface="+mn-cs"/>
              </a:defRPr>
            </a:lvl1pPr>
            <a:lvl2pPr marL="457200" indent="0" algn="l" defTabSz="914400" rtl="0" eaLnBrk="1" latinLnBrk="0" hangingPunct="1">
              <a:lnSpc>
                <a:spcPct val="94000"/>
              </a:lnSpc>
              <a:spcBef>
                <a:spcPts val="500"/>
              </a:spcBef>
              <a:spcAft>
                <a:spcPts val="200"/>
              </a:spcAft>
              <a:buFont typeface="Franklin Gothic Book" panose="020B0503020102020204" pitchFamily="34" charset="0"/>
              <a:buNone/>
              <a:defRPr sz="2000" b="1" i="1" kern="1200" baseline="0">
                <a:solidFill>
                  <a:schemeClr val="tx2"/>
                </a:solidFill>
                <a:latin typeface="+mn-lt"/>
                <a:ea typeface="+mn-ea"/>
                <a:cs typeface="+mn-cs"/>
              </a:defRPr>
            </a:lvl2pPr>
            <a:lvl3pPr marL="914400" indent="0" algn="l" defTabSz="914400" rtl="0" eaLnBrk="1" latinLnBrk="0" hangingPunct="1">
              <a:lnSpc>
                <a:spcPct val="94000"/>
              </a:lnSpc>
              <a:spcBef>
                <a:spcPts val="500"/>
              </a:spcBef>
              <a:spcAft>
                <a:spcPts val="200"/>
              </a:spcAft>
              <a:buFont typeface="Franklin Gothic Book" panose="020B0503020102020204" pitchFamily="34" charset="0"/>
              <a:buNone/>
              <a:defRPr sz="1800" b="1" kern="1200" baseline="0">
                <a:solidFill>
                  <a:schemeClr val="tx2"/>
                </a:solidFill>
                <a:latin typeface="+mn-lt"/>
                <a:ea typeface="+mn-ea"/>
                <a:cs typeface="+mn-cs"/>
              </a:defRPr>
            </a:lvl3pPr>
            <a:lvl4pPr marL="13716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4pPr>
            <a:lvl5pPr marL="18288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5pPr>
            <a:lvl6pPr marL="22860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6pPr>
            <a:lvl7pPr marL="27432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7pPr>
            <a:lvl8pPr marL="3200400" indent="0" algn="l" defTabSz="914400" rtl="0" eaLnBrk="1" latinLnBrk="0" hangingPunct="1">
              <a:lnSpc>
                <a:spcPct val="94000"/>
              </a:lnSpc>
              <a:spcBef>
                <a:spcPts val="500"/>
              </a:spcBef>
              <a:spcAft>
                <a:spcPts val="200"/>
              </a:spcAft>
              <a:buFont typeface="Franklin Gothic Book" panose="020B0503020102020204" pitchFamily="34" charset="0"/>
              <a:buNone/>
              <a:defRPr sz="1600" b="1" i="1" kern="1200" baseline="0">
                <a:solidFill>
                  <a:schemeClr val="tx2"/>
                </a:solidFill>
                <a:latin typeface="+mn-lt"/>
                <a:ea typeface="+mn-ea"/>
                <a:cs typeface="+mn-cs"/>
              </a:defRPr>
            </a:lvl8pPr>
            <a:lvl9pPr marL="3657600" indent="0" algn="l" defTabSz="914400" rtl="0" eaLnBrk="1" latinLnBrk="0" hangingPunct="1">
              <a:lnSpc>
                <a:spcPct val="94000"/>
              </a:lnSpc>
              <a:spcBef>
                <a:spcPts val="500"/>
              </a:spcBef>
              <a:spcAft>
                <a:spcPts val="200"/>
              </a:spcAft>
              <a:buFont typeface="Franklin Gothic Book" panose="020B0503020102020204" pitchFamily="34" charset="0"/>
              <a:buNone/>
              <a:defRPr sz="1600" b="1" kern="1200" baseline="0">
                <a:solidFill>
                  <a:schemeClr val="tx2"/>
                </a:solidFill>
                <a:latin typeface="+mn-lt"/>
                <a:ea typeface="+mn-ea"/>
                <a:cs typeface="+mn-cs"/>
              </a:defRPr>
            </a:lvl9pPr>
          </a:lstStyle>
          <a:p>
            <a:pPr algn="ctr"/>
            <a:r>
              <a:rPr lang="en-US" sz="1400" dirty="0">
                <a:solidFill>
                  <a:schemeClr val="tx1">
                    <a:lumMod val="50000"/>
                    <a:lumOff val="50000"/>
                  </a:schemeClr>
                </a:solidFill>
              </a:rPr>
              <a:t>Facility</a:t>
            </a:r>
          </a:p>
        </p:txBody>
      </p:sp>
      <p:pic>
        <p:nvPicPr>
          <p:cNvPr id="6" name="Imagen 5">
            <a:extLst>
              <a:ext uri="{FF2B5EF4-FFF2-40B4-BE49-F238E27FC236}">
                <a16:creationId xmlns:a16="http://schemas.microsoft.com/office/drawing/2014/main" id="{3595FF37-7095-57EC-F06A-61AEF2A65CBE}"/>
              </a:ext>
            </a:extLst>
          </p:cNvPr>
          <p:cNvPicPr>
            <a:picLocks noChangeAspect="1"/>
          </p:cNvPicPr>
          <p:nvPr/>
        </p:nvPicPr>
        <p:blipFill>
          <a:blip r:embed="rId2"/>
          <a:stretch>
            <a:fillRect/>
          </a:stretch>
        </p:blipFill>
        <p:spPr>
          <a:xfrm>
            <a:off x="3668487" y="1000005"/>
            <a:ext cx="5810352" cy="4812966"/>
          </a:xfrm>
          <a:prstGeom prst="rect">
            <a:avLst/>
          </a:prstGeom>
        </p:spPr>
      </p:pic>
    </p:spTree>
    <p:extLst>
      <p:ext uri="{BB962C8B-B14F-4D97-AF65-F5344CB8AC3E}">
        <p14:creationId xmlns:p14="http://schemas.microsoft.com/office/powerpoint/2010/main" val="1182133632"/>
      </p:ext>
    </p:extLst>
  </p:cSld>
  <p:clrMapOvr>
    <a:masterClrMapping/>
  </p:clrMapOvr>
</p:sld>
</file>

<file path=ppt/theme/theme1.xml><?xml version="1.0" encoding="utf-8"?>
<a:theme xmlns:a="http://schemas.openxmlformats.org/drawingml/2006/main" name="Recorte">
  <a:themeElements>
    <a:clrScheme name="Recorte">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Recorte">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cort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{E845CC9E-36D2-8643-A704-4DD8B6FA92E0}tf10001072_mac</Template>
  <TotalTime>3093</TotalTime>
  <Words>2114</Words>
  <Application>Microsoft Macintosh PowerPoint</Application>
  <PresentationFormat>Panorámica</PresentationFormat>
  <Paragraphs>108</Paragraphs>
  <Slides>21</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21</vt:i4>
      </vt:variant>
    </vt:vector>
  </HeadingPairs>
  <TitlesOfParts>
    <vt:vector size="26" baseType="lpstr">
      <vt:lpstr>Arial</vt:lpstr>
      <vt:lpstr>Calibri</vt:lpstr>
      <vt:lpstr>Franklin Gothic Book</vt:lpstr>
      <vt:lpstr>Helvetica</vt:lpstr>
      <vt:lpstr>Recorte</vt:lpstr>
      <vt:lpstr>Service homework</vt:lpstr>
      <vt:lpstr>   Marketing  </vt:lpstr>
      <vt:lpstr>  Analyze Cost of Labor   </vt:lpstr>
      <vt:lpstr> Changes in Expense Structure    </vt:lpstr>
      <vt:lpstr>Presentación de PowerPoint</vt:lpstr>
      <vt:lpstr> Productivity   </vt:lpstr>
      <vt:lpstr>Presentación de PowerPoint</vt:lpstr>
      <vt:lpstr> Facility   </vt:lpstr>
      <vt:lpstr>Presentación de PowerPoint</vt:lpstr>
      <vt:lpstr>Repair order analysis</vt:lpstr>
      <vt:lpstr>Presentación de PowerPoint</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lpstr>Service homework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Microsoft Office User</cp:lastModifiedBy>
  <cp:revision>21</cp:revision>
  <dcterms:created xsi:type="dcterms:W3CDTF">2022-12-04T13:10:55Z</dcterms:created>
  <dcterms:modified xsi:type="dcterms:W3CDTF">2024-11-26T02:27:14Z</dcterms:modified>
</cp:coreProperties>
</file>