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harts/chart1.xml" ContentType="application/vnd.openxmlformats-officedocument.drawingml.chart+xml"/>
  <Override PartName="/ppt/theme/themeOverride1.xml" ContentType="application/vnd.openxmlformats-officedocument.themeOverr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9" r:id="rId3"/>
    <p:sldId id="270" r:id="rId4"/>
    <p:sldId id="271" r:id="rId5"/>
    <p:sldId id="272" r:id="rId6"/>
    <p:sldId id="273" r:id="rId7"/>
    <p:sldId id="258" r:id="rId8"/>
    <p:sldId id="257" r:id="rId9"/>
    <p:sldId id="262" r:id="rId10"/>
    <p:sldId id="263" r:id="rId11"/>
    <p:sldId id="264" r:id="rId12"/>
    <p:sldId id="265" r:id="rId13"/>
    <p:sldId id="266" r:id="rId14"/>
    <p:sldId id="267" r:id="rId15"/>
    <p:sldId id="268" r:id="rId16"/>
    <p:sldId id="269"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1" d="100"/>
          <a:sy n="111" d="100"/>
        </p:scale>
        <p:origin x="59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son Mckinsey" userId="9dc762e8-afc8-422c-bb2e-b3ad80256bff" providerId="ADAL" clId="{F04602F2-85EA-4FC2-AF43-8569E50AB4A3}"/>
    <pc:docChg chg="custSel modSld">
      <pc:chgData name="Jason Mckinsey" userId="9dc762e8-afc8-422c-bb2e-b3ad80256bff" providerId="ADAL" clId="{F04602F2-85EA-4FC2-AF43-8569E50AB4A3}" dt="2024-10-09T15:34:59.742" v="484" actId="20577"/>
      <pc:docMkLst>
        <pc:docMk/>
      </pc:docMkLst>
      <pc:sldChg chg="modSp mod">
        <pc:chgData name="Jason Mckinsey" userId="9dc762e8-afc8-422c-bb2e-b3ad80256bff" providerId="ADAL" clId="{F04602F2-85EA-4FC2-AF43-8569E50AB4A3}" dt="2024-10-09T15:23:18.520" v="141" actId="20577"/>
        <pc:sldMkLst>
          <pc:docMk/>
          <pc:sldMk cId="3839221384" sldId="257"/>
        </pc:sldMkLst>
        <pc:spChg chg="mod">
          <ac:chgData name="Jason Mckinsey" userId="9dc762e8-afc8-422c-bb2e-b3ad80256bff" providerId="ADAL" clId="{F04602F2-85EA-4FC2-AF43-8569E50AB4A3}" dt="2024-10-09T15:23:18.520" v="141" actId="20577"/>
          <ac:spMkLst>
            <pc:docMk/>
            <pc:sldMk cId="3839221384" sldId="257"/>
            <ac:spMk id="3" creationId="{203A9D90-6288-FF85-A14B-EAAC61E0E9A8}"/>
          </ac:spMkLst>
        </pc:spChg>
      </pc:sldChg>
      <pc:sldChg chg="modSp mod">
        <pc:chgData name="Jason Mckinsey" userId="9dc762e8-afc8-422c-bb2e-b3ad80256bff" providerId="ADAL" clId="{F04602F2-85EA-4FC2-AF43-8569E50AB4A3}" dt="2024-10-09T15:22:35.976" v="136" actId="20577"/>
        <pc:sldMkLst>
          <pc:docMk/>
          <pc:sldMk cId="4167117408" sldId="258"/>
        </pc:sldMkLst>
        <pc:spChg chg="mod">
          <ac:chgData name="Jason Mckinsey" userId="9dc762e8-afc8-422c-bb2e-b3ad80256bff" providerId="ADAL" clId="{F04602F2-85EA-4FC2-AF43-8569E50AB4A3}" dt="2024-10-09T15:22:35.976" v="136" actId="20577"/>
          <ac:spMkLst>
            <pc:docMk/>
            <pc:sldMk cId="4167117408" sldId="258"/>
            <ac:spMk id="3" creationId="{DC1AC215-6A1E-4C59-EFD0-D293BFB95537}"/>
          </ac:spMkLst>
        </pc:spChg>
      </pc:sldChg>
      <pc:sldChg chg="modSp mod">
        <pc:chgData name="Jason Mckinsey" userId="9dc762e8-afc8-422c-bb2e-b3ad80256bff" providerId="ADAL" clId="{F04602F2-85EA-4FC2-AF43-8569E50AB4A3}" dt="2024-10-09T15:23:59.589" v="143" actId="20577"/>
        <pc:sldMkLst>
          <pc:docMk/>
          <pc:sldMk cId="2417698126" sldId="262"/>
        </pc:sldMkLst>
        <pc:spChg chg="mod">
          <ac:chgData name="Jason Mckinsey" userId="9dc762e8-afc8-422c-bb2e-b3ad80256bff" providerId="ADAL" clId="{F04602F2-85EA-4FC2-AF43-8569E50AB4A3}" dt="2024-10-09T15:23:59.589" v="143" actId="20577"/>
          <ac:spMkLst>
            <pc:docMk/>
            <pc:sldMk cId="2417698126" sldId="262"/>
            <ac:spMk id="3" creationId="{203A9D90-6288-FF85-A14B-EAAC61E0E9A8}"/>
          </ac:spMkLst>
        </pc:spChg>
      </pc:sldChg>
      <pc:sldChg chg="modSp mod">
        <pc:chgData name="Jason Mckinsey" userId="9dc762e8-afc8-422c-bb2e-b3ad80256bff" providerId="ADAL" clId="{F04602F2-85EA-4FC2-AF43-8569E50AB4A3}" dt="2024-10-09T15:25:07.401" v="176" actId="20577"/>
        <pc:sldMkLst>
          <pc:docMk/>
          <pc:sldMk cId="627664966" sldId="264"/>
        </pc:sldMkLst>
        <pc:spChg chg="mod">
          <ac:chgData name="Jason Mckinsey" userId="9dc762e8-afc8-422c-bb2e-b3ad80256bff" providerId="ADAL" clId="{F04602F2-85EA-4FC2-AF43-8569E50AB4A3}" dt="2024-10-09T15:25:07.401" v="176" actId="20577"/>
          <ac:spMkLst>
            <pc:docMk/>
            <pc:sldMk cId="627664966" sldId="264"/>
            <ac:spMk id="3" creationId="{203A9D90-6288-FF85-A14B-EAAC61E0E9A8}"/>
          </ac:spMkLst>
        </pc:spChg>
      </pc:sldChg>
      <pc:sldChg chg="modSp mod">
        <pc:chgData name="Jason Mckinsey" userId="9dc762e8-afc8-422c-bb2e-b3ad80256bff" providerId="ADAL" clId="{F04602F2-85EA-4FC2-AF43-8569E50AB4A3}" dt="2024-10-09T15:26:43.878" v="199" actId="20577"/>
        <pc:sldMkLst>
          <pc:docMk/>
          <pc:sldMk cId="3985272254" sldId="265"/>
        </pc:sldMkLst>
        <pc:spChg chg="mod">
          <ac:chgData name="Jason Mckinsey" userId="9dc762e8-afc8-422c-bb2e-b3ad80256bff" providerId="ADAL" clId="{F04602F2-85EA-4FC2-AF43-8569E50AB4A3}" dt="2024-10-09T15:26:43.878" v="199" actId="20577"/>
          <ac:spMkLst>
            <pc:docMk/>
            <pc:sldMk cId="3985272254" sldId="265"/>
            <ac:spMk id="3" creationId="{203A9D90-6288-FF85-A14B-EAAC61E0E9A8}"/>
          </ac:spMkLst>
        </pc:spChg>
      </pc:sldChg>
      <pc:sldChg chg="modSp mod">
        <pc:chgData name="Jason Mckinsey" userId="9dc762e8-afc8-422c-bb2e-b3ad80256bff" providerId="ADAL" clId="{F04602F2-85EA-4FC2-AF43-8569E50AB4A3}" dt="2024-10-09T15:26:55.422" v="200" actId="20577"/>
        <pc:sldMkLst>
          <pc:docMk/>
          <pc:sldMk cId="4226099158" sldId="266"/>
        </pc:sldMkLst>
        <pc:spChg chg="mod">
          <ac:chgData name="Jason Mckinsey" userId="9dc762e8-afc8-422c-bb2e-b3ad80256bff" providerId="ADAL" clId="{F04602F2-85EA-4FC2-AF43-8569E50AB4A3}" dt="2024-10-09T15:26:55.422" v="200" actId="20577"/>
          <ac:spMkLst>
            <pc:docMk/>
            <pc:sldMk cId="4226099158" sldId="266"/>
            <ac:spMk id="3" creationId="{203A9D90-6288-FF85-A14B-EAAC61E0E9A8}"/>
          </ac:spMkLst>
        </pc:spChg>
      </pc:sldChg>
      <pc:sldChg chg="modSp mod">
        <pc:chgData name="Jason Mckinsey" userId="9dc762e8-afc8-422c-bb2e-b3ad80256bff" providerId="ADAL" clId="{F04602F2-85EA-4FC2-AF43-8569E50AB4A3}" dt="2024-10-09T15:28:26.138" v="309" actId="20577"/>
        <pc:sldMkLst>
          <pc:docMk/>
          <pc:sldMk cId="850427537" sldId="267"/>
        </pc:sldMkLst>
        <pc:spChg chg="mod">
          <ac:chgData name="Jason Mckinsey" userId="9dc762e8-afc8-422c-bb2e-b3ad80256bff" providerId="ADAL" clId="{F04602F2-85EA-4FC2-AF43-8569E50AB4A3}" dt="2024-10-09T15:28:26.138" v="309" actId="20577"/>
          <ac:spMkLst>
            <pc:docMk/>
            <pc:sldMk cId="850427537" sldId="267"/>
            <ac:spMk id="3" creationId="{203A9D90-6288-FF85-A14B-EAAC61E0E9A8}"/>
          </ac:spMkLst>
        </pc:spChg>
      </pc:sldChg>
      <pc:sldChg chg="modSp mod">
        <pc:chgData name="Jason Mckinsey" userId="9dc762e8-afc8-422c-bb2e-b3ad80256bff" providerId="ADAL" clId="{F04602F2-85EA-4FC2-AF43-8569E50AB4A3}" dt="2024-10-09T15:34:59.742" v="484" actId="20577"/>
        <pc:sldMkLst>
          <pc:docMk/>
          <pc:sldMk cId="3799370086" sldId="269"/>
        </pc:sldMkLst>
        <pc:spChg chg="mod">
          <ac:chgData name="Jason Mckinsey" userId="9dc762e8-afc8-422c-bb2e-b3ad80256bff" providerId="ADAL" clId="{F04602F2-85EA-4FC2-AF43-8569E50AB4A3}" dt="2024-10-09T15:34:59.742" v="484" actId="20577"/>
          <ac:spMkLst>
            <pc:docMk/>
            <pc:sldMk cId="3799370086" sldId="269"/>
            <ac:spMk id="3" creationId="{203A9D90-6288-FF85-A14B-EAAC61E0E9A8}"/>
          </ac:spMkLst>
        </pc:spChg>
      </pc:sldChg>
      <pc:sldChg chg="modSp mod">
        <pc:chgData name="Jason Mckinsey" userId="9dc762e8-afc8-422c-bb2e-b3ad80256bff" providerId="ADAL" clId="{F04602F2-85EA-4FC2-AF43-8569E50AB4A3}" dt="2024-10-09T15:19:43.422" v="106" actId="20577"/>
        <pc:sldMkLst>
          <pc:docMk/>
          <pc:sldMk cId="3887641486" sldId="270"/>
        </pc:sldMkLst>
        <pc:spChg chg="mod">
          <ac:chgData name="Jason Mckinsey" userId="9dc762e8-afc8-422c-bb2e-b3ad80256bff" providerId="ADAL" clId="{F04602F2-85EA-4FC2-AF43-8569E50AB4A3}" dt="2024-10-09T15:19:43.422" v="106" actId="20577"/>
          <ac:spMkLst>
            <pc:docMk/>
            <pc:sldMk cId="3887641486" sldId="270"/>
            <ac:spMk id="3" creationId="{0CC31931-4847-F763-D4D1-1433E7E0CE49}"/>
          </ac:spMkLst>
        </pc:spChg>
      </pc:sldChg>
      <pc:sldChg chg="modSp mod">
        <pc:chgData name="Jason Mckinsey" userId="9dc762e8-afc8-422c-bb2e-b3ad80256bff" providerId="ADAL" clId="{F04602F2-85EA-4FC2-AF43-8569E50AB4A3}" dt="2024-10-09T15:20:17.210" v="111" actId="20577"/>
        <pc:sldMkLst>
          <pc:docMk/>
          <pc:sldMk cId="1306592365" sldId="271"/>
        </pc:sldMkLst>
        <pc:spChg chg="mod">
          <ac:chgData name="Jason Mckinsey" userId="9dc762e8-afc8-422c-bb2e-b3ad80256bff" providerId="ADAL" clId="{F04602F2-85EA-4FC2-AF43-8569E50AB4A3}" dt="2024-10-09T15:20:17.210" v="111" actId="20577"/>
          <ac:spMkLst>
            <pc:docMk/>
            <pc:sldMk cId="1306592365" sldId="271"/>
            <ac:spMk id="3" creationId="{0CC31931-4847-F763-D4D1-1433E7E0CE49}"/>
          </ac:spMkLst>
        </pc:spChg>
      </pc:sldChg>
      <pc:sldChg chg="modSp mod">
        <pc:chgData name="Jason Mckinsey" userId="9dc762e8-afc8-422c-bb2e-b3ad80256bff" providerId="ADAL" clId="{F04602F2-85EA-4FC2-AF43-8569E50AB4A3}" dt="2024-10-09T15:21:22.326" v="114" actId="20577"/>
        <pc:sldMkLst>
          <pc:docMk/>
          <pc:sldMk cId="3333452679" sldId="273"/>
        </pc:sldMkLst>
        <pc:spChg chg="mod">
          <ac:chgData name="Jason Mckinsey" userId="9dc762e8-afc8-422c-bb2e-b3ad80256bff" providerId="ADAL" clId="{F04602F2-85EA-4FC2-AF43-8569E50AB4A3}" dt="2024-10-09T15:21:22.326" v="114" actId="20577"/>
          <ac:spMkLst>
            <pc:docMk/>
            <pc:sldMk cId="3333452679" sldId="273"/>
            <ac:spMk id="3" creationId="{0CC31931-4847-F763-D4D1-1433E7E0CE49}"/>
          </ac:spMkLst>
        </pc:spChg>
      </pc:sldChg>
    </pc:docChg>
  </pc:docChgLst>
</pc:chgInfo>
</file>

<file path=ppt/charts/_rels/chart1.xml.rels><?xml version="1.0" encoding="UTF-8" standalone="yes"?>
<Relationships xmlns="http://schemas.openxmlformats.org/package/2006/relationships"><Relationship Id="rId2" Type="http://schemas.openxmlformats.org/officeDocument/2006/relationships/oleObject" Target="../embeddings/oleObject1.bin"/><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1600" b="1" i="0" u="none" strike="noStrike" baseline="0">
                <a:solidFill>
                  <a:srgbClr val="000000"/>
                </a:solidFill>
                <a:latin typeface="Arial"/>
                <a:ea typeface="Arial"/>
                <a:cs typeface="Arial"/>
              </a:defRPr>
            </a:pPr>
            <a:r>
              <a:rPr lang="en-US"/>
              <a:t>Labor Mix</a:t>
            </a:r>
          </a:p>
        </c:rich>
      </c:tx>
      <c:layout>
        <c:manualLayout>
          <c:xMode val="edge"/>
          <c:yMode val="edge"/>
          <c:x val="0.39600000000000007"/>
          <c:y val="4.2056170725418764E-2"/>
        </c:manualLayout>
      </c:layout>
      <c:overlay val="0"/>
      <c:spPr>
        <a:noFill/>
        <a:ln w="25400">
          <a:noFill/>
        </a:ln>
      </c:spPr>
    </c:title>
    <c:autoTitleDeleted val="0"/>
    <c:view3D>
      <c:rotX val="15"/>
      <c:rotY val="0"/>
      <c:rAngAx val="0"/>
      <c:perspective val="0"/>
    </c:view3D>
    <c:floor>
      <c:thickness val="0"/>
    </c:floor>
    <c:sideWall>
      <c:thickness val="0"/>
    </c:sideWall>
    <c:backWall>
      <c:thickness val="0"/>
    </c:backWall>
    <c:plotArea>
      <c:layout>
        <c:manualLayout>
          <c:layoutTarget val="inner"/>
          <c:xMode val="edge"/>
          <c:yMode val="edge"/>
          <c:x val="0.252"/>
          <c:y val="0.31308482651145081"/>
          <c:w val="0.49800000000000005"/>
          <c:h val="0.46261787797960641"/>
        </c:manualLayout>
      </c:layout>
      <c:pie3DChart>
        <c:varyColors val="1"/>
        <c:ser>
          <c:idx val="0"/>
          <c:order val="0"/>
          <c:spPr>
            <a:solidFill>
              <a:srgbClr val="9999FF"/>
            </a:solidFill>
            <a:ln w="12700">
              <a:solidFill>
                <a:srgbClr val="000000"/>
              </a:solidFill>
              <a:prstDash val="solid"/>
            </a:ln>
          </c:spPr>
          <c:dPt>
            <c:idx val="1"/>
            <c:bubble3D val="0"/>
            <c:spPr>
              <a:solidFill>
                <a:srgbClr val="993366"/>
              </a:solidFill>
              <a:ln w="12700">
                <a:solidFill>
                  <a:srgbClr val="000000"/>
                </a:solidFill>
                <a:prstDash val="solid"/>
              </a:ln>
            </c:spPr>
            <c:extLst>
              <c:ext xmlns:c16="http://schemas.microsoft.com/office/drawing/2014/chart" uri="{C3380CC4-5D6E-409C-BE32-E72D297353CC}">
                <c16:uniqueId val="{00000001-7D10-4976-A440-84501A45774F}"/>
              </c:ext>
            </c:extLst>
          </c:dPt>
          <c:dPt>
            <c:idx val="2"/>
            <c:bubble3D val="0"/>
            <c:spPr>
              <a:solidFill>
                <a:srgbClr val="FFFFCC"/>
              </a:solidFill>
              <a:ln w="12700">
                <a:solidFill>
                  <a:srgbClr val="000000"/>
                </a:solidFill>
                <a:prstDash val="solid"/>
              </a:ln>
            </c:spPr>
            <c:extLst>
              <c:ext xmlns:c16="http://schemas.microsoft.com/office/drawing/2014/chart" uri="{C3380CC4-5D6E-409C-BE32-E72D297353CC}">
                <c16:uniqueId val="{00000003-7D10-4976-A440-84501A45774F}"/>
              </c:ext>
            </c:extLst>
          </c:dPt>
          <c:cat>
            <c:strRef>
              <c:f>'[RO Analysis by Tech HOMEWORK.xlsm]Summary Report'!$J$20:$J$22</c:f>
              <c:strCache>
                <c:ptCount val="3"/>
                <c:pt idx="0">
                  <c:v>Percent Competitive</c:v>
                </c:pt>
                <c:pt idx="1">
                  <c:v>Percent Maintenance </c:v>
                </c:pt>
                <c:pt idx="2">
                  <c:v>Percent Repair </c:v>
                </c:pt>
              </c:strCache>
            </c:strRef>
          </c:cat>
          <c:val>
            <c:numRef>
              <c:f>'[RO Analysis by Tech HOMEWORK.xlsm]Summary Report'!$I$20:$I$22</c:f>
              <c:numCache>
                <c:formatCode>0.00%</c:formatCode>
                <c:ptCount val="3"/>
                <c:pt idx="0">
                  <c:v>0.21190130624092895</c:v>
                </c:pt>
                <c:pt idx="1">
                  <c:v>0.2302854378326076</c:v>
                </c:pt>
                <c:pt idx="2">
                  <c:v>0.55781325592646347</c:v>
                </c:pt>
              </c:numCache>
            </c:numRef>
          </c:val>
          <c:extLst>
            <c:ext xmlns:c16="http://schemas.microsoft.com/office/drawing/2014/chart" uri="{C3380CC4-5D6E-409C-BE32-E72D297353CC}">
              <c16:uniqueId val="{00000004-7D10-4976-A440-84501A45774F}"/>
            </c:ext>
          </c:extLst>
        </c:ser>
        <c:dLbls>
          <c:showLegendKey val="0"/>
          <c:showVal val="0"/>
          <c:showCatName val="0"/>
          <c:showSerName val="0"/>
          <c:showPercent val="0"/>
          <c:showBubbleSize val="0"/>
          <c:showLeaderLines val="1"/>
        </c:dLbls>
      </c:pie3DChart>
      <c:spPr>
        <a:noFill/>
        <a:ln w="25400">
          <a:noFill/>
        </a:ln>
      </c:spPr>
    </c:plotArea>
    <c:legend>
      <c:legendPos val="b"/>
      <c:layout>
        <c:manualLayout>
          <c:xMode val="edge"/>
          <c:yMode val="edge"/>
          <c:x val="0.13"/>
          <c:y val="0.85981504594189451"/>
          <c:w val="0.7380000000000001"/>
          <c:h val="0.10747688074273681"/>
        </c:manualLayout>
      </c:layout>
      <c:overlay val="0"/>
      <c:spPr>
        <a:solidFill>
          <a:srgbClr val="FFFFFF"/>
        </a:solidFill>
        <a:ln w="3175">
          <a:solidFill>
            <a:srgbClr val="000000"/>
          </a:solidFill>
          <a:prstDash val="solid"/>
        </a:ln>
      </c:spPr>
      <c:txPr>
        <a:bodyPr/>
        <a:lstStyle/>
        <a:p>
          <a:pPr>
            <a:defRPr sz="825" b="0" i="0" u="none" strike="noStrike" baseline="0">
              <a:solidFill>
                <a:srgbClr val="000000"/>
              </a:solidFill>
              <a:latin typeface="Arial"/>
              <a:ea typeface="Arial"/>
              <a:cs typeface="Arial"/>
            </a:defRPr>
          </a:pPr>
          <a:endParaRPr lang="en-US"/>
        </a:p>
      </c:txPr>
    </c:legend>
    <c:plotVisOnly val="1"/>
    <c:dispBlanksAs val="zero"/>
    <c:showDLblsOverMax val="0"/>
  </c:chart>
  <c:spPr>
    <a:solidFill>
      <a:srgbClr val="FFFFFF"/>
    </a:solidFill>
    <a:ln w="3175">
      <a:solidFill>
        <a:srgbClr val="000000"/>
      </a:solidFill>
      <a:prstDash val="solid"/>
    </a:ln>
  </c:spPr>
  <c:txPr>
    <a:bodyPr/>
    <a:lstStyle/>
    <a:p>
      <a:pPr>
        <a:defRPr sz="900" b="0" i="0" u="none" strike="noStrike" baseline="0">
          <a:solidFill>
            <a:srgbClr val="000000"/>
          </a:solidFill>
          <a:latin typeface="Arial"/>
          <a:ea typeface="Arial"/>
          <a:cs typeface="Arial"/>
        </a:defRPr>
      </a:pPr>
      <a:endParaRPr lang="en-US"/>
    </a:p>
  </c:txPr>
  <c:externalData r:id="rId2">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10/9/2024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10/9/2024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10/9/2024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10/9/2024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10/9/2024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10/9/2024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10/9/2024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10/9/2024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10/9/2024</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A9F39-3A40-DAF5-FB29-F9EF6B43BC8E}"/>
              </a:ext>
            </a:extLst>
          </p:cNvPr>
          <p:cNvSpPr>
            <a:spLocks noGrp="1"/>
          </p:cNvSpPr>
          <p:nvPr>
            <p:ph type="ctrTitle"/>
          </p:nvPr>
        </p:nvSpPr>
        <p:spPr/>
        <p:txBody>
          <a:bodyPr/>
          <a:lstStyle/>
          <a:p>
            <a:pPr algn="ctr"/>
            <a:r>
              <a:rPr lang="en-US" b="0" i="0" dirty="0">
                <a:solidFill>
                  <a:srgbClr val="000000"/>
                </a:solidFill>
                <a:effectLst/>
                <a:latin typeface="Calibri" panose="020F0502020204030204" pitchFamily="34" charset="0"/>
              </a:rPr>
              <a:t>Service Department Analysis for</a:t>
            </a:r>
            <a:r>
              <a:rPr lang="en-US" dirty="0">
                <a:solidFill>
                  <a:schemeClr val="bg1"/>
                </a:solidFill>
              </a:rPr>
              <a:t> </a:t>
            </a:r>
          </a:p>
        </p:txBody>
      </p:sp>
      <p:sp>
        <p:nvSpPr>
          <p:cNvPr id="3" name="Subtitle 2">
            <a:extLst>
              <a:ext uri="{FF2B5EF4-FFF2-40B4-BE49-F238E27FC236}">
                <a16:creationId xmlns:a16="http://schemas.microsoft.com/office/drawing/2014/main" id="{3D24D94E-9ADE-FBA4-4E04-F5102B2316CA}"/>
              </a:ext>
            </a:extLst>
          </p:cNvPr>
          <p:cNvSpPr>
            <a:spLocks noGrp="1"/>
          </p:cNvSpPr>
          <p:nvPr>
            <p:ph type="subTitle" idx="1"/>
          </p:nvPr>
        </p:nvSpPr>
        <p:spPr/>
        <p:txBody>
          <a:bodyPr>
            <a:normAutofit lnSpcReduction="10000"/>
          </a:bodyPr>
          <a:lstStyle/>
          <a:p>
            <a:pPr algn="ctr"/>
            <a:r>
              <a:rPr lang="en-US" sz="3200" dirty="0"/>
              <a:t>Lehman Volvo </a:t>
            </a:r>
          </a:p>
          <a:p>
            <a:pPr algn="ctr"/>
            <a:r>
              <a:rPr lang="en-US" sz="3200" dirty="0"/>
              <a:t>By Jason Mckinsey N451-07</a:t>
            </a:r>
          </a:p>
        </p:txBody>
      </p:sp>
    </p:spTree>
    <p:extLst>
      <p:ext uri="{BB962C8B-B14F-4D97-AF65-F5344CB8AC3E}">
        <p14:creationId xmlns:p14="http://schemas.microsoft.com/office/powerpoint/2010/main" val="40707405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Opportunities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endParaRPr lang="en-US" dirty="0"/>
          </a:p>
          <a:p>
            <a:r>
              <a:rPr lang="en-US" dirty="0"/>
              <a:t>Work on other makes of vehicles other than Volvo.</a:t>
            </a:r>
          </a:p>
          <a:p>
            <a:r>
              <a:rPr lang="en-US" dirty="0"/>
              <a:t>Start service marketing on websites, social media, and such.</a:t>
            </a:r>
          </a:p>
          <a:p>
            <a:r>
              <a:rPr lang="en-US" dirty="0"/>
              <a:t>Refine our communications and internal procedures.</a:t>
            </a:r>
          </a:p>
          <a:p>
            <a:r>
              <a:rPr lang="en-US" dirty="0"/>
              <a:t>Strong manufacture support and product. </a:t>
            </a:r>
          </a:p>
        </p:txBody>
      </p:sp>
    </p:spTree>
    <p:extLst>
      <p:ext uri="{BB962C8B-B14F-4D97-AF65-F5344CB8AC3E}">
        <p14:creationId xmlns:p14="http://schemas.microsoft.com/office/powerpoint/2010/main" val="39128695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Threats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Other repair facilities have longer weekday and weekend hours.</a:t>
            </a:r>
          </a:p>
          <a:p>
            <a:r>
              <a:rPr lang="en-US" dirty="0"/>
              <a:t>Service staff drama may be difficult to control and leads to poor customer satisfaction if not corrected.</a:t>
            </a:r>
          </a:p>
          <a:p>
            <a:r>
              <a:rPr lang="en-US" dirty="0"/>
              <a:t>Many independent service centers are very close to our dealerships location.</a:t>
            </a:r>
          </a:p>
          <a:p>
            <a:r>
              <a:rPr lang="en-US" dirty="0"/>
              <a:t>Free inspections offered at other dealerships. </a:t>
            </a:r>
          </a:p>
          <a:p>
            <a:r>
              <a:rPr lang="en-US" dirty="0"/>
              <a:t>No back up for service management.</a:t>
            </a:r>
          </a:p>
          <a:p>
            <a:r>
              <a:rPr lang="en-US" dirty="0"/>
              <a:t>Technicians making incorrect recommendations.</a:t>
            </a:r>
          </a:p>
          <a:p>
            <a:endParaRPr lang="en-US" dirty="0"/>
          </a:p>
          <a:p>
            <a:endParaRPr lang="en-US" dirty="0"/>
          </a:p>
        </p:txBody>
      </p:sp>
    </p:spTree>
    <p:extLst>
      <p:ext uri="{BB962C8B-B14F-4D97-AF65-F5344CB8AC3E}">
        <p14:creationId xmlns:p14="http://schemas.microsoft.com/office/powerpoint/2010/main" val="627664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Objectives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Increase customer satisfaction. </a:t>
            </a:r>
          </a:p>
          <a:p>
            <a:r>
              <a:rPr lang="en-US" dirty="0"/>
              <a:t>Increase hours per repair order.</a:t>
            </a:r>
          </a:p>
          <a:p>
            <a:r>
              <a:rPr lang="en-US" dirty="0"/>
              <a:t>Improve technician proficiency. </a:t>
            </a:r>
          </a:p>
          <a:p>
            <a:r>
              <a:rPr lang="en-US" dirty="0"/>
              <a:t>Track and reduce one items RO’s.</a:t>
            </a:r>
          </a:p>
          <a:p>
            <a:r>
              <a:rPr lang="en-US" dirty="0"/>
              <a:t>Improve technician and advisor communication.</a:t>
            </a:r>
          </a:p>
          <a:p>
            <a:endParaRPr lang="en-US" dirty="0"/>
          </a:p>
        </p:txBody>
      </p:sp>
    </p:spTree>
    <p:extLst>
      <p:ext uri="{BB962C8B-B14F-4D97-AF65-F5344CB8AC3E}">
        <p14:creationId xmlns:p14="http://schemas.microsoft.com/office/powerpoint/2010/main" val="39852722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Analysis-Strategies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Start working on other makes and models.</a:t>
            </a:r>
          </a:p>
          <a:p>
            <a:r>
              <a:rPr lang="en-US" dirty="0"/>
              <a:t>Perform team building meetings and activities weekly.</a:t>
            </a:r>
          </a:p>
          <a:p>
            <a:r>
              <a:rPr lang="en-US" dirty="0"/>
              <a:t>Hire additional technician to decrease appointment lead time.</a:t>
            </a:r>
          </a:p>
          <a:p>
            <a:r>
              <a:rPr lang="en-US" dirty="0"/>
              <a:t>Advertise our service department more effectively.</a:t>
            </a:r>
          </a:p>
          <a:p>
            <a:r>
              <a:rPr lang="en-US" dirty="0"/>
              <a:t>Increase technician hours per RO and proficiency. </a:t>
            </a:r>
          </a:p>
          <a:p>
            <a:r>
              <a:rPr lang="en-US" dirty="0"/>
              <a:t>Improve labor mix to include more competitive and maintenance items.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42260991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Analysis-Tactics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pPr marL="0" indent="0">
              <a:buNone/>
            </a:pPr>
            <a:r>
              <a:rPr lang="en-US" dirty="0"/>
              <a:t>     </a:t>
            </a:r>
          </a:p>
          <a:p>
            <a:r>
              <a:rPr lang="en-US" dirty="0"/>
              <a:t>Service Manager will set clear goals for the technician and advisors. The  progress of those will be reviewed on a weekly or daily basis as needed. </a:t>
            </a:r>
          </a:p>
          <a:p>
            <a:r>
              <a:rPr lang="en-US" dirty="0"/>
              <a:t>Adjust the technician schedule to increase the hours service is available.</a:t>
            </a:r>
          </a:p>
          <a:p>
            <a:r>
              <a:rPr lang="en-US" dirty="0"/>
              <a:t>Advertise service specials and amenities on social media.</a:t>
            </a:r>
          </a:p>
          <a:p>
            <a:r>
              <a:rPr lang="en-US" dirty="0"/>
              <a:t>Weekly team building exercises/meeting with both parts and service staff.</a:t>
            </a:r>
          </a:p>
          <a:p>
            <a:pPr marL="0" indent="0">
              <a:buNone/>
            </a:pPr>
            <a:endParaRPr lang="en-US" dirty="0"/>
          </a:p>
          <a:p>
            <a:endParaRPr lang="en-US" dirty="0"/>
          </a:p>
          <a:p>
            <a:endParaRPr lang="en-US" dirty="0"/>
          </a:p>
          <a:p>
            <a:endParaRPr lang="en-US" dirty="0"/>
          </a:p>
        </p:txBody>
      </p:sp>
    </p:spTree>
    <p:extLst>
      <p:ext uri="{BB962C8B-B14F-4D97-AF65-F5344CB8AC3E}">
        <p14:creationId xmlns:p14="http://schemas.microsoft.com/office/powerpoint/2010/main" val="8504275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Action Plan</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a:xfrm>
            <a:off x="677334" y="1361599"/>
            <a:ext cx="8596668" cy="3880773"/>
          </a:xfrm>
        </p:spPr>
        <p:txBody>
          <a:bodyPr/>
          <a:lstStyle/>
          <a:p>
            <a:r>
              <a:rPr lang="en-US" dirty="0"/>
              <a:t>Action Plan</a:t>
            </a:r>
          </a:p>
          <a:p>
            <a:endParaRPr lang="en-US" dirty="0"/>
          </a:p>
          <a:p>
            <a:endParaRPr lang="en-US" dirty="0"/>
          </a:p>
        </p:txBody>
      </p:sp>
      <p:graphicFrame>
        <p:nvGraphicFramePr>
          <p:cNvPr id="4" name="Table 4">
            <a:extLst>
              <a:ext uri="{FF2B5EF4-FFF2-40B4-BE49-F238E27FC236}">
                <a16:creationId xmlns:a16="http://schemas.microsoft.com/office/drawing/2014/main" id="{BC8B6778-11BB-9A9A-F0BF-8949F85F8237}"/>
              </a:ext>
            </a:extLst>
          </p:cNvPr>
          <p:cNvGraphicFramePr>
            <a:graphicFrameLocks noGrp="1"/>
          </p:cNvGraphicFramePr>
          <p:nvPr>
            <p:extLst>
              <p:ext uri="{D42A27DB-BD31-4B8C-83A1-F6EECF244321}">
                <p14:modId xmlns:p14="http://schemas.microsoft.com/office/powerpoint/2010/main" val="3975312227"/>
              </p:ext>
            </p:extLst>
          </p:nvPr>
        </p:nvGraphicFramePr>
        <p:xfrm>
          <a:off x="677334" y="1818624"/>
          <a:ext cx="9132492" cy="4745260"/>
        </p:xfrm>
        <a:graphic>
          <a:graphicData uri="http://schemas.openxmlformats.org/drawingml/2006/table">
            <a:tbl>
              <a:tblPr firstRow="1" bandRow="1">
                <a:tableStyleId>{5C22544A-7EE6-4342-B048-85BDC9FD1C3A}</a:tableStyleId>
              </a:tblPr>
              <a:tblGrid>
                <a:gridCol w="3044164">
                  <a:extLst>
                    <a:ext uri="{9D8B030D-6E8A-4147-A177-3AD203B41FA5}">
                      <a16:colId xmlns:a16="http://schemas.microsoft.com/office/drawing/2014/main" val="2235853955"/>
                    </a:ext>
                  </a:extLst>
                </a:gridCol>
                <a:gridCol w="3044164">
                  <a:extLst>
                    <a:ext uri="{9D8B030D-6E8A-4147-A177-3AD203B41FA5}">
                      <a16:colId xmlns:a16="http://schemas.microsoft.com/office/drawing/2014/main" val="4174400132"/>
                    </a:ext>
                  </a:extLst>
                </a:gridCol>
                <a:gridCol w="3044164">
                  <a:extLst>
                    <a:ext uri="{9D8B030D-6E8A-4147-A177-3AD203B41FA5}">
                      <a16:colId xmlns:a16="http://schemas.microsoft.com/office/drawing/2014/main" val="1146395385"/>
                    </a:ext>
                  </a:extLst>
                </a:gridCol>
              </a:tblGrid>
              <a:tr h="565004">
                <a:tc>
                  <a:txBody>
                    <a:bodyPr/>
                    <a:lstStyle/>
                    <a:p>
                      <a:r>
                        <a:rPr lang="en-US" dirty="0">
                          <a:solidFill>
                            <a:schemeClr val="tx1"/>
                          </a:solidFill>
                        </a:rPr>
                        <a:t>TASK</a:t>
                      </a:r>
                    </a:p>
                  </a:txBody>
                  <a:tcPr/>
                </a:tc>
                <a:tc>
                  <a:txBody>
                    <a:bodyPr/>
                    <a:lstStyle/>
                    <a:p>
                      <a:r>
                        <a:rPr lang="en-US" dirty="0">
                          <a:solidFill>
                            <a:schemeClr val="tx1"/>
                          </a:solidFill>
                        </a:rPr>
                        <a:t>Position responsible</a:t>
                      </a:r>
                    </a:p>
                  </a:txBody>
                  <a:tcPr/>
                </a:tc>
                <a:tc>
                  <a:txBody>
                    <a:bodyPr/>
                    <a:lstStyle/>
                    <a:p>
                      <a:r>
                        <a:rPr lang="en-US" dirty="0">
                          <a:solidFill>
                            <a:schemeClr val="tx1"/>
                          </a:solidFill>
                        </a:rPr>
                        <a:t>Check in/completion schedule</a:t>
                      </a:r>
                    </a:p>
                  </a:txBody>
                  <a:tcPr/>
                </a:tc>
                <a:extLst>
                  <a:ext uri="{0D108BD9-81ED-4DB2-BD59-A6C34878D82A}">
                    <a16:rowId xmlns:a16="http://schemas.microsoft.com/office/drawing/2014/main" val="1083418974"/>
                  </a:ext>
                </a:extLst>
              </a:tr>
              <a:tr h="565004">
                <a:tc>
                  <a:txBody>
                    <a:bodyPr/>
                    <a:lstStyle/>
                    <a:p>
                      <a:r>
                        <a:rPr lang="en-US" dirty="0"/>
                        <a:t>Hire technician</a:t>
                      </a:r>
                    </a:p>
                  </a:txBody>
                  <a:tcPr/>
                </a:tc>
                <a:tc>
                  <a:txBody>
                    <a:bodyPr/>
                    <a:lstStyle/>
                    <a:p>
                      <a:r>
                        <a:rPr lang="en-US" dirty="0"/>
                        <a:t>Service Manager</a:t>
                      </a:r>
                    </a:p>
                  </a:txBody>
                  <a:tcPr/>
                </a:tc>
                <a:tc>
                  <a:txBody>
                    <a:bodyPr/>
                    <a:lstStyle/>
                    <a:p>
                      <a:r>
                        <a:rPr lang="en-US" dirty="0"/>
                        <a:t>12/1/24</a:t>
                      </a:r>
                    </a:p>
                  </a:txBody>
                  <a:tcPr/>
                </a:tc>
                <a:extLst>
                  <a:ext uri="{0D108BD9-81ED-4DB2-BD59-A6C34878D82A}">
                    <a16:rowId xmlns:a16="http://schemas.microsoft.com/office/drawing/2014/main" val="2400365483"/>
                  </a:ext>
                </a:extLst>
              </a:tr>
              <a:tr h="565004">
                <a:tc>
                  <a:txBody>
                    <a:bodyPr/>
                    <a:lstStyle/>
                    <a:p>
                      <a:r>
                        <a:rPr lang="en-US" dirty="0"/>
                        <a:t>Adjust tech Hours </a:t>
                      </a:r>
                    </a:p>
                  </a:txBody>
                  <a:tcPr/>
                </a:tc>
                <a:tc>
                  <a:txBody>
                    <a:bodyPr/>
                    <a:lstStyle/>
                    <a:p>
                      <a:r>
                        <a:rPr lang="en-US" dirty="0"/>
                        <a:t>Service Manager </a:t>
                      </a:r>
                    </a:p>
                  </a:txBody>
                  <a:tcPr/>
                </a:tc>
                <a:tc>
                  <a:txBody>
                    <a:bodyPr/>
                    <a:lstStyle/>
                    <a:p>
                      <a:r>
                        <a:rPr lang="en-US" dirty="0"/>
                        <a:t>12/1/24</a:t>
                      </a:r>
                    </a:p>
                  </a:txBody>
                  <a:tcPr/>
                </a:tc>
                <a:extLst>
                  <a:ext uri="{0D108BD9-81ED-4DB2-BD59-A6C34878D82A}">
                    <a16:rowId xmlns:a16="http://schemas.microsoft.com/office/drawing/2014/main" val="107845787"/>
                  </a:ext>
                </a:extLst>
              </a:tr>
              <a:tr h="565004">
                <a:tc>
                  <a:txBody>
                    <a:bodyPr/>
                    <a:lstStyle/>
                    <a:p>
                      <a:r>
                        <a:rPr lang="en-US" dirty="0"/>
                        <a:t>Adjust service hours </a:t>
                      </a:r>
                    </a:p>
                  </a:txBody>
                  <a:tcPr/>
                </a:tc>
                <a:tc>
                  <a:txBody>
                    <a:bodyPr/>
                    <a:lstStyle/>
                    <a:p>
                      <a:r>
                        <a:rPr lang="en-US" dirty="0"/>
                        <a:t>Service manager/dealer principle</a:t>
                      </a:r>
                    </a:p>
                  </a:txBody>
                  <a:tcPr/>
                </a:tc>
                <a:tc>
                  <a:txBody>
                    <a:bodyPr/>
                    <a:lstStyle/>
                    <a:p>
                      <a:r>
                        <a:rPr lang="en-US" dirty="0"/>
                        <a:t>12/1/24</a:t>
                      </a:r>
                    </a:p>
                  </a:txBody>
                  <a:tcPr/>
                </a:tc>
                <a:extLst>
                  <a:ext uri="{0D108BD9-81ED-4DB2-BD59-A6C34878D82A}">
                    <a16:rowId xmlns:a16="http://schemas.microsoft.com/office/drawing/2014/main" val="1530126605"/>
                  </a:ext>
                </a:extLst>
              </a:tr>
              <a:tr h="565004">
                <a:tc>
                  <a:txBody>
                    <a:bodyPr/>
                    <a:lstStyle/>
                    <a:p>
                      <a:r>
                        <a:rPr lang="en-US" dirty="0"/>
                        <a:t>Set up weekly meeting </a:t>
                      </a:r>
                    </a:p>
                  </a:txBody>
                  <a:tcPr/>
                </a:tc>
                <a:tc>
                  <a:txBody>
                    <a:bodyPr/>
                    <a:lstStyle/>
                    <a:p>
                      <a:r>
                        <a:rPr lang="en-US" dirty="0"/>
                        <a:t>Service manager</a:t>
                      </a:r>
                    </a:p>
                  </a:txBody>
                  <a:tcPr/>
                </a:tc>
                <a:tc>
                  <a:txBody>
                    <a:bodyPr/>
                    <a:lstStyle/>
                    <a:p>
                      <a:r>
                        <a:rPr lang="en-US" dirty="0"/>
                        <a:t>11/1/24</a:t>
                      </a:r>
                    </a:p>
                  </a:txBody>
                  <a:tcPr/>
                </a:tc>
                <a:extLst>
                  <a:ext uri="{0D108BD9-81ED-4DB2-BD59-A6C34878D82A}">
                    <a16:rowId xmlns:a16="http://schemas.microsoft.com/office/drawing/2014/main" val="1950345431"/>
                  </a:ext>
                </a:extLst>
              </a:tr>
              <a:tr h="565004">
                <a:tc>
                  <a:txBody>
                    <a:bodyPr/>
                    <a:lstStyle/>
                    <a:p>
                      <a:r>
                        <a:rPr lang="en-US" dirty="0"/>
                        <a:t>Service advertising</a:t>
                      </a:r>
                    </a:p>
                  </a:txBody>
                  <a:tcPr/>
                </a:tc>
                <a:tc>
                  <a:txBody>
                    <a:bodyPr/>
                    <a:lstStyle/>
                    <a:p>
                      <a:r>
                        <a:rPr lang="en-US" dirty="0"/>
                        <a:t>Marketing Manager </a:t>
                      </a:r>
                    </a:p>
                  </a:txBody>
                  <a:tcPr/>
                </a:tc>
                <a:tc>
                  <a:txBody>
                    <a:bodyPr/>
                    <a:lstStyle/>
                    <a:p>
                      <a:r>
                        <a:rPr lang="en-US" dirty="0"/>
                        <a:t>11/1/24</a:t>
                      </a:r>
                    </a:p>
                  </a:txBody>
                  <a:tcPr/>
                </a:tc>
                <a:extLst>
                  <a:ext uri="{0D108BD9-81ED-4DB2-BD59-A6C34878D82A}">
                    <a16:rowId xmlns:a16="http://schemas.microsoft.com/office/drawing/2014/main" val="1960891333"/>
                  </a:ext>
                </a:extLst>
              </a:tr>
              <a:tr h="565004">
                <a:tc>
                  <a:txBody>
                    <a:bodyPr/>
                    <a:lstStyle/>
                    <a:p>
                      <a:r>
                        <a:rPr lang="en-US" dirty="0"/>
                        <a:t>Track one line Ro</a:t>
                      </a:r>
                    </a:p>
                  </a:txBody>
                  <a:tcPr/>
                </a:tc>
                <a:tc>
                  <a:txBody>
                    <a:bodyPr/>
                    <a:lstStyle/>
                    <a:p>
                      <a:r>
                        <a:rPr lang="en-US" dirty="0"/>
                        <a:t>Service Manager </a:t>
                      </a:r>
                    </a:p>
                  </a:txBody>
                  <a:tcPr/>
                </a:tc>
                <a:tc>
                  <a:txBody>
                    <a:bodyPr/>
                    <a:lstStyle/>
                    <a:p>
                      <a:r>
                        <a:rPr lang="en-US" dirty="0"/>
                        <a:t>11/1/24</a:t>
                      </a:r>
                    </a:p>
                  </a:txBody>
                  <a:tcPr/>
                </a:tc>
                <a:extLst>
                  <a:ext uri="{0D108BD9-81ED-4DB2-BD59-A6C34878D82A}">
                    <a16:rowId xmlns:a16="http://schemas.microsoft.com/office/drawing/2014/main" val="4137224325"/>
                  </a:ext>
                </a:extLst>
              </a:tr>
              <a:tr h="565004">
                <a:tc>
                  <a:txBody>
                    <a:bodyPr/>
                    <a:lstStyle/>
                    <a:p>
                      <a:r>
                        <a:rPr lang="en-US" dirty="0"/>
                        <a:t>Review tech/advisor performance</a:t>
                      </a:r>
                    </a:p>
                  </a:txBody>
                  <a:tcPr/>
                </a:tc>
                <a:tc>
                  <a:txBody>
                    <a:bodyPr/>
                    <a:lstStyle/>
                    <a:p>
                      <a:r>
                        <a:rPr lang="en-US" dirty="0"/>
                        <a:t>Service Manager</a:t>
                      </a:r>
                    </a:p>
                  </a:txBody>
                  <a:tcPr/>
                </a:tc>
                <a:tc>
                  <a:txBody>
                    <a:bodyPr/>
                    <a:lstStyle/>
                    <a:p>
                      <a:r>
                        <a:rPr lang="en-US" dirty="0"/>
                        <a:t>11/1/24</a:t>
                      </a:r>
                    </a:p>
                  </a:txBody>
                  <a:tcPr/>
                </a:tc>
                <a:extLst>
                  <a:ext uri="{0D108BD9-81ED-4DB2-BD59-A6C34878D82A}">
                    <a16:rowId xmlns:a16="http://schemas.microsoft.com/office/drawing/2014/main" val="2642230709"/>
                  </a:ext>
                </a:extLst>
              </a:tr>
            </a:tbl>
          </a:graphicData>
        </a:graphic>
      </p:graphicFrame>
    </p:spTree>
    <p:extLst>
      <p:ext uri="{BB962C8B-B14F-4D97-AF65-F5344CB8AC3E}">
        <p14:creationId xmlns:p14="http://schemas.microsoft.com/office/powerpoint/2010/main" val="3364109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Homework Synopsis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It seems that many of our weaknesses can be addressed by setting up clear goals for our employees. Once the goals are in place we need to have weekly performance reviews to ensure our technicians and advisors are meeting their objectives that have been set for them. We need to increase our facility utilization by adding a technician, adjust our hours for service, and change our current technician work week from 5 to 4 days. We need to reduce our one item RO’s which will increase our flat rate hours per RO and will help improve technician efficiency. We need to cultivate the team spirit that we already have and work to eliminate unnecessary drama at the service desk. Employees that feel like good friends should lead to satisfied customers that feel like part of our family. Clients that feel like family will increase our customer loyalty and drive the growth of our </a:t>
            </a:r>
            <a:r>
              <a:rPr lang="en-US"/>
              <a:t>service department. </a:t>
            </a:r>
            <a:endParaRPr lang="en-US" dirty="0"/>
          </a:p>
          <a:p>
            <a:endParaRPr lang="en-US" dirty="0"/>
          </a:p>
          <a:p>
            <a:endParaRPr lang="en-US" dirty="0"/>
          </a:p>
        </p:txBody>
      </p:sp>
    </p:spTree>
    <p:extLst>
      <p:ext uri="{BB962C8B-B14F-4D97-AF65-F5344CB8AC3E}">
        <p14:creationId xmlns:p14="http://schemas.microsoft.com/office/powerpoint/2010/main" val="3799370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Marketing</a:t>
            </a:r>
            <a:r>
              <a:rPr lang="en-US" b="0" i="0" u="none" strike="noStrike" baseline="0" dirty="0">
                <a:solidFill>
                  <a:srgbClr val="221E1F"/>
                </a:solidFill>
                <a:latin typeface="Calibri" panose="020F0502020204030204" pitchFamily="34" charset="0"/>
              </a:rPr>
              <a:t> </a:t>
            </a: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dirty="0">
                <a:solidFill>
                  <a:schemeClr val="tx1"/>
                </a:solidFill>
                <a:latin typeface="Calibri" panose="020F0502020204030204" pitchFamily="34" charset="0"/>
              </a:rPr>
              <a:t>We currently use emails and direct mail coupons as our primary marketing tool.</a:t>
            </a:r>
            <a:endParaRPr lang="en-US" sz="1800" b="0" i="0" u="none" strike="noStrike" baseline="0" dirty="0">
              <a:solidFill>
                <a:schemeClr val="tx1"/>
              </a:solidFill>
              <a:latin typeface="Calibri" panose="020F0502020204030204" pitchFamily="34" charset="0"/>
            </a:endParaRPr>
          </a:p>
          <a:p>
            <a:r>
              <a:rPr lang="en-US" dirty="0">
                <a:solidFill>
                  <a:schemeClr val="tx1"/>
                </a:solidFill>
                <a:latin typeface="Calibri" panose="020F0502020204030204" pitchFamily="34" charset="0"/>
              </a:rPr>
              <a:t>Increase service department volume through targeted marketing practices.</a:t>
            </a:r>
            <a:r>
              <a:rPr lang="en-US" sz="1800" b="0" i="0" u="none" strike="noStrike" baseline="0" dirty="0">
                <a:solidFill>
                  <a:schemeClr val="tx1"/>
                </a:solidFill>
                <a:latin typeface="Calibri" panose="020F0502020204030204" pitchFamily="34" charset="0"/>
              </a:rPr>
              <a:t> </a:t>
            </a:r>
          </a:p>
          <a:p>
            <a:r>
              <a:rPr lang="en-US" dirty="0">
                <a:solidFill>
                  <a:schemeClr val="tx1"/>
                </a:solidFill>
                <a:latin typeface="Calibri" panose="020F0502020204030204" pitchFamily="34" charset="0"/>
              </a:rPr>
              <a:t>Work with our Marketing Manager to market service special on social media, our website, and search engines. Show advantages related to technician experience, extra services provided, and competitive prices.</a:t>
            </a:r>
            <a:endParaRPr lang="en-US" sz="1800" b="0" i="0" u="none" strike="noStrike" baseline="0" dirty="0">
              <a:solidFill>
                <a:schemeClr val="tx1"/>
              </a:solidFill>
              <a:latin typeface="Calibri" panose="020F0502020204030204" pitchFamily="34" charset="0"/>
            </a:endParaRPr>
          </a:p>
          <a:p>
            <a:r>
              <a:rPr lang="en-US" dirty="0">
                <a:solidFill>
                  <a:schemeClr val="tx1"/>
                </a:solidFill>
                <a:latin typeface="Calibri" panose="020F0502020204030204" pitchFamily="34" charset="0"/>
              </a:rPr>
              <a:t>Track website and social media click counts as well as offers usage through our DMS and website provider.</a:t>
            </a:r>
            <a:endParaRPr lang="en-US" sz="1800" b="0" i="0" u="none" strike="noStrike" baseline="0" dirty="0">
              <a:solidFill>
                <a:schemeClr val="tx1"/>
              </a:solidFill>
              <a:latin typeface="Calibri" panose="020F0502020204030204" pitchFamily="34" charset="0"/>
            </a:endParaRPr>
          </a:p>
          <a:p>
            <a:endParaRPr lang="en-US" dirty="0"/>
          </a:p>
        </p:txBody>
      </p:sp>
    </p:spTree>
    <p:extLst>
      <p:ext uri="{BB962C8B-B14F-4D97-AF65-F5344CB8AC3E}">
        <p14:creationId xmlns:p14="http://schemas.microsoft.com/office/powerpoint/2010/main" val="29243633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sz="1800" b="0" i="0" u="none" strike="noStrike" baseline="0" dirty="0">
                <a:solidFill>
                  <a:srgbClr val="000000"/>
                </a:solidFill>
                <a:latin typeface="Calibri" panose="020F0502020204030204" pitchFamily="34" charset="0"/>
              </a:rPr>
              <a:t> </a:t>
            </a:r>
            <a:r>
              <a:rPr lang="en-US" b="1" i="0" u="none" strike="noStrike" baseline="0" dirty="0">
                <a:solidFill>
                  <a:srgbClr val="221E1F"/>
                </a:solidFill>
                <a:latin typeface="Calibri" panose="020F0502020204030204" pitchFamily="34" charset="0"/>
              </a:rPr>
              <a:t>Analyze Cost of Labor YTD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2"/>
          </p:nvPr>
        </p:nvSpPr>
        <p:spPr>
          <a:xfrm>
            <a:off x="790045" y="1930400"/>
            <a:ext cx="4185623" cy="3304117"/>
          </a:xfrm>
        </p:spPr>
        <p:txBody>
          <a:bodyPr>
            <a:normAutofit lnSpcReduction="10000"/>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Work is dispatched to technicians based on skill level required and needed completion time.</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Increase routine services dispatched to lower cost technicians.</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Hire an additional lower cost technician.</a:t>
            </a:r>
            <a:r>
              <a:rPr lang="en-US" sz="1800" b="0" i="0" u="none" strike="noStrike" baseline="0" dirty="0">
                <a:solidFill>
                  <a:srgbClr val="221E1F"/>
                </a:solidFill>
                <a:latin typeface="Calibri" panose="020F0502020204030204" pitchFamily="34" charset="0"/>
              </a:rPr>
              <a:t> </a:t>
            </a:r>
          </a:p>
          <a:p>
            <a:r>
              <a:rPr lang="en-US" dirty="0">
                <a:solidFill>
                  <a:srgbClr val="221E1F"/>
                </a:solidFill>
                <a:latin typeface="Calibri" panose="020F0502020204030204" pitchFamily="34" charset="0"/>
              </a:rPr>
              <a:t>Monitor gross as a percentage of sale using the tools provided in our DMS.</a:t>
            </a:r>
            <a:endParaRPr lang="en-US" sz="1800" b="0" i="0" u="none" strike="noStrike" baseline="0" dirty="0">
              <a:solidFill>
                <a:srgbClr val="221E1F"/>
              </a:solidFill>
              <a:latin typeface="Calibri" panose="020F0502020204030204" pitchFamily="34" charset="0"/>
            </a:endParaRPr>
          </a:p>
          <a:p>
            <a:endParaRPr lang="en-US" dirty="0"/>
          </a:p>
        </p:txBody>
      </p:sp>
      <p:pic>
        <p:nvPicPr>
          <p:cNvPr id="10" name="Content Placeholder 9">
            <a:extLst>
              <a:ext uri="{FF2B5EF4-FFF2-40B4-BE49-F238E27FC236}">
                <a16:creationId xmlns:a16="http://schemas.microsoft.com/office/drawing/2014/main" id="{C3022619-ABD1-BF3C-F7D9-E56C642C5D22}"/>
              </a:ext>
            </a:extLst>
          </p:cNvPr>
          <p:cNvPicPr>
            <a:picLocks noGrp="1" noChangeAspect="1"/>
          </p:cNvPicPr>
          <p:nvPr>
            <p:ph sz="quarter" idx="4"/>
          </p:nvPr>
        </p:nvPicPr>
        <p:blipFill>
          <a:blip r:embed="rId2"/>
          <a:srcRect/>
          <a:stretch/>
        </p:blipFill>
        <p:spPr>
          <a:xfrm>
            <a:off x="4975668" y="2093442"/>
            <a:ext cx="6087973" cy="3304116"/>
          </a:xfrm>
        </p:spPr>
      </p:pic>
    </p:spTree>
    <p:extLst>
      <p:ext uri="{BB962C8B-B14F-4D97-AF65-F5344CB8AC3E}">
        <p14:creationId xmlns:p14="http://schemas.microsoft.com/office/powerpoint/2010/main" val="38876414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a:xfrm>
            <a:off x="677334" y="609600"/>
            <a:ext cx="8919248" cy="1320800"/>
          </a:xfrm>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Changes in Expense Structure based on current YTD </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Department gross and expenses are monitored through the DMS.</a:t>
            </a:r>
            <a:r>
              <a:rPr lang="en-US" sz="1800" b="0" i="0" u="none" strike="noStrike" baseline="0" dirty="0">
                <a:solidFill>
                  <a:srgbClr val="221E1F"/>
                </a:solidFill>
                <a:latin typeface="Calibri" panose="020F0502020204030204" pitchFamily="34" charset="0"/>
              </a:rPr>
              <a:t> </a:t>
            </a:r>
          </a:p>
          <a:p>
            <a:r>
              <a:rPr lang="en-US" sz="1800" b="0" i="0" u="none" strike="noStrike" baseline="0" dirty="0">
                <a:solidFill>
                  <a:srgbClr val="221E1F"/>
                </a:solidFill>
                <a:latin typeface="Calibri" panose="020F0502020204030204" pitchFamily="34" charset="0"/>
              </a:rPr>
              <a:t>Increase Net Profit.</a:t>
            </a:r>
          </a:p>
          <a:p>
            <a:r>
              <a:rPr lang="en-US" dirty="0">
                <a:solidFill>
                  <a:srgbClr val="221E1F"/>
                </a:solidFill>
                <a:latin typeface="Calibri" panose="020F0502020204030204" pitchFamily="34" charset="0"/>
              </a:rPr>
              <a:t>Increase our department gross by increasing technician proficiency. </a:t>
            </a:r>
            <a:endParaRPr lang="en-US" sz="1800" b="0" i="0" u="none" strike="noStrike" baseline="0" dirty="0">
              <a:solidFill>
                <a:srgbClr val="221E1F"/>
              </a:solidFill>
              <a:latin typeface="Calibri" panose="020F0502020204030204" pitchFamily="34" charset="0"/>
            </a:endParaRPr>
          </a:p>
          <a:p>
            <a:r>
              <a:rPr lang="en-US" dirty="0">
                <a:solidFill>
                  <a:srgbClr val="221E1F"/>
                </a:solidFill>
                <a:latin typeface="Calibri" panose="020F0502020204030204" pitchFamily="34" charset="0"/>
              </a:rPr>
              <a:t>S</a:t>
            </a:r>
            <a:r>
              <a:rPr lang="en-US" sz="1800" b="0" i="0" u="none" strike="noStrike" baseline="0" dirty="0">
                <a:solidFill>
                  <a:srgbClr val="221E1F"/>
                </a:solidFill>
                <a:latin typeface="Calibri" panose="020F0502020204030204" pitchFamily="34" charset="0"/>
              </a:rPr>
              <a:t>et goals for technician performance.  </a:t>
            </a:r>
            <a:r>
              <a:rPr lang="en-US" dirty="0">
                <a:solidFill>
                  <a:srgbClr val="221E1F"/>
                </a:solidFill>
                <a:latin typeface="Calibri" panose="020F0502020204030204" pitchFamily="34" charset="0"/>
              </a:rPr>
              <a:t>Use</a:t>
            </a:r>
            <a:r>
              <a:rPr lang="en-US" sz="1800" b="0" i="0" u="none" strike="noStrike" baseline="0" dirty="0">
                <a:solidFill>
                  <a:srgbClr val="221E1F"/>
                </a:solidFill>
                <a:latin typeface="Calibri" panose="020F0502020204030204" pitchFamily="34" charset="0"/>
              </a:rPr>
              <a:t> our DMS to monitor improvement and perform weekly performance reviews.</a:t>
            </a:r>
          </a:p>
          <a:p>
            <a:endParaRPr lang="en-US" dirty="0"/>
          </a:p>
        </p:txBody>
      </p:sp>
      <p:pic>
        <p:nvPicPr>
          <p:cNvPr id="6" name="Content Placeholder 5">
            <a:extLst>
              <a:ext uri="{FF2B5EF4-FFF2-40B4-BE49-F238E27FC236}">
                <a16:creationId xmlns:a16="http://schemas.microsoft.com/office/drawing/2014/main" id="{C2A3775D-51A5-D12F-8A3D-32A5B63F1D82}"/>
              </a:ext>
            </a:extLst>
          </p:cNvPr>
          <p:cNvPicPr>
            <a:picLocks noGrp="1" noChangeAspect="1"/>
          </p:cNvPicPr>
          <p:nvPr>
            <p:ph sz="half" idx="2"/>
          </p:nvPr>
        </p:nvPicPr>
        <p:blipFill>
          <a:blip r:embed="rId2"/>
          <a:srcRect/>
          <a:stretch/>
        </p:blipFill>
        <p:spPr>
          <a:xfrm>
            <a:off x="4944496" y="2410691"/>
            <a:ext cx="4548511" cy="3232514"/>
          </a:xfrm>
        </p:spPr>
      </p:pic>
    </p:spTree>
    <p:extLst>
      <p:ext uri="{BB962C8B-B14F-4D97-AF65-F5344CB8AC3E}">
        <p14:creationId xmlns:p14="http://schemas.microsoft.com/office/powerpoint/2010/main" val="1306592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Productivity YTD</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We currently monitor ELR through our DMS.</a:t>
            </a:r>
            <a:r>
              <a:rPr lang="en-US" sz="1800" b="0" i="0" u="none" strike="noStrike" baseline="0" dirty="0">
                <a:solidFill>
                  <a:srgbClr val="221E1F"/>
                </a:solidFill>
                <a:latin typeface="Calibri" panose="020F0502020204030204" pitchFamily="34" charset="0"/>
              </a:rPr>
              <a:t> </a:t>
            </a:r>
          </a:p>
          <a:p>
            <a:r>
              <a:rPr lang="en-US" dirty="0">
                <a:solidFill>
                  <a:srgbClr val="221E1F"/>
                </a:solidFill>
                <a:latin typeface="Calibri" panose="020F0502020204030204" pitchFamily="34" charset="0"/>
              </a:rPr>
              <a:t>Increase our ELR to within 10% of our door rate.</a:t>
            </a:r>
            <a:r>
              <a:rPr lang="en-US" sz="1800" b="0" i="0" u="none" strike="noStrike" baseline="0" dirty="0">
                <a:solidFill>
                  <a:srgbClr val="221E1F"/>
                </a:solidFill>
                <a:latin typeface="Calibri" panose="020F0502020204030204" pitchFamily="34" charset="0"/>
              </a:rPr>
              <a:t> </a:t>
            </a:r>
          </a:p>
          <a:p>
            <a:r>
              <a:rPr lang="en-US" dirty="0">
                <a:solidFill>
                  <a:srgbClr val="221E1F"/>
                </a:solidFill>
                <a:latin typeface="Calibri" panose="020F0502020204030204" pitchFamily="34" charset="0"/>
              </a:rPr>
              <a:t>Reduce discounts and adjust Menu Prices to align with door rate for labor.</a:t>
            </a:r>
            <a:r>
              <a:rPr lang="en-US" sz="1800" b="0" i="0" u="none" strike="noStrike" baseline="0" dirty="0">
                <a:solidFill>
                  <a:srgbClr val="221E1F"/>
                </a:solidFill>
                <a:latin typeface="Calibri" panose="020F0502020204030204" pitchFamily="34" charset="0"/>
              </a:rPr>
              <a:t> </a:t>
            </a:r>
          </a:p>
          <a:p>
            <a:r>
              <a:rPr lang="en-US" dirty="0">
                <a:solidFill>
                  <a:srgbClr val="221E1F"/>
                </a:solidFill>
                <a:latin typeface="Calibri" panose="020F0502020204030204" pitchFamily="34" charset="0"/>
              </a:rPr>
              <a:t>Set clear goals for the service advisors. Monitor ELR and discounts using accountability reports within DMS. </a:t>
            </a:r>
            <a:r>
              <a:rPr lang="en-US" sz="1800" b="0" i="0" u="none" strike="noStrike" baseline="0" dirty="0">
                <a:solidFill>
                  <a:srgbClr val="221E1F"/>
                </a:solidFill>
                <a:latin typeface="Calibri" panose="020F0502020204030204" pitchFamily="34" charset="0"/>
              </a:rPr>
              <a:t> </a:t>
            </a:r>
          </a:p>
          <a:p>
            <a:endParaRPr lang="en-US" dirty="0"/>
          </a:p>
        </p:txBody>
      </p:sp>
      <p:pic>
        <p:nvPicPr>
          <p:cNvPr id="6" name="Content Placeholder 5">
            <a:extLst>
              <a:ext uri="{FF2B5EF4-FFF2-40B4-BE49-F238E27FC236}">
                <a16:creationId xmlns:a16="http://schemas.microsoft.com/office/drawing/2014/main" id="{D4C80DC3-BDC2-5C76-B2D1-6B01142DEC0F}"/>
              </a:ext>
            </a:extLst>
          </p:cNvPr>
          <p:cNvPicPr>
            <a:picLocks noGrp="1" noChangeAspect="1"/>
          </p:cNvPicPr>
          <p:nvPr>
            <p:ph sz="half" idx="2"/>
          </p:nvPr>
        </p:nvPicPr>
        <p:blipFill>
          <a:blip r:embed="rId2"/>
          <a:srcRect/>
          <a:stretch/>
        </p:blipFill>
        <p:spPr>
          <a:xfrm>
            <a:off x="4861368" y="1394691"/>
            <a:ext cx="5713255" cy="4646670"/>
          </a:xfrm>
        </p:spPr>
      </p:pic>
    </p:spTree>
    <p:extLst>
      <p:ext uri="{BB962C8B-B14F-4D97-AF65-F5344CB8AC3E}">
        <p14:creationId xmlns:p14="http://schemas.microsoft.com/office/powerpoint/2010/main" val="1901477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0419E-50F3-1F2F-1B8E-FED52940944C}"/>
              </a:ext>
            </a:extLst>
          </p:cNvPr>
          <p:cNvSpPr>
            <a:spLocks noGrp="1"/>
          </p:cNvSpPr>
          <p:nvPr>
            <p:ph type="title"/>
          </p:nvPr>
        </p:nvSpPr>
        <p:spPr/>
        <p:txBody>
          <a:bodyPr>
            <a:normAutofit fontScale="90000"/>
          </a:bodyPr>
          <a:lstStyle/>
          <a:p>
            <a:pPr algn="l"/>
            <a:br>
              <a:rPr lang="en-US" sz="1800" b="0" i="0" u="none" strike="noStrike" baseline="0" dirty="0">
                <a:solidFill>
                  <a:srgbClr val="000000"/>
                </a:solidFill>
                <a:latin typeface="Calibri" panose="020F0502020204030204" pitchFamily="34" charset="0"/>
              </a:rPr>
            </a:br>
            <a:r>
              <a:rPr lang="en-US" b="1" i="0" u="none" strike="noStrike" baseline="0" dirty="0">
                <a:solidFill>
                  <a:srgbClr val="221E1F"/>
                </a:solidFill>
                <a:latin typeface="Calibri" panose="020F0502020204030204" pitchFamily="34" charset="0"/>
              </a:rPr>
              <a:t>Facility YTD</a:t>
            </a: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br>
              <a:rPr lang="en-US" sz="1800" b="0" i="0" u="none" strike="noStrike" baseline="0" dirty="0">
                <a:solidFill>
                  <a:srgbClr val="221E1F"/>
                </a:solidFill>
                <a:latin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0CC31931-4847-F763-D4D1-1433E7E0CE49}"/>
              </a:ext>
            </a:extLst>
          </p:cNvPr>
          <p:cNvSpPr>
            <a:spLocks noGrp="1"/>
          </p:cNvSpPr>
          <p:nvPr>
            <p:ph sz="half" idx="1"/>
          </p:nvPr>
        </p:nvSpPr>
        <p:spPr/>
        <p:txBody>
          <a:bodyPr/>
          <a:lstStyle/>
          <a:p>
            <a:pPr algn="l"/>
            <a:endParaRPr lang="en-US" sz="1800" b="0" i="0" u="none" strike="noStrike" baseline="0" dirty="0">
              <a:solidFill>
                <a:srgbClr val="000000"/>
              </a:solidFill>
              <a:latin typeface="Calibri" panose="020F0502020204030204" pitchFamily="34" charset="0"/>
            </a:endParaRPr>
          </a:p>
          <a:p>
            <a:r>
              <a:rPr lang="en-US" dirty="0">
                <a:solidFill>
                  <a:srgbClr val="221E1F"/>
                </a:solidFill>
                <a:latin typeface="Calibri" panose="020F0502020204030204" pitchFamily="34" charset="0"/>
              </a:rPr>
              <a:t>Most technicians have two bays.</a:t>
            </a:r>
            <a:r>
              <a:rPr lang="en-US" sz="1800" b="0" i="0" u="none" strike="noStrike" baseline="0" dirty="0">
                <a:solidFill>
                  <a:srgbClr val="221E1F"/>
                </a:solidFill>
                <a:latin typeface="Calibri" panose="020F0502020204030204" pitchFamily="34" charset="0"/>
              </a:rPr>
              <a:t> </a:t>
            </a:r>
          </a:p>
          <a:p>
            <a:r>
              <a:rPr lang="en-US" dirty="0">
                <a:solidFill>
                  <a:srgbClr val="221E1F"/>
                </a:solidFill>
                <a:latin typeface="Calibri" panose="020F0502020204030204" pitchFamily="34" charset="0"/>
              </a:rPr>
              <a:t>Increase facility utilization percentage.</a:t>
            </a:r>
            <a:r>
              <a:rPr lang="en-US" sz="1800" b="0" i="0" u="none" strike="noStrike" baseline="0" dirty="0">
                <a:solidFill>
                  <a:srgbClr val="221E1F"/>
                </a:solidFill>
                <a:latin typeface="Calibri" panose="020F0502020204030204" pitchFamily="34" charset="0"/>
              </a:rPr>
              <a:t> </a:t>
            </a:r>
          </a:p>
          <a:p>
            <a:r>
              <a:rPr lang="en-US" dirty="0">
                <a:solidFill>
                  <a:srgbClr val="221E1F"/>
                </a:solidFill>
                <a:latin typeface="Calibri" panose="020F0502020204030204" pitchFamily="34" charset="0"/>
              </a:rPr>
              <a:t>Add additional technicians to fill extra service bays. Adjust the technicians schedule to better use their time. Switch to a 4/10 work week.</a:t>
            </a:r>
            <a:r>
              <a:rPr lang="en-US" sz="1800" b="0" i="0" u="none" strike="noStrike" baseline="0" dirty="0">
                <a:solidFill>
                  <a:srgbClr val="221E1F"/>
                </a:solidFill>
                <a:latin typeface="Calibri" panose="020F0502020204030204" pitchFamily="34" charset="0"/>
              </a:rPr>
              <a:t> </a:t>
            </a:r>
          </a:p>
          <a:p>
            <a:r>
              <a:rPr lang="en-US" dirty="0">
                <a:solidFill>
                  <a:srgbClr val="221E1F"/>
                </a:solidFill>
                <a:latin typeface="Calibri" panose="020F0502020204030204" pitchFamily="34" charset="0"/>
              </a:rPr>
              <a:t>Monitor utilization monthly to ensure we are moving towards our goal.</a:t>
            </a:r>
            <a:endParaRPr lang="en-US" sz="1800" b="0" i="0" u="none" strike="noStrike" baseline="0" dirty="0">
              <a:solidFill>
                <a:srgbClr val="221E1F"/>
              </a:solidFill>
              <a:latin typeface="Calibri" panose="020F0502020204030204" pitchFamily="34" charset="0"/>
            </a:endParaRPr>
          </a:p>
          <a:p>
            <a:endParaRPr lang="en-US" dirty="0"/>
          </a:p>
        </p:txBody>
      </p:sp>
      <p:pic>
        <p:nvPicPr>
          <p:cNvPr id="6" name="Content Placeholder 5">
            <a:extLst>
              <a:ext uri="{FF2B5EF4-FFF2-40B4-BE49-F238E27FC236}">
                <a16:creationId xmlns:a16="http://schemas.microsoft.com/office/drawing/2014/main" id="{681EB027-545B-A4F6-0B0F-100EA5E6CAB4}"/>
              </a:ext>
            </a:extLst>
          </p:cNvPr>
          <p:cNvPicPr>
            <a:picLocks noGrp="1" noChangeAspect="1"/>
          </p:cNvPicPr>
          <p:nvPr>
            <p:ph sz="half" idx="2"/>
          </p:nvPr>
        </p:nvPicPr>
        <p:blipFill>
          <a:blip r:embed="rId2"/>
          <a:srcRect/>
          <a:stretch/>
        </p:blipFill>
        <p:spPr>
          <a:xfrm>
            <a:off x="4861370" y="1514304"/>
            <a:ext cx="3128086" cy="3803144"/>
          </a:xfrm>
        </p:spPr>
      </p:pic>
    </p:spTree>
    <p:extLst>
      <p:ext uri="{BB962C8B-B14F-4D97-AF65-F5344CB8AC3E}">
        <p14:creationId xmlns:p14="http://schemas.microsoft.com/office/powerpoint/2010/main" val="3333452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E6F10-0BA0-1313-9F7B-7EBE765BA7D5}"/>
              </a:ext>
            </a:extLst>
          </p:cNvPr>
          <p:cNvSpPr>
            <a:spLocks noGrp="1"/>
          </p:cNvSpPr>
          <p:nvPr>
            <p:ph type="title"/>
          </p:nvPr>
        </p:nvSpPr>
        <p:spPr/>
        <p:txBody>
          <a:bodyPr/>
          <a:lstStyle/>
          <a:p>
            <a:r>
              <a:rPr lang="en-US" dirty="0">
                <a:solidFill>
                  <a:schemeClr val="tx1"/>
                </a:solidFill>
              </a:rPr>
              <a:t>Repair order analysis</a:t>
            </a:r>
          </a:p>
        </p:txBody>
      </p:sp>
      <p:sp>
        <p:nvSpPr>
          <p:cNvPr id="3" name="Content Placeholder 2">
            <a:extLst>
              <a:ext uri="{FF2B5EF4-FFF2-40B4-BE49-F238E27FC236}">
                <a16:creationId xmlns:a16="http://schemas.microsoft.com/office/drawing/2014/main" id="{DC1AC215-6A1E-4C59-EFD0-D293BFB95537}"/>
              </a:ext>
            </a:extLst>
          </p:cNvPr>
          <p:cNvSpPr>
            <a:spLocks noGrp="1"/>
          </p:cNvSpPr>
          <p:nvPr>
            <p:ph sz="half" idx="1"/>
          </p:nvPr>
        </p:nvSpPr>
        <p:spPr/>
        <p:txBody>
          <a:bodyPr/>
          <a:lstStyle/>
          <a:p>
            <a:r>
              <a:rPr lang="en-US" dirty="0"/>
              <a:t>We found our average hours per RO is lower than we would like. We also need to decrease our one item repair orders. We set a goal of 3.0 FRH per RO and would like to reduce one item repair orders by 40%. We plan to set goals for both the technicians and advisors and perform weekly reviews of their performance to ensure our goals are met. Increase marketing for maintenance and competitive items.</a:t>
            </a:r>
          </a:p>
        </p:txBody>
      </p:sp>
      <p:pic>
        <p:nvPicPr>
          <p:cNvPr id="6" name="Content Placeholder 5">
            <a:extLst>
              <a:ext uri="{FF2B5EF4-FFF2-40B4-BE49-F238E27FC236}">
                <a16:creationId xmlns:a16="http://schemas.microsoft.com/office/drawing/2014/main" id="{7D7FBF6D-1B6B-4091-9ABF-B967D33EAC3F}"/>
              </a:ext>
            </a:extLst>
          </p:cNvPr>
          <p:cNvPicPr>
            <a:picLocks noGrp="1" noChangeAspect="1"/>
          </p:cNvPicPr>
          <p:nvPr>
            <p:ph sz="half" idx="2"/>
          </p:nvPr>
        </p:nvPicPr>
        <p:blipFill>
          <a:blip r:embed="rId2"/>
          <a:srcRect/>
          <a:stretch/>
        </p:blipFill>
        <p:spPr>
          <a:xfrm>
            <a:off x="5791890" y="852034"/>
            <a:ext cx="4184650" cy="3397537"/>
          </a:xfrm>
        </p:spPr>
      </p:pic>
      <p:graphicFrame>
        <p:nvGraphicFramePr>
          <p:cNvPr id="4" name="Chart 3">
            <a:extLst>
              <a:ext uri="{FF2B5EF4-FFF2-40B4-BE49-F238E27FC236}">
                <a16:creationId xmlns:a16="http://schemas.microsoft.com/office/drawing/2014/main" id="{00000000-0008-0000-0500-00000D040000}"/>
              </a:ext>
            </a:extLst>
          </p:cNvPr>
          <p:cNvGraphicFramePr>
            <a:graphicFrameLocks/>
          </p:cNvGraphicFramePr>
          <p:nvPr>
            <p:extLst>
              <p:ext uri="{D42A27DB-BD31-4B8C-83A1-F6EECF244321}">
                <p14:modId xmlns:p14="http://schemas.microsoft.com/office/powerpoint/2010/main" val="2928293529"/>
              </p:ext>
            </p:extLst>
          </p:nvPr>
        </p:nvGraphicFramePr>
        <p:xfrm>
          <a:off x="5792505" y="4492005"/>
          <a:ext cx="4184035" cy="20383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1671174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Strengths</a:t>
            </a:r>
            <a:br>
              <a:rPr lang="en-US" dirty="0">
                <a:solidFill>
                  <a:schemeClr val="tx1"/>
                </a:solidFill>
              </a:rPr>
            </a:br>
            <a:endParaRPr lang="en-US" dirty="0">
              <a:solidFill>
                <a:schemeClr val="tx1"/>
              </a:solidFill>
            </a:endParaRP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We have a great team with friendly people. Our team is always willing to help each other and treat each other as friends.</a:t>
            </a:r>
          </a:p>
          <a:p>
            <a:r>
              <a:rPr lang="en-US" dirty="0"/>
              <a:t>Good communication between departments. </a:t>
            </a:r>
          </a:p>
          <a:p>
            <a:r>
              <a:rPr lang="en-US" dirty="0"/>
              <a:t>Room to grow in our facility which is clean and comfortable for our clients and team members. </a:t>
            </a:r>
          </a:p>
          <a:p>
            <a:r>
              <a:rPr lang="en-US" dirty="0"/>
              <a:t>Loyal customers. </a:t>
            </a:r>
          </a:p>
          <a:p>
            <a:r>
              <a:rPr lang="en-US" dirty="0"/>
              <a:t>Many of our team members have been working here together for 20 or more years.</a:t>
            </a:r>
          </a:p>
          <a:p>
            <a:r>
              <a:rPr lang="en-US" dirty="0"/>
              <a:t>Strong shop foreman. He provides assistance and mentoring for our technicians and is a strong role model for all dealership employees.</a:t>
            </a:r>
          </a:p>
        </p:txBody>
      </p:sp>
    </p:spTree>
    <p:extLst>
      <p:ext uri="{BB962C8B-B14F-4D97-AF65-F5344CB8AC3E}">
        <p14:creationId xmlns:p14="http://schemas.microsoft.com/office/powerpoint/2010/main" val="3839221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DC290-7A27-95C0-53A2-21B3816BBA33}"/>
              </a:ext>
            </a:extLst>
          </p:cNvPr>
          <p:cNvSpPr>
            <a:spLocks noGrp="1"/>
          </p:cNvSpPr>
          <p:nvPr>
            <p:ph type="title"/>
          </p:nvPr>
        </p:nvSpPr>
        <p:spPr/>
        <p:txBody>
          <a:bodyPr/>
          <a:lstStyle/>
          <a:p>
            <a:r>
              <a:rPr lang="en-US" dirty="0">
                <a:solidFill>
                  <a:schemeClr val="tx1"/>
                </a:solidFill>
              </a:rPr>
              <a:t>SWOT Analysis- Weaknesses</a:t>
            </a:r>
          </a:p>
        </p:txBody>
      </p:sp>
      <p:sp>
        <p:nvSpPr>
          <p:cNvPr id="3" name="Content Placeholder 2">
            <a:extLst>
              <a:ext uri="{FF2B5EF4-FFF2-40B4-BE49-F238E27FC236}">
                <a16:creationId xmlns:a16="http://schemas.microsoft.com/office/drawing/2014/main" id="{203A9D90-6288-FF85-A14B-EAAC61E0E9A8}"/>
              </a:ext>
            </a:extLst>
          </p:cNvPr>
          <p:cNvSpPr>
            <a:spLocks noGrp="1"/>
          </p:cNvSpPr>
          <p:nvPr>
            <p:ph idx="1"/>
          </p:nvPr>
        </p:nvSpPr>
        <p:spPr/>
        <p:txBody>
          <a:bodyPr/>
          <a:lstStyle/>
          <a:p>
            <a:r>
              <a:rPr lang="en-US" dirty="0"/>
              <a:t>Technician feel there is a break down of communication between them and the service desk.</a:t>
            </a:r>
          </a:p>
          <a:p>
            <a:r>
              <a:rPr lang="en-US" dirty="0"/>
              <a:t>There is a lot of service advisor drama that carries over into the way customer are assisted and the manor in which they are treated. </a:t>
            </a:r>
          </a:p>
          <a:p>
            <a:r>
              <a:rPr lang="en-US" dirty="0"/>
              <a:t>We do not have a leader at the service desk if the service manager is not present.</a:t>
            </a:r>
          </a:p>
          <a:p>
            <a:r>
              <a:rPr lang="en-US" dirty="0"/>
              <a:t>Our service hours do not match our sales hours. </a:t>
            </a:r>
          </a:p>
          <a:p>
            <a:r>
              <a:rPr lang="en-US" dirty="0"/>
              <a:t>We only service Volvos. </a:t>
            </a:r>
          </a:p>
          <a:p>
            <a:r>
              <a:rPr lang="en-US" dirty="0"/>
              <a:t>Our service marketing is old school at best.</a:t>
            </a:r>
          </a:p>
          <a:p>
            <a:r>
              <a:rPr lang="en-US" dirty="0"/>
              <a:t>Appointment lead times are longer than they should be.</a:t>
            </a:r>
          </a:p>
          <a:p>
            <a:endParaRPr lang="en-US" dirty="0"/>
          </a:p>
        </p:txBody>
      </p:sp>
    </p:spTree>
    <p:extLst>
      <p:ext uri="{BB962C8B-B14F-4D97-AF65-F5344CB8AC3E}">
        <p14:creationId xmlns:p14="http://schemas.microsoft.com/office/powerpoint/2010/main" val="2417698126"/>
      </p:ext>
    </p:extLst>
  </p:cSld>
  <p:clrMapOvr>
    <a:masterClrMapping/>
  </p:clrMapOvr>
</p:sld>
</file>

<file path=ppt/theme/theme1.xml><?xml version="1.0" encoding="utf-8"?>
<a:theme xmlns:a="http://schemas.openxmlformats.org/drawingml/2006/main" name="Facet">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TM02900688[[fn=Facet]]</Template>
  <TotalTime>10438</TotalTime>
  <Words>1064</Words>
  <Application>Microsoft Office PowerPoint</Application>
  <PresentationFormat>Widescreen</PresentationFormat>
  <Paragraphs>120</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Trebuchet MS</vt:lpstr>
      <vt:lpstr>Wingdings 3</vt:lpstr>
      <vt:lpstr>Facet</vt:lpstr>
      <vt:lpstr>Service Department Analysis for </vt:lpstr>
      <vt:lpstr>   Marketing  </vt:lpstr>
      <vt:lpstr>  Analyze Cost of Labor YTD   </vt:lpstr>
      <vt:lpstr> Changes in Expense Structure based on current YTD    </vt:lpstr>
      <vt:lpstr> Productivity YTD   </vt:lpstr>
      <vt:lpstr> Facility YTD   </vt:lpstr>
      <vt:lpstr>Repair order analysis</vt:lpstr>
      <vt:lpstr>SWOT Analysis- Strengths </vt:lpstr>
      <vt:lpstr>SWOT Analysis- Weaknesses</vt:lpstr>
      <vt:lpstr>SWOT Analysis- Opportunities</vt:lpstr>
      <vt:lpstr>SWOT Analysis- Threats</vt:lpstr>
      <vt:lpstr>SWOT Analysis- Objectives</vt:lpstr>
      <vt:lpstr>SWOT Analysis-Strategies </vt:lpstr>
      <vt:lpstr>SWOT Analysis-Tactics</vt:lpstr>
      <vt:lpstr>SWOT Analysis- Action Plan</vt:lpstr>
      <vt:lpstr>Homework Synopsis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NADA Service Homework</dc:title>
  <dc:creator>Hourcle, Laurent</dc:creator>
  <cp:lastModifiedBy>Jason Mckinsey</cp:lastModifiedBy>
  <cp:revision>6</cp:revision>
  <dcterms:created xsi:type="dcterms:W3CDTF">2022-12-04T13:10:55Z</dcterms:created>
  <dcterms:modified xsi:type="dcterms:W3CDTF">2024-10-09T15:35:04Z</dcterms:modified>
</cp:coreProperties>
</file>