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51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973699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5985423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0992590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41676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127850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28974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3794656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28230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752611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07178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10/25/2024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1608472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462459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662100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0256898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10/25/2024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2204524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10/25/2024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519914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10/25/2024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62596718"/>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2212532" y="2065867"/>
            <a:ext cx="7766936" cy="1646302"/>
          </a:xfrm>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2212532" y="2615270"/>
            <a:ext cx="7766936" cy="1096899"/>
          </a:xfrm>
        </p:spPr>
        <p:txBody>
          <a:bodyPr>
            <a:normAutofit lnSpcReduction="10000"/>
          </a:bodyPr>
          <a:lstStyle/>
          <a:p>
            <a:pPr algn="ctr"/>
            <a:r>
              <a:rPr lang="en-US" sz="3200" dirty="0"/>
              <a:t>Petro Nissan</a:t>
            </a:r>
          </a:p>
          <a:p>
            <a:pPr algn="ctr"/>
            <a:r>
              <a:rPr lang="en-US" sz="3200" dirty="0"/>
              <a:t>Logan </a:t>
            </a:r>
            <a:r>
              <a:rPr lang="en-US" sz="3200" dirty="0" err="1"/>
              <a:t>Dukette</a:t>
            </a:r>
            <a:r>
              <a:rPr lang="en-US" sz="3200" dirty="0"/>
              <a:t> – N451</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37256"/>
            <a:ext cx="8596668" cy="3880773"/>
          </a:xfrm>
        </p:spPr>
        <p:txBody>
          <a:bodyPr/>
          <a:lstStyle/>
          <a:p>
            <a:r>
              <a:rPr lang="en-US" dirty="0"/>
              <a:t>Change service advisor pay plan to a pay plan that makes each individual want to produce more gross. </a:t>
            </a:r>
          </a:p>
          <a:p>
            <a:r>
              <a:rPr lang="en-US" dirty="0"/>
              <a:t>Free up some work on my service manager to allow him to manage the service dept better. </a:t>
            </a:r>
          </a:p>
          <a:p>
            <a:r>
              <a:rPr lang="en-US" dirty="0"/>
              <a:t>Decrease number of one line ROs.</a:t>
            </a:r>
          </a:p>
          <a:p>
            <a:r>
              <a:rPr lang="en-US" dirty="0"/>
              <a:t>Better communication between the techs, service advisors and service manager. </a:t>
            </a:r>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45722"/>
            <a:ext cx="8596668" cy="3880773"/>
          </a:xfrm>
        </p:spPr>
        <p:txBody>
          <a:bodyPr/>
          <a:lstStyle/>
          <a:p>
            <a:r>
              <a:rPr lang="en-US" dirty="0"/>
              <a:t>A general manager that is not holding the service manager accountable to increasing numbers year over year. </a:t>
            </a:r>
          </a:p>
          <a:p>
            <a:r>
              <a:rPr lang="en-US" dirty="0"/>
              <a:t>Not enough techs. Without the right amount of techs customers vehicle may have to wait longer than they should have to and in return cause a bad customer experience and lose that customer. </a:t>
            </a:r>
          </a:p>
          <a:p>
            <a:r>
              <a:rPr lang="en-US" dirty="0"/>
              <a:t>Most people in the dealership have a very old school mindset. Making it hard for me to make changes and those changes be easily accepted. </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86456"/>
            <a:ext cx="8596668" cy="3880773"/>
          </a:xfrm>
        </p:spPr>
        <p:txBody>
          <a:bodyPr/>
          <a:lstStyle/>
          <a:p>
            <a:r>
              <a:rPr lang="en-US" dirty="0"/>
              <a:t>Decrease one line ROs.</a:t>
            </a:r>
          </a:p>
          <a:p>
            <a:r>
              <a:rPr lang="en-US" dirty="0"/>
              <a:t>Change SA pay plan.</a:t>
            </a:r>
          </a:p>
          <a:p>
            <a:r>
              <a:rPr lang="en-US" dirty="0"/>
              <a:t>Take work off my service manager so he can focus on his job. </a:t>
            </a:r>
          </a:p>
          <a:p>
            <a:r>
              <a:rPr lang="en-US" dirty="0"/>
              <a:t>Improve tech productivity, efficiency and proficiency. </a:t>
            </a:r>
          </a:p>
          <a:p>
            <a:r>
              <a:rPr lang="en-US" dirty="0"/>
              <a:t>Start marketing our service dept more. Run more specials, coupons or discount to get more people (opportunities) in the door. </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69523"/>
            <a:ext cx="8596668" cy="3880773"/>
          </a:xfrm>
        </p:spPr>
        <p:txBody>
          <a:bodyPr/>
          <a:lstStyle/>
          <a:p>
            <a:r>
              <a:rPr lang="en-US" dirty="0"/>
              <a:t>Increase ELR. </a:t>
            </a:r>
          </a:p>
          <a:p>
            <a:r>
              <a:rPr lang="en-US" dirty="0"/>
              <a:t>Get a warranty rate increase. </a:t>
            </a:r>
          </a:p>
          <a:p>
            <a:r>
              <a:rPr lang="en-US" dirty="0"/>
              <a:t>Create better menu items. </a:t>
            </a:r>
          </a:p>
          <a:p>
            <a:r>
              <a:rPr lang="en-US" dirty="0"/>
              <a:t>Having monthly dept meetings to go over goals and expectations. </a:t>
            </a:r>
          </a:p>
          <a:p>
            <a:r>
              <a:rPr lang="en-US" dirty="0"/>
              <a:t>Set standards for everybody in the service dept.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593323"/>
            <a:ext cx="8596668" cy="3880773"/>
          </a:xfrm>
        </p:spPr>
        <p:txBody>
          <a:bodyPr/>
          <a:lstStyle/>
          <a:p>
            <a:r>
              <a:rPr lang="en-US" dirty="0"/>
              <a:t>Advertise more to draw in more customers. </a:t>
            </a:r>
          </a:p>
          <a:p>
            <a:r>
              <a:rPr lang="en-US" dirty="0"/>
              <a:t>Motivate the service advisors and techs. </a:t>
            </a:r>
          </a:p>
          <a:p>
            <a:r>
              <a:rPr lang="en-US" dirty="0"/>
              <a:t>Create a good work environment. </a:t>
            </a:r>
          </a:p>
          <a:p>
            <a:r>
              <a:rPr lang="en-US" dirty="0"/>
              <a:t>Show your people that you care by doing things for them. Things like buy lunch for the service dept, set goals to be able to get pay bonuses or having a family day to where they can bring their family to an event and get everybody involved. </a:t>
            </a:r>
          </a:p>
          <a:p>
            <a:r>
              <a:rPr lang="en-US" dirty="0"/>
              <a:t>Getting parts dept more involved in the service dept. Having manager meetings with both depts in the room so we can discuss issues and concerns, then proceed to get those issues worked out and move forward.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2014136667"/>
              </p:ext>
            </p:extLst>
          </p:nvPr>
        </p:nvGraphicFramePr>
        <p:xfrm>
          <a:off x="677334" y="1818624"/>
          <a:ext cx="9132492" cy="4895412"/>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Change SA pay plan</a:t>
                      </a:r>
                    </a:p>
                  </a:txBody>
                  <a:tcPr/>
                </a:tc>
                <a:tc>
                  <a:txBody>
                    <a:bodyPr/>
                    <a:lstStyle/>
                    <a:p>
                      <a:r>
                        <a:rPr lang="en-US" dirty="0"/>
                        <a:t>Service Manager</a:t>
                      </a:r>
                    </a:p>
                  </a:txBody>
                  <a:tcPr/>
                </a:tc>
                <a:tc>
                  <a:txBody>
                    <a:bodyPr/>
                    <a:lstStyle/>
                    <a:p>
                      <a:r>
                        <a:rPr lang="en-US" dirty="0"/>
                        <a:t>January 1, 2025</a:t>
                      </a:r>
                    </a:p>
                  </a:txBody>
                  <a:tcPr/>
                </a:tc>
                <a:extLst>
                  <a:ext uri="{0D108BD9-81ED-4DB2-BD59-A6C34878D82A}">
                    <a16:rowId xmlns:a16="http://schemas.microsoft.com/office/drawing/2014/main" val="2400365483"/>
                  </a:ext>
                </a:extLst>
              </a:tr>
              <a:tr h="565004">
                <a:tc>
                  <a:txBody>
                    <a:bodyPr/>
                    <a:lstStyle/>
                    <a:p>
                      <a:r>
                        <a:rPr lang="en-US" dirty="0"/>
                        <a:t>Implement managers meetings</a:t>
                      </a:r>
                    </a:p>
                  </a:txBody>
                  <a:tcPr/>
                </a:tc>
                <a:tc>
                  <a:txBody>
                    <a:bodyPr/>
                    <a:lstStyle/>
                    <a:p>
                      <a:r>
                        <a:rPr lang="en-US" dirty="0"/>
                        <a:t>General Manager/Myself</a:t>
                      </a:r>
                    </a:p>
                  </a:txBody>
                  <a:tcPr/>
                </a:tc>
                <a:tc>
                  <a:txBody>
                    <a:bodyPr/>
                    <a:lstStyle/>
                    <a:p>
                      <a:r>
                        <a:rPr lang="en-US" dirty="0"/>
                        <a:t>November 1, 2024</a:t>
                      </a:r>
                    </a:p>
                    <a:p>
                      <a:endParaRPr lang="en-US" dirty="0"/>
                    </a:p>
                  </a:txBody>
                  <a:tcPr/>
                </a:tc>
                <a:extLst>
                  <a:ext uri="{0D108BD9-81ED-4DB2-BD59-A6C34878D82A}">
                    <a16:rowId xmlns:a16="http://schemas.microsoft.com/office/drawing/2014/main" val="107845787"/>
                  </a:ext>
                </a:extLst>
              </a:tr>
              <a:tr h="565004">
                <a:tc>
                  <a:txBody>
                    <a:bodyPr/>
                    <a:lstStyle/>
                    <a:p>
                      <a:r>
                        <a:rPr lang="en-US" dirty="0"/>
                        <a:t>Create tech bonuses</a:t>
                      </a:r>
                    </a:p>
                  </a:txBody>
                  <a:tcPr/>
                </a:tc>
                <a:tc>
                  <a:txBody>
                    <a:bodyPr/>
                    <a:lstStyle/>
                    <a:p>
                      <a:r>
                        <a:rPr lang="en-US" dirty="0"/>
                        <a:t>Service Manager/Myself</a:t>
                      </a:r>
                    </a:p>
                  </a:txBody>
                  <a:tcPr/>
                </a:tc>
                <a:tc>
                  <a:txBody>
                    <a:bodyPr/>
                    <a:lstStyle/>
                    <a:p>
                      <a:r>
                        <a:rPr lang="en-US" dirty="0"/>
                        <a:t>December 1, 2024</a:t>
                      </a:r>
                    </a:p>
                  </a:txBody>
                  <a:tcPr/>
                </a:tc>
                <a:extLst>
                  <a:ext uri="{0D108BD9-81ED-4DB2-BD59-A6C34878D82A}">
                    <a16:rowId xmlns:a16="http://schemas.microsoft.com/office/drawing/2014/main" val="1530126605"/>
                  </a:ext>
                </a:extLst>
              </a:tr>
              <a:tr h="565004">
                <a:tc>
                  <a:txBody>
                    <a:bodyPr/>
                    <a:lstStyle/>
                    <a:p>
                      <a:r>
                        <a:rPr lang="en-US" dirty="0"/>
                        <a:t>Start advertising our service dept more</a:t>
                      </a:r>
                    </a:p>
                  </a:txBody>
                  <a:tcPr/>
                </a:tc>
                <a:tc>
                  <a:txBody>
                    <a:bodyPr/>
                    <a:lstStyle/>
                    <a:p>
                      <a:r>
                        <a:rPr lang="en-US" dirty="0"/>
                        <a:t>General Manager/Myself</a:t>
                      </a:r>
                    </a:p>
                  </a:txBody>
                  <a:tcPr/>
                </a:tc>
                <a:tc>
                  <a:txBody>
                    <a:bodyPr/>
                    <a:lstStyle/>
                    <a:p>
                      <a:r>
                        <a:rPr lang="en-US" dirty="0"/>
                        <a:t>December 1, 2024</a:t>
                      </a:r>
                    </a:p>
                  </a:txBody>
                  <a:tcPr/>
                </a:tc>
                <a:extLst>
                  <a:ext uri="{0D108BD9-81ED-4DB2-BD59-A6C34878D82A}">
                    <a16:rowId xmlns:a16="http://schemas.microsoft.com/office/drawing/2014/main" val="1950345431"/>
                  </a:ext>
                </a:extLst>
              </a:tr>
              <a:tr h="565004">
                <a:tc>
                  <a:txBody>
                    <a:bodyPr/>
                    <a:lstStyle/>
                    <a:p>
                      <a:r>
                        <a:rPr lang="en-US" dirty="0"/>
                        <a:t>Create better menu options and pricing</a:t>
                      </a:r>
                    </a:p>
                  </a:txBody>
                  <a:tcPr/>
                </a:tc>
                <a:tc>
                  <a:txBody>
                    <a:bodyPr/>
                    <a:lstStyle/>
                    <a:p>
                      <a:r>
                        <a:rPr lang="en-US" dirty="0"/>
                        <a:t>Service Manager</a:t>
                      </a:r>
                    </a:p>
                  </a:txBody>
                  <a:tcPr/>
                </a:tc>
                <a:tc>
                  <a:txBody>
                    <a:bodyPr/>
                    <a:lstStyle/>
                    <a:p>
                      <a:r>
                        <a:rPr lang="en-US" dirty="0"/>
                        <a:t>December 1, 2024</a:t>
                      </a:r>
                    </a:p>
                  </a:txBody>
                  <a:tcPr/>
                </a:tc>
                <a:extLst>
                  <a:ext uri="{0D108BD9-81ED-4DB2-BD59-A6C34878D82A}">
                    <a16:rowId xmlns:a16="http://schemas.microsoft.com/office/drawing/2014/main" val="1960891333"/>
                  </a:ext>
                </a:extLst>
              </a:tr>
              <a:tr h="565004">
                <a:tc>
                  <a:txBody>
                    <a:bodyPr/>
                    <a:lstStyle/>
                    <a:p>
                      <a:r>
                        <a:rPr lang="en-US" dirty="0"/>
                        <a:t>Take away discounting ability from SAs</a:t>
                      </a:r>
                    </a:p>
                  </a:txBody>
                  <a:tcPr/>
                </a:tc>
                <a:tc>
                  <a:txBody>
                    <a:bodyPr/>
                    <a:lstStyle/>
                    <a:p>
                      <a:r>
                        <a:rPr lang="en-US" dirty="0"/>
                        <a:t>Service Manager</a:t>
                      </a:r>
                    </a:p>
                  </a:txBody>
                  <a:tcPr/>
                </a:tc>
                <a:tc>
                  <a:txBody>
                    <a:bodyPr/>
                    <a:lstStyle/>
                    <a:p>
                      <a:r>
                        <a:rPr lang="en-US" dirty="0"/>
                        <a:t>November 1, 2024</a:t>
                      </a:r>
                    </a:p>
                  </a:txBody>
                  <a:tcPr/>
                </a:tc>
                <a:extLst>
                  <a:ext uri="{0D108BD9-81ED-4DB2-BD59-A6C34878D82A}">
                    <a16:rowId xmlns:a16="http://schemas.microsoft.com/office/drawing/2014/main" val="4137224325"/>
                  </a:ext>
                </a:extLst>
              </a:tr>
              <a:tr h="565004">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69522"/>
            <a:ext cx="8596668" cy="3880773"/>
          </a:xfrm>
        </p:spPr>
        <p:txBody>
          <a:bodyPr/>
          <a:lstStyle/>
          <a:p>
            <a:r>
              <a:rPr lang="en-US" dirty="0"/>
              <a:t>Throughout this homework I have come to realize that our service dept has a bunch of potential, there just has not been somewhere here to unlock that potential. I feel that with changing the SA pay plan that will push them to want to sell more which in return will create more gross for the service dept. Also I came to realize that nobody in our service dept has been to any type of formal training. I think that with some good formal training we could level up our advisors and service manager and start to see an increase in sales and gross.</a:t>
            </a:r>
          </a:p>
          <a:p>
            <a:r>
              <a:rPr lang="en-US" dirty="0"/>
              <a:t>Overall, we have a very good staff in place, we just need somebody to push and unlock the full potential off that staff. I feel that after this service class at NADA it has equipped me to be that person to unlock that full potential and help to excel this service dept to the monster that it can be!</a:t>
            </a:r>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Current practices </a:t>
            </a:r>
            <a:r>
              <a:rPr lang="en-US" sz="1800" b="0" i="0" u="none" strike="noStrike" baseline="0" dirty="0">
                <a:solidFill>
                  <a:schemeClr val="tx1"/>
                </a:solidFill>
                <a:latin typeface="Calibri" panose="020F0502020204030204" pitchFamily="34" charset="0"/>
              </a:rPr>
              <a:t>– We ar</a:t>
            </a:r>
            <a:r>
              <a:rPr lang="en-US" dirty="0">
                <a:solidFill>
                  <a:schemeClr val="tx1"/>
                </a:solidFill>
                <a:latin typeface="Calibri" panose="020F0502020204030204" pitchFamily="34" charset="0"/>
              </a:rPr>
              <a:t>e currently only running traditional marketing like mailers and emails.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Goals for improvement </a:t>
            </a:r>
            <a:r>
              <a:rPr lang="en-US" sz="1800" b="0" i="0" u="none" strike="noStrike" baseline="0" dirty="0">
                <a:solidFill>
                  <a:schemeClr val="tx1"/>
                </a:solidFill>
                <a:latin typeface="Calibri" panose="020F0502020204030204" pitchFamily="34" charset="0"/>
              </a:rPr>
              <a:t>– I think we could improve by doin</a:t>
            </a:r>
            <a:r>
              <a:rPr lang="en-US" dirty="0">
                <a:solidFill>
                  <a:schemeClr val="tx1"/>
                </a:solidFill>
                <a:latin typeface="Calibri" panose="020F0502020204030204" pitchFamily="34" charset="0"/>
              </a:rPr>
              <a:t>g more social media ads on social platforms and making sure they are engaging ads when we do them. </a:t>
            </a:r>
            <a:endParaRPr lang="en-US" sz="1800" b="0" i="0" u="none" strike="noStrike" baseline="0" dirty="0">
              <a:solidFill>
                <a:schemeClr val="tx1"/>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Plans to achieve your goals </a:t>
            </a:r>
            <a:r>
              <a:rPr lang="en-US" sz="1800" b="0" i="0" u="none" strike="noStrike" baseline="0" dirty="0">
                <a:solidFill>
                  <a:schemeClr val="tx1"/>
                </a:solidFill>
                <a:latin typeface="Calibri" panose="020F0502020204030204" pitchFamily="34" charset="0"/>
              </a:rPr>
              <a:t>– I plan to sit down and create a good ad for social platforms. Maybe have a thing in the ad that says if you see this ad online to mention and get X percentage off your parts or labor. </a:t>
            </a:r>
          </a:p>
          <a:p>
            <a:r>
              <a:rPr lang="en-US" sz="1800" b="0" i="0" u="none" strike="noStrike" baseline="0" dirty="0">
                <a:solidFill>
                  <a:srgbClr val="00B0F0"/>
                </a:solidFill>
                <a:latin typeface="Calibri" panose="020F0502020204030204" pitchFamily="34" charset="0"/>
              </a:rPr>
              <a:t>Plans to evaluate your changes </a:t>
            </a:r>
            <a:r>
              <a:rPr lang="en-US" sz="1800" b="0" i="0" u="none" strike="noStrike" baseline="0" dirty="0">
                <a:solidFill>
                  <a:schemeClr val="tx1"/>
                </a:solidFill>
                <a:latin typeface="Calibri" panose="020F0502020204030204" pitchFamily="34" charset="0"/>
              </a:rPr>
              <a:t>– Keep track of analytics on custome</a:t>
            </a:r>
            <a:r>
              <a:rPr lang="en-US" dirty="0">
                <a:solidFill>
                  <a:schemeClr val="tx1"/>
                </a:solidFill>
                <a:latin typeface="Calibri" panose="020F0502020204030204" pitchFamily="34" charset="0"/>
              </a:rPr>
              <a:t>r engagement on the ad and notate how many people come in and mention the ad they see on social platforms. </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527578" y="1930400"/>
            <a:ext cx="5720822" cy="3445933"/>
          </a:xfrm>
        </p:spPr>
        <p:txBody>
          <a:bodyPr>
            <a:normAutofit fontScale="77500" lnSpcReduction="2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Current practices </a:t>
            </a:r>
            <a:r>
              <a:rPr lang="en-US" sz="1800" b="0" i="0" u="none" strike="noStrike" baseline="0" dirty="0">
                <a:solidFill>
                  <a:srgbClr val="221E1F"/>
                </a:solidFill>
                <a:latin typeface="Calibri" panose="020F0502020204030204" pitchFamily="34" charset="0"/>
              </a:rPr>
              <a:t>– We are currently focusing a bunch on keeping ou</a:t>
            </a:r>
            <a:r>
              <a:rPr lang="en-US" dirty="0">
                <a:solidFill>
                  <a:srgbClr val="221E1F"/>
                </a:solidFill>
                <a:latin typeface="Calibri" panose="020F0502020204030204" pitchFamily="34" charset="0"/>
              </a:rPr>
              <a:t>r ELR as close to door rate as possible. We tend to do well with mechanical side but we lack in capitalizing on our maintenance customers.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Goals for improvement </a:t>
            </a:r>
            <a:r>
              <a:rPr lang="en-US" sz="1800" b="0" i="0" u="none" strike="noStrike" baseline="0" dirty="0">
                <a:solidFill>
                  <a:srgbClr val="221E1F"/>
                </a:solidFill>
                <a:latin typeface="Calibri" panose="020F0502020204030204" pitchFamily="34" charset="0"/>
              </a:rPr>
              <a:t>– I think if we start offerin</a:t>
            </a:r>
            <a:r>
              <a:rPr lang="en-US" dirty="0">
                <a:solidFill>
                  <a:srgbClr val="221E1F"/>
                </a:solidFill>
                <a:latin typeface="Calibri" panose="020F0502020204030204" pitchFamily="34" charset="0"/>
              </a:rPr>
              <a:t>g more bundled service packages on our maintenance side we could improve our ELR and in return produce more gross for the service dept.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Plans to achieve your goals </a:t>
            </a:r>
            <a:r>
              <a:rPr lang="en-US" sz="1800" b="0" i="0" u="none" strike="noStrike" baseline="0" dirty="0">
                <a:solidFill>
                  <a:srgbClr val="221E1F"/>
                </a:solidFill>
                <a:latin typeface="Calibri" panose="020F0502020204030204" pitchFamily="34" charset="0"/>
              </a:rPr>
              <a:t>– Create maintenance packages that will drive gross and increase ELR. Also train our service advisors on how to overcome objections just like we do with our salespeople. Making sure that SA spend a fair amount of time with each customer to give them the experience they deserve and build rapport</a:t>
            </a:r>
            <a:r>
              <a:rPr lang="en-US" dirty="0">
                <a:solidFill>
                  <a:srgbClr val="221E1F"/>
                </a:solidFill>
                <a:latin typeface="Calibri" panose="020F0502020204030204" pitchFamily="34" charset="0"/>
              </a:rPr>
              <a:t>.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Plans to evaluate your changes </a:t>
            </a:r>
            <a:r>
              <a:rPr lang="en-US" sz="1800" b="0" i="0" u="none" strike="noStrike" baseline="0" dirty="0">
                <a:solidFill>
                  <a:srgbClr val="221E1F"/>
                </a:solidFill>
                <a:latin typeface="Calibri" panose="020F0502020204030204" pitchFamily="34" charset="0"/>
              </a:rPr>
              <a:t>– Look at the numbers to see if our one line ROs decrease and we start upselling more on our quick service customers. </a:t>
            </a:r>
          </a:p>
          <a:p>
            <a:endParaRPr lang="en-US" dirty="0"/>
          </a:p>
        </p:txBody>
      </p:sp>
      <p:pic>
        <p:nvPicPr>
          <p:cNvPr id="9" name="Picture 8">
            <a:extLst>
              <a:ext uri="{FF2B5EF4-FFF2-40B4-BE49-F238E27FC236}">
                <a16:creationId xmlns:a16="http://schemas.microsoft.com/office/drawing/2014/main" id="{E7C208B1-316E-0EE3-A7CD-3B92188184A0}"/>
              </a:ext>
            </a:extLst>
          </p:cNvPr>
          <p:cNvPicPr>
            <a:picLocks noChangeAspect="1"/>
          </p:cNvPicPr>
          <p:nvPr/>
        </p:nvPicPr>
        <p:blipFill>
          <a:blip r:embed="rId2"/>
          <a:stretch>
            <a:fillRect/>
          </a:stretch>
        </p:blipFill>
        <p:spPr>
          <a:xfrm>
            <a:off x="7289800" y="1930400"/>
            <a:ext cx="4713289" cy="2753109"/>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3" y="1930400"/>
            <a:ext cx="6366933" cy="4013200"/>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Current practices </a:t>
            </a:r>
            <a:r>
              <a:rPr lang="en-US" sz="1800" b="0" i="0" u="none" strike="noStrike" baseline="0" dirty="0">
                <a:solidFill>
                  <a:srgbClr val="221E1F"/>
                </a:solidFill>
                <a:latin typeface="Calibri" panose="020F0502020204030204" pitchFamily="34" charset="0"/>
              </a:rPr>
              <a:t>– We are currently paying service advisors a certain percentage off of the entire service depts gross. I personally think this creates an </a:t>
            </a:r>
            <a:r>
              <a:rPr lang="en-US" dirty="0">
                <a:solidFill>
                  <a:srgbClr val="221E1F"/>
                </a:solidFill>
                <a:latin typeface="Calibri" panose="020F0502020204030204" pitchFamily="34" charset="0"/>
              </a:rPr>
              <a:t>environment to where you have a couple SAs that are doing majority of the work and the others are benefiting from their work.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Goals for improvement </a:t>
            </a:r>
            <a:r>
              <a:rPr lang="en-US" sz="1800" b="0" i="0" u="none" strike="noStrike" baseline="0" dirty="0">
                <a:solidFill>
                  <a:srgbClr val="221E1F"/>
                </a:solidFill>
                <a:latin typeface="Calibri" panose="020F0502020204030204" pitchFamily="34" charset="0"/>
              </a:rPr>
              <a:t>– I would to could change the SA pay plan to make it a more individualized structure to where each person it trying to make the most out of every ticket they have. I also think we need to put some focus on decreasing our monthly policy amount. </a:t>
            </a:r>
          </a:p>
          <a:p>
            <a:r>
              <a:rPr lang="en-US" sz="1800" b="0" i="0" u="none" strike="noStrike" baseline="0" dirty="0">
                <a:solidFill>
                  <a:srgbClr val="00B0F0"/>
                </a:solidFill>
                <a:latin typeface="Calibri" panose="020F0502020204030204" pitchFamily="34" charset="0"/>
              </a:rPr>
              <a:t>Plans to achieve your goals </a:t>
            </a:r>
            <a:r>
              <a:rPr lang="en-US" sz="1800" b="0" i="0" u="none" strike="noStrike" baseline="0" dirty="0">
                <a:solidFill>
                  <a:srgbClr val="221E1F"/>
                </a:solidFill>
                <a:latin typeface="Calibri" panose="020F0502020204030204" pitchFamily="34" charset="0"/>
              </a:rPr>
              <a:t>– Create a pay plan that will drive the SA to try to get the most out of every ticket they have but also making the pay plan a rewarding pay plan if they are able to achieve certain goals. </a:t>
            </a:r>
          </a:p>
          <a:p>
            <a:r>
              <a:rPr lang="en-US" sz="1800" b="0" i="0" u="none" strike="noStrike" baseline="0" dirty="0">
                <a:solidFill>
                  <a:srgbClr val="00B0F0"/>
                </a:solidFill>
                <a:latin typeface="Calibri" panose="020F0502020204030204" pitchFamily="34" charset="0"/>
              </a:rPr>
              <a:t>Plans to evaluate your changes </a:t>
            </a:r>
            <a:r>
              <a:rPr lang="en-US" sz="1800" b="0" i="0" u="none" strike="noStrike" baseline="0" dirty="0">
                <a:solidFill>
                  <a:srgbClr val="221E1F"/>
                </a:solidFill>
                <a:latin typeface="Calibri" panose="020F0502020204030204" pitchFamily="34" charset="0"/>
              </a:rPr>
              <a:t>– Make the changes and watch the service dept for a few months. See if all advisors ar</a:t>
            </a:r>
            <a:r>
              <a:rPr lang="en-US" dirty="0">
                <a:solidFill>
                  <a:srgbClr val="221E1F"/>
                </a:solidFill>
                <a:latin typeface="Calibri" panose="020F0502020204030204" pitchFamily="34" charset="0"/>
              </a:rPr>
              <a:t>e getting the most out of every ticket and see if our one line ROs will decrease and upsells increase. </a:t>
            </a:r>
            <a:r>
              <a:rPr lang="en-US" sz="1800" b="0" i="0" u="none" strike="noStrike" baseline="0" dirty="0">
                <a:solidFill>
                  <a:srgbClr val="221E1F"/>
                </a:solidFill>
                <a:latin typeface="Calibri" panose="020F0502020204030204" pitchFamily="34" charset="0"/>
              </a:rPr>
              <a:t> </a:t>
            </a:r>
          </a:p>
          <a:p>
            <a:endParaRPr lang="en-US" dirty="0"/>
          </a:p>
        </p:txBody>
      </p:sp>
      <p:pic>
        <p:nvPicPr>
          <p:cNvPr id="5" name="Picture 4">
            <a:extLst>
              <a:ext uri="{FF2B5EF4-FFF2-40B4-BE49-F238E27FC236}">
                <a16:creationId xmlns:a16="http://schemas.microsoft.com/office/drawing/2014/main" id="{6046C15B-6E8A-021C-F13D-5F104024986A}"/>
              </a:ext>
            </a:extLst>
          </p:cNvPr>
          <p:cNvPicPr>
            <a:picLocks noChangeAspect="1"/>
          </p:cNvPicPr>
          <p:nvPr/>
        </p:nvPicPr>
        <p:blipFill>
          <a:blip r:embed="rId2"/>
          <a:stretch>
            <a:fillRect/>
          </a:stretch>
        </p:blipFill>
        <p:spPr>
          <a:xfrm>
            <a:off x="7923240" y="1964913"/>
            <a:ext cx="3591426" cy="2962688"/>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270932" y="2000847"/>
            <a:ext cx="6062135" cy="3880772"/>
          </a:xfrm>
        </p:spPr>
        <p:txBody>
          <a:bodyPr>
            <a:normAutofit fontScale="85000" lnSpcReduction="10000"/>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Current practices </a:t>
            </a:r>
            <a:r>
              <a:rPr lang="en-US" sz="1800" b="0" i="0" u="none" strike="noStrike" baseline="0" dirty="0">
                <a:solidFill>
                  <a:srgbClr val="221E1F"/>
                </a:solidFill>
                <a:latin typeface="Calibri" panose="020F0502020204030204" pitchFamily="34" charset="0"/>
              </a:rPr>
              <a:t>– Our shop foreman and service manager are currently in charge of distributing work in the shop and making sure that everybody has work but not too much work. </a:t>
            </a:r>
          </a:p>
          <a:p>
            <a:r>
              <a:rPr lang="en-US" sz="1800" b="0" i="0" u="none" strike="noStrike" baseline="0" dirty="0">
                <a:solidFill>
                  <a:srgbClr val="00B0F0"/>
                </a:solidFill>
                <a:latin typeface="Calibri" panose="020F0502020204030204" pitchFamily="34" charset="0"/>
              </a:rPr>
              <a:t>Goals for improvement </a:t>
            </a:r>
            <a:r>
              <a:rPr lang="en-US" sz="1800" b="0" i="0" u="none" strike="noStrike" baseline="0" dirty="0">
                <a:solidFill>
                  <a:srgbClr val="221E1F"/>
                </a:solidFill>
                <a:latin typeface="Calibri" panose="020F0502020204030204" pitchFamily="34" charset="0"/>
              </a:rPr>
              <a:t>– I think we could for sure increase our tech proficiency by a good bit. We currently have 28 bays, 6 main shop techs and 5 oil bay techs. </a:t>
            </a:r>
          </a:p>
          <a:p>
            <a:r>
              <a:rPr lang="en-US" sz="1800" b="0" i="0" u="none" strike="noStrike" baseline="0" dirty="0">
                <a:solidFill>
                  <a:srgbClr val="00B0F0"/>
                </a:solidFill>
                <a:latin typeface="Calibri" panose="020F0502020204030204" pitchFamily="34" charset="0"/>
              </a:rPr>
              <a:t>Plans to achieve your goals </a:t>
            </a:r>
            <a:r>
              <a:rPr lang="en-US" sz="1800" b="0" i="0" u="none" strike="noStrike" baseline="0" dirty="0">
                <a:solidFill>
                  <a:srgbClr val="221E1F"/>
                </a:solidFill>
                <a:latin typeface="Calibri" panose="020F0502020204030204" pitchFamily="34" charset="0"/>
              </a:rPr>
              <a:t>– I plan to sit down with my shop foreman and service manager to create a plan to put into place to make sure that the work is being dispatched to the correct techs and that not one tech is being overloaded with work. Also bring our parts manager in the meeting and discuss stocking the correct parts so we do not have to wait until the next day to ge</a:t>
            </a:r>
            <a:r>
              <a:rPr lang="en-US" dirty="0">
                <a:solidFill>
                  <a:srgbClr val="221E1F"/>
                </a:solidFill>
                <a:latin typeface="Calibri" panose="020F0502020204030204" pitchFamily="34" charset="0"/>
              </a:rPr>
              <a:t>t the working going. </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Plans to evaluate your changes </a:t>
            </a:r>
            <a:r>
              <a:rPr lang="en-US" sz="1800" b="0" i="0" u="none" strike="noStrike" baseline="0" dirty="0">
                <a:solidFill>
                  <a:srgbClr val="221E1F"/>
                </a:solidFill>
                <a:latin typeface="Calibri" panose="020F0502020204030204" pitchFamily="34" charset="0"/>
              </a:rPr>
              <a:t>– Use the NADA excel template to see if ou</a:t>
            </a:r>
            <a:r>
              <a:rPr lang="en-US" dirty="0">
                <a:solidFill>
                  <a:srgbClr val="221E1F"/>
                </a:solidFill>
                <a:latin typeface="Calibri" panose="020F0502020204030204" pitchFamily="34" charset="0"/>
              </a:rPr>
              <a:t>r tech proficiency is increasing month over month. </a:t>
            </a:r>
            <a:endParaRPr lang="en-US" sz="1800" b="0" i="0" u="none" strike="noStrike" baseline="0" dirty="0">
              <a:solidFill>
                <a:srgbClr val="221E1F"/>
              </a:solidFill>
              <a:latin typeface="Calibri" panose="020F0502020204030204" pitchFamily="34" charset="0"/>
            </a:endParaRPr>
          </a:p>
          <a:p>
            <a:endParaRPr lang="en-US" dirty="0"/>
          </a:p>
        </p:txBody>
      </p:sp>
      <p:pic>
        <p:nvPicPr>
          <p:cNvPr id="5" name="Picture 4">
            <a:extLst>
              <a:ext uri="{FF2B5EF4-FFF2-40B4-BE49-F238E27FC236}">
                <a16:creationId xmlns:a16="http://schemas.microsoft.com/office/drawing/2014/main" id="{0825E94D-2085-DE30-0A94-AD8DBA1C4157}"/>
              </a:ext>
            </a:extLst>
          </p:cNvPr>
          <p:cNvPicPr>
            <a:picLocks noChangeAspect="1"/>
          </p:cNvPicPr>
          <p:nvPr/>
        </p:nvPicPr>
        <p:blipFill>
          <a:blip r:embed="rId2"/>
          <a:stretch>
            <a:fillRect/>
          </a:stretch>
        </p:blipFill>
        <p:spPr>
          <a:xfrm>
            <a:off x="7105846" y="1447800"/>
            <a:ext cx="4815222" cy="4504267"/>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04484" y="1747572"/>
            <a:ext cx="6482116" cy="3880772"/>
          </a:xfrm>
        </p:spPr>
        <p:txBody>
          <a:bodyPr/>
          <a:lstStyle/>
          <a:p>
            <a:pPr algn="l"/>
            <a:endParaRPr lang="en-US" sz="1800" b="0" i="0" u="none" strike="noStrike" baseline="0" dirty="0">
              <a:solidFill>
                <a:srgbClr val="000000"/>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Current practices </a:t>
            </a:r>
            <a:r>
              <a:rPr lang="en-US" sz="1800" b="0" i="0" u="none" strike="noStrike" baseline="0" dirty="0">
                <a:solidFill>
                  <a:srgbClr val="221E1F"/>
                </a:solidFill>
                <a:latin typeface="Calibri" panose="020F0502020204030204" pitchFamily="34" charset="0"/>
              </a:rPr>
              <a:t>– Each tech currently has 2 lifts and 2 flats. We have 6 techs. </a:t>
            </a:r>
          </a:p>
          <a:p>
            <a:r>
              <a:rPr lang="en-US" sz="1800" b="0" i="0" u="none" strike="noStrike" baseline="0" dirty="0">
                <a:solidFill>
                  <a:srgbClr val="00B0F0"/>
                </a:solidFill>
                <a:latin typeface="Calibri" panose="020F0502020204030204" pitchFamily="34" charset="0"/>
              </a:rPr>
              <a:t>Goals for improvement </a:t>
            </a:r>
            <a:r>
              <a:rPr lang="en-US" sz="1800" b="0" i="0" u="none" strike="noStrike" baseline="0" dirty="0">
                <a:solidFill>
                  <a:srgbClr val="221E1F"/>
                </a:solidFill>
                <a:latin typeface="Calibri" panose="020F0502020204030204" pitchFamily="34" charset="0"/>
              </a:rPr>
              <a:t>– I think we coul</a:t>
            </a:r>
            <a:r>
              <a:rPr lang="en-US" dirty="0">
                <a:solidFill>
                  <a:srgbClr val="221E1F"/>
                </a:solidFill>
                <a:latin typeface="Calibri" panose="020F0502020204030204" pitchFamily="34" charset="0"/>
              </a:rPr>
              <a:t>d add 2 more techs to get work in and out of the shop at a faster pace. </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00B0F0"/>
                </a:solidFill>
                <a:latin typeface="Calibri" panose="020F0502020204030204" pitchFamily="34" charset="0"/>
              </a:rPr>
              <a:t>Plans to achieve your goals </a:t>
            </a:r>
            <a:r>
              <a:rPr lang="en-US" sz="1800" b="0" i="0" u="none" strike="noStrike" baseline="0" dirty="0">
                <a:solidFill>
                  <a:srgbClr val="221E1F"/>
                </a:solidFill>
                <a:latin typeface="Calibri" panose="020F0502020204030204" pitchFamily="34" charset="0"/>
              </a:rPr>
              <a:t>– Hire 2 more techs and make sure that work is being turne</a:t>
            </a:r>
            <a:r>
              <a:rPr lang="en-US" dirty="0">
                <a:solidFill>
                  <a:srgbClr val="221E1F"/>
                </a:solidFill>
                <a:latin typeface="Calibri" panose="020F0502020204030204" pitchFamily="34" charset="0"/>
              </a:rPr>
              <a:t>d as fast as possible.</a:t>
            </a:r>
            <a:endParaRPr lang="en-US" sz="1800" b="0" i="0" u="none" strike="noStrike" baseline="0" dirty="0">
              <a:solidFill>
                <a:srgbClr val="221E1F"/>
              </a:solidFill>
              <a:latin typeface="Calibri" panose="020F0502020204030204" pitchFamily="34" charset="0"/>
            </a:endParaRPr>
          </a:p>
          <a:p>
            <a:r>
              <a:rPr lang="en-US" sz="1800" b="0" i="0" u="none" strike="noStrike" baseline="0" dirty="0">
                <a:solidFill>
                  <a:srgbClr val="00B0F0"/>
                </a:solidFill>
                <a:latin typeface="Calibri" panose="020F0502020204030204" pitchFamily="34" charset="0"/>
              </a:rPr>
              <a:t>Plans to evaluate your changes </a:t>
            </a:r>
            <a:r>
              <a:rPr lang="en-US" sz="1800" b="0" i="0" u="none" strike="noStrike" baseline="0" dirty="0">
                <a:solidFill>
                  <a:srgbClr val="221E1F"/>
                </a:solidFill>
                <a:latin typeface="Calibri" panose="020F0502020204030204" pitchFamily="34" charset="0"/>
              </a:rPr>
              <a:t>– See if our service sales go up from not missing customers that are not able to leave their vehicles to wait on repairs. </a:t>
            </a:r>
          </a:p>
          <a:p>
            <a:endParaRPr lang="en-US" dirty="0"/>
          </a:p>
        </p:txBody>
      </p:sp>
      <p:pic>
        <p:nvPicPr>
          <p:cNvPr id="5" name="Picture 4">
            <a:extLst>
              <a:ext uri="{FF2B5EF4-FFF2-40B4-BE49-F238E27FC236}">
                <a16:creationId xmlns:a16="http://schemas.microsoft.com/office/drawing/2014/main" id="{6CBA27ED-D596-22D1-B098-D07D0D32B219}"/>
              </a:ext>
            </a:extLst>
          </p:cNvPr>
          <p:cNvPicPr>
            <a:picLocks noChangeAspect="1"/>
          </p:cNvPicPr>
          <p:nvPr/>
        </p:nvPicPr>
        <p:blipFill>
          <a:blip r:embed="rId2"/>
          <a:stretch>
            <a:fillRect/>
          </a:stretch>
        </p:blipFill>
        <p:spPr>
          <a:xfrm>
            <a:off x="8453791" y="1747572"/>
            <a:ext cx="3133725" cy="38100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18067" y="1847323"/>
            <a:ext cx="4665133" cy="3880772"/>
          </a:xfrm>
        </p:spPr>
        <p:txBody>
          <a:bodyPr/>
          <a:lstStyle/>
          <a:p>
            <a:r>
              <a:rPr lang="en-US" dirty="0"/>
              <a:t>My service manager was very shocked to find out how many one line ROs we had. I showed him that out of 100 ROs 74% of those were one line ROs. Him and I sat down with the service advisors and explained the importance of upselling items to customers. Not only does it increase gross but it ensures that the customers vehicle is being well maintained. </a:t>
            </a:r>
          </a:p>
        </p:txBody>
      </p:sp>
      <p:pic>
        <p:nvPicPr>
          <p:cNvPr id="5" name="Picture 4">
            <a:extLst>
              <a:ext uri="{FF2B5EF4-FFF2-40B4-BE49-F238E27FC236}">
                <a16:creationId xmlns:a16="http://schemas.microsoft.com/office/drawing/2014/main" id="{E6D76D21-31D9-CDC9-741F-F22213DD1DF3}"/>
              </a:ext>
            </a:extLst>
          </p:cNvPr>
          <p:cNvPicPr>
            <a:picLocks noChangeAspect="1"/>
          </p:cNvPicPr>
          <p:nvPr/>
        </p:nvPicPr>
        <p:blipFill>
          <a:blip r:embed="rId2"/>
          <a:stretch>
            <a:fillRect/>
          </a:stretch>
        </p:blipFill>
        <p:spPr>
          <a:xfrm>
            <a:off x="7330631" y="1583267"/>
            <a:ext cx="4590436" cy="3880772"/>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745723"/>
            <a:ext cx="8822266" cy="4214810"/>
          </a:xfrm>
        </p:spPr>
        <p:txBody>
          <a:bodyPr/>
          <a:lstStyle/>
          <a:p>
            <a:r>
              <a:rPr lang="en-US" dirty="0"/>
              <a:t>We have a very large customer base being we have been opened for 35 years now. </a:t>
            </a:r>
          </a:p>
          <a:p>
            <a:r>
              <a:rPr lang="en-US" dirty="0"/>
              <a:t>Our service team works very well together and are always willing to help each other out when needed. </a:t>
            </a:r>
          </a:p>
          <a:p>
            <a:r>
              <a:rPr lang="en-US" dirty="0"/>
              <a:t>There is currently a bunch of new businesses and restaurants being built right next door to the dealership. </a:t>
            </a:r>
          </a:p>
          <a:p>
            <a:r>
              <a:rPr lang="en-US" dirty="0"/>
              <a:t>We have plenty of room in our shop to add a couple more techs and increase productivity. </a:t>
            </a:r>
          </a:p>
          <a:p>
            <a:r>
              <a:rPr lang="en-US" dirty="0"/>
              <a:t>Our service manager is willing to learn new things and is very focused on increasing business year over year. </a:t>
            </a:r>
          </a:p>
          <a:p>
            <a:pPr lvl="1">
              <a:buFont typeface="Arial" panose="020B0604020202020204" pitchFamily="34" charset="0"/>
              <a:buChar char="•"/>
            </a:pPr>
            <a:endParaRPr lang="en-US" dirty="0"/>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27189"/>
            <a:ext cx="8596668" cy="4206344"/>
          </a:xfrm>
        </p:spPr>
        <p:txBody>
          <a:bodyPr/>
          <a:lstStyle/>
          <a:p>
            <a:r>
              <a:rPr lang="en-US" dirty="0"/>
              <a:t>Service hours do not mirror sales dept hours. </a:t>
            </a:r>
          </a:p>
          <a:p>
            <a:r>
              <a:rPr lang="en-US" dirty="0"/>
              <a:t>Current pay plan for our service advisors does not make each of them want to do as much as they can each month. They get paid off of total service dept so I have a couple doing most the work and a couple leaning on the others to make a paycheck. </a:t>
            </a:r>
          </a:p>
          <a:p>
            <a:r>
              <a:rPr lang="en-US" dirty="0"/>
              <a:t>We do not market out service dept as much as we should. The dealership is very old school in their ways as far as marketing and how we do business. </a:t>
            </a:r>
          </a:p>
          <a:p>
            <a:r>
              <a:rPr lang="en-US" dirty="0"/>
              <a:t>The advisors are not upselling enough on maintenance tickets. </a:t>
            </a:r>
          </a:p>
          <a:p>
            <a:r>
              <a:rPr lang="en-US" dirty="0"/>
              <a:t>My service managers overloads himself with work not allowing him to effectively do his job and manager the service dept as well as he can. </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562</TotalTime>
  <Words>1699</Words>
  <Application>Microsoft Office PowerPoint</Application>
  <PresentationFormat>Widescreen</PresentationFormat>
  <Paragraphs>100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NADA Service Homework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SalesDesk</cp:lastModifiedBy>
  <cp:revision>14</cp:revision>
  <dcterms:created xsi:type="dcterms:W3CDTF">2022-12-04T13:10:55Z</dcterms:created>
  <dcterms:modified xsi:type="dcterms:W3CDTF">2024-10-25T15:53:57Z</dcterms:modified>
</cp:coreProperties>
</file>