
<file path=[Content_Types].xml><?xml version="1.0" encoding="utf-8"?>
<Types xmlns="http://schemas.openxmlformats.org/package/2006/content-types">
  <Default Extension="tmp"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5" d="100"/>
          <a:sy n="115" d="100"/>
        </p:scale>
        <p:origin x="432"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ourcle, Laurent" userId="1b550169-5431-4d3b-ac6d-b648cd7d0e0b" providerId="ADAL" clId="{BA6DC95D-DFF3-4B32-9BF8-48885A0662A9}"/>
    <pc:docChg chg="undo custSel modSld modMainMaster">
      <pc:chgData name="Hourcle, Laurent" userId="1b550169-5431-4d3b-ac6d-b648cd7d0e0b" providerId="ADAL" clId="{BA6DC95D-DFF3-4B32-9BF8-48885A0662A9}" dt="2024-04-18T17:48:00.465" v="118" actId="207"/>
      <pc:docMkLst>
        <pc:docMk/>
      </pc:docMkLst>
      <pc:sldChg chg="modSp mod">
        <pc:chgData name="Hourcle, Laurent" userId="1b550169-5431-4d3b-ac6d-b648cd7d0e0b" providerId="ADAL" clId="{BA6DC95D-DFF3-4B32-9BF8-48885A0662A9}" dt="2024-04-18T17:42:47.605" v="2" actId="207"/>
        <pc:sldMkLst>
          <pc:docMk/>
          <pc:sldMk cId="407074056" sldId="256"/>
        </pc:sldMkLst>
        <pc:spChg chg="mod">
          <ac:chgData name="Hourcle, Laurent" userId="1b550169-5431-4d3b-ac6d-b648cd7d0e0b" providerId="ADAL" clId="{BA6DC95D-DFF3-4B32-9BF8-48885A0662A9}" dt="2024-04-18T17:42:47.605" v="2" actId="207"/>
          <ac:spMkLst>
            <pc:docMk/>
            <pc:sldMk cId="407074056" sldId="256"/>
            <ac:spMk id="2" creationId="{3E0A9F39-3A40-DAF5-FB29-F9EF6B43BC8E}"/>
          </ac:spMkLst>
        </pc:spChg>
      </pc:sldChg>
      <pc:sldChg chg="modSp mod">
        <pc:chgData name="Hourcle, Laurent" userId="1b550169-5431-4d3b-ac6d-b648cd7d0e0b" providerId="ADAL" clId="{BA6DC95D-DFF3-4B32-9BF8-48885A0662A9}" dt="2024-04-18T17:43:53.848" v="22" actId="20577"/>
        <pc:sldMkLst>
          <pc:docMk/>
          <pc:sldMk cId="3839221384" sldId="257"/>
        </pc:sldMkLst>
        <pc:spChg chg="mod">
          <ac:chgData name="Hourcle, Laurent" userId="1b550169-5431-4d3b-ac6d-b648cd7d0e0b" providerId="ADAL" clId="{BA6DC95D-DFF3-4B32-9BF8-48885A0662A9}" dt="2024-04-18T17:43:53.848" v="22" actId="20577"/>
          <ac:spMkLst>
            <pc:docMk/>
            <pc:sldMk cId="3839221384" sldId="257"/>
            <ac:spMk id="2" creationId="{103DC290-7A27-95C0-53A2-21B3816BBA33}"/>
          </ac:spMkLst>
        </pc:spChg>
      </pc:sldChg>
      <pc:sldChg chg="modSp mod">
        <pc:chgData name="Hourcle, Laurent" userId="1b550169-5431-4d3b-ac6d-b648cd7d0e0b" providerId="ADAL" clId="{BA6DC95D-DFF3-4B32-9BF8-48885A0662A9}" dt="2024-04-18T17:43:28.070" v="5" actId="207"/>
        <pc:sldMkLst>
          <pc:docMk/>
          <pc:sldMk cId="4167117408" sldId="258"/>
        </pc:sldMkLst>
        <pc:spChg chg="mod">
          <ac:chgData name="Hourcle, Laurent" userId="1b550169-5431-4d3b-ac6d-b648cd7d0e0b" providerId="ADAL" clId="{BA6DC95D-DFF3-4B32-9BF8-48885A0662A9}" dt="2024-04-18T17:43:28.070" v="5" actId="207"/>
          <ac:spMkLst>
            <pc:docMk/>
            <pc:sldMk cId="4167117408" sldId="258"/>
            <ac:spMk id="2" creationId="{5FFE6F10-0BA0-1313-9F7B-7EBE765BA7D5}"/>
          </ac:spMkLst>
        </pc:spChg>
      </pc:sldChg>
      <pc:sldChg chg="modSp mod">
        <pc:chgData name="Hourcle, Laurent" userId="1b550169-5431-4d3b-ac6d-b648cd7d0e0b" providerId="ADAL" clId="{BA6DC95D-DFF3-4B32-9BF8-48885A0662A9}" dt="2024-04-18T17:43:12.632" v="4" actId="207"/>
        <pc:sldMkLst>
          <pc:docMk/>
          <pc:sldMk cId="2924363353" sldId="259"/>
        </pc:sldMkLst>
        <pc:spChg chg="mod">
          <ac:chgData name="Hourcle, Laurent" userId="1b550169-5431-4d3b-ac6d-b648cd7d0e0b" providerId="ADAL" clId="{BA6DC95D-DFF3-4B32-9BF8-48885A0662A9}" dt="2024-04-18T17:43:12.632" v="4" actId="207"/>
          <ac:spMkLst>
            <pc:docMk/>
            <pc:sldMk cId="2924363353" sldId="259"/>
            <ac:spMk id="3" creationId="{0CC31931-4847-F763-D4D1-1433E7E0CE49}"/>
          </ac:spMkLst>
        </pc:spChg>
      </pc:sldChg>
      <pc:sldChg chg="modSp mod">
        <pc:chgData name="Hourcle, Laurent" userId="1b550169-5431-4d3b-ac6d-b648cd7d0e0b" providerId="ADAL" clId="{BA6DC95D-DFF3-4B32-9BF8-48885A0662A9}" dt="2024-04-18T17:44:12.880" v="35" actId="20577"/>
        <pc:sldMkLst>
          <pc:docMk/>
          <pc:sldMk cId="2417698126" sldId="262"/>
        </pc:sldMkLst>
        <pc:spChg chg="mod">
          <ac:chgData name="Hourcle, Laurent" userId="1b550169-5431-4d3b-ac6d-b648cd7d0e0b" providerId="ADAL" clId="{BA6DC95D-DFF3-4B32-9BF8-48885A0662A9}" dt="2024-04-18T17:44:12.880" v="35" actId="20577"/>
          <ac:spMkLst>
            <pc:docMk/>
            <pc:sldMk cId="2417698126" sldId="262"/>
            <ac:spMk id="2" creationId="{103DC290-7A27-95C0-53A2-21B3816BBA33}"/>
          </ac:spMkLst>
        </pc:spChg>
      </pc:sldChg>
      <pc:sldChg chg="modSp mod">
        <pc:chgData name="Hourcle, Laurent" userId="1b550169-5431-4d3b-ac6d-b648cd7d0e0b" providerId="ADAL" clId="{BA6DC95D-DFF3-4B32-9BF8-48885A0662A9}" dt="2024-04-18T17:44:36.684" v="53" actId="20577"/>
        <pc:sldMkLst>
          <pc:docMk/>
          <pc:sldMk cId="3912869560" sldId="263"/>
        </pc:sldMkLst>
        <pc:spChg chg="mod">
          <ac:chgData name="Hourcle, Laurent" userId="1b550169-5431-4d3b-ac6d-b648cd7d0e0b" providerId="ADAL" clId="{BA6DC95D-DFF3-4B32-9BF8-48885A0662A9}" dt="2024-04-18T17:44:36.684" v="53" actId="20577"/>
          <ac:spMkLst>
            <pc:docMk/>
            <pc:sldMk cId="3912869560" sldId="263"/>
            <ac:spMk id="2" creationId="{103DC290-7A27-95C0-53A2-21B3816BBA33}"/>
          </ac:spMkLst>
        </pc:spChg>
      </pc:sldChg>
      <pc:sldChg chg="modSp mod">
        <pc:chgData name="Hourcle, Laurent" userId="1b550169-5431-4d3b-ac6d-b648cd7d0e0b" providerId="ADAL" clId="{BA6DC95D-DFF3-4B32-9BF8-48885A0662A9}" dt="2024-04-18T17:44:52.835" v="63" actId="20577"/>
        <pc:sldMkLst>
          <pc:docMk/>
          <pc:sldMk cId="627664966" sldId="264"/>
        </pc:sldMkLst>
        <pc:spChg chg="mod">
          <ac:chgData name="Hourcle, Laurent" userId="1b550169-5431-4d3b-ac6d-b648cd7d0e0b" providerId="ADAL" clId="{BA6DC95D-DFF3-4B32-9BF8-48885A0662A9}" dt="2024-04-18T17:44:52.835" v="63" actId="20577"/>
          <ac:spMkLst>
            <pc:docMk/>
            <pc:sldMk cId="627664966" sldId="264"/>
            <ac:spMk id="2" creationId="{103DC290-7A27-95C0-53A2-21B3816BBA33}"/>
          </ac:spMkLst>
        </pc:spChg>
      </pc:sldChg>
      <pc:sldChg chg="modSp mod">
        <pc:chgData name="Hourcle, Laurent" userId="1b550169-5431-4d3b-ac6d-b648cd7d0e0b" providerId="ADAL" clId="{BA6DC95D-DFF3-4B32-9BF8-48885A0662A9}" dt="2024-04-18T17:45:08.939" v="76" actId="20577"/>
        <pc:sldMkLst>
          <pc:docMk/>
          <pc:sldMk cId="3985272254" sldId="265"/>
        </pc:sldMkLst>
        <pc:spChg chg="mod">
          <ac:chgData name="Hourcle, Laurent" userId="1b550169-5431-4d3b-ac6d-b648cd7d0e0b" providerId="ADAL" clId="{BA6DC95D-DFF3-4B32-9BF8-48885A0662A9}" dt="2024-04-18T17:45:08.939" v="76" actId="20577"/>
          <ac:spMkLst>
            <pc:docMk/>
            <pc:sldMk cId="3985272254" sldId="265"/>
            <ac:spMk id="2" creationId="{103DC290-7A27-95C0-53A2-21B3816BBA33}"/>
          </ac:spMkLst>
        </pc:spChg>
      </pc:sldChg>
      <pc:sldChg chg="modSp mod">
        <pc:chgData name="Hourcle, Laurent" userId="1b550169-5431-4d3b-ac6d-b648cd7d0e0b" providerId="ADAL" clId="{BA6DC95D-DFF3-4B32-9BF8-48885A0662A9}" dt="2024-04-18T17:46:12.998" v="89" actId="20577"/>
        <pc:sldMkLst>
          <pc:docMk/>
          <pc:sldMk cId="4226099158" sldId="266"/>
        </pc:sldMkLst>
        <pc:spChg chg="mod">
          <ac:chgData name="Hourcle, Laurent" userId="1b550169-5431-4d3b-ac6d-b648cd7d0e0b" providerId="ADAL" clId="{BA6DC95D-DFF3-4B32-9BF8-48885A0662A9}" dt="2024-04-18T17:46:12.998" v="89" actId="20577"/>
          <ac:spMkLst>
            <pc:docMk/>
            <pc:sldMk cId="4226099158" sldId="266"/>
            <ac:spMk id="2" creationId="{103DC290-7A27-95C0-53A2-21B3816BBA33}"/>
          </ac:spMkLst>
        </pc:spChg>
      </pc:sldChg>
      <pc:sldChg chg="modSp mod">
        <pc:chgData name="Hourcle, Laurent" userId="1b550169-5431-4d3b-ac6d-b648cd7d0e0b" providerId="ADAL" clId="{BA6DC95D-DFF3-4B32-9BF8-48885A0662A9}" dt="2024-04-18T17:47:12.737" v="98" actId="20577"/>
        <pc:sldMkLst>
          <pc:docMk/>
          <pc:sldMk cId="850427537" sldId="267"/>
        </pc:sldMkLst>
        <pc:spChg chg="mod">
          <ac:chgData name="Hourcle, Laurent" userId="1b550169-5431-4d3b-ac6d-b648cd7d0e0b" providerId="ADAL" clId="{BA6DC95D-DFF3-4B32-9BF8-48885A0662A9}" dt="2024-04-18T17:47:12.737" v="98" actId="20577"/>
          <ac:spMkLst>
            <pc:docMk/>
            <pc:sldMk cId="850427537" sldId="267"/>
            <ac:spMk id="2" creationId="{103DC290-7A27-95C0-53A2-21B3816BBA33}"/>
          </ac:spMkLst>
        </pc:spChg>
      </pc:sldChg>
      <pc:sldChg chg="modSp mod">
        <pc:chgData name="Hourcle, Laurent" userId="1b550169-5431-4d3b-ac6d-b648cd7d0e0b" providerId="ADAL" clId="{BA6DC95D-DFF3-4B32-9BF8-48885A0662A9}" dt="2024-04-18T17:47:49.570" v="117" actId="207"/>
        <pc:sldMkLst>
          <pc:docMk/>
          <pc:sldMk cId="3364109993" sldId="268"/>
        </pc:sldMkLst>
        <pc:spChg chg="mod">
          <ac:chgData name="Hourcle, Laurent" userId="1b550169-5431-4d3b-ac6d-b648cd7d0e0b" providerId="ADAL" clId="{BA6DC95D-DFF3-4B32-9BF8-48885A0662A9}" dt="2024-04-18T17:47:28.395" v="112" actId="20577"/>
          <ac:spMkLst>
            <pc:docMk/>
            <pc:sldMk cId="3364109993" sldId="268"/>
            <ac:spMk id="2" creationId="{103DC290-7A27-95C0-53A2-21B3816BBA33}"/>
          </ac:spMkLst>
        </pc:spChg>
        <pc:graphicFrameChg chg="modGraphic">
          <ac:chgData name="Hourcle, Laurent" userId="1b550169-5431-4d3b-ac6d-b648cd7d0e0b" providerId="ADAL" clId="{BA6DC95D-DFF3-4B32-9BF8-48885A0662A9}" dt="2024-04-18T17:47:49.570" v="117" actId="207"/>
          <ac:graphicFrameMkLst>
            <pc:docMk/>
            <pc:sldMk cId="3364109993" sldId="268"/>
            <ac:graphicFrameMk id="4" creationId="{BC8B6778-11BB-9A9A-F0BF-8949F85F8237}"/>
          </ac:graphicFrameMkLst>
        </pc:graphicFrameChg>
      </pc:sldChg>
      <pc:sldChg chg="modSp mod">
        <pc:chgData name="Hourcle, Laurent" userId="1b550169-5431-4d3b-ac6d-b648cd7d0e0b" providerId="ADAL" clId="{BA6DC95D-DFF3-4B32-9BF8-48885A0662A9}" dt="2024-04-18T17:48:00.465" v="118" actId="207"/>
        <pc:sldMkLst>
          <pc:docMk/>
          <pc:sldMk cId="3799370086" sldId="269"/>
        </pc:sldMkLst>
        <pc:spChg chg="mod">
          <ac:chgData name="Hourcle, Laurent" userId="1b550169-5431-4d3b-ac6d-b648cd7d0e0b" providerId="ADAL" clId="{BA6DC95D-DFF3-4B32-9BF8-48885A0662A9}" dt="2024-04-18T17:48:00.465" v="118" actId="207"/>
          <ac:spMkLst>
            <pc:docMk/>
            <pc:sldMk cId="3799370086" sldId="269"/>
            <ac:spMk id="2" creationId="{103DC290-7A27-95C0-53A2-21B3816BBA33}"/>
          </ac:spMkLst>
        </pc:spChg>
      </pc:sldChg>
      <pc:sldMasterChg chg="setBg">
        <pc:chgData name="Hourcle, Laurent" userId="1b550169-5431-4d3b-ac6d-b648cd7d0e0b" providerId="ADAL" clId="{BA6DC95D-DFF3-4B32-9BF8-48885A0662A9}" dt="2024-04-18T17:42:27.466" v="1"/>
        <pc:sldMasterMkLst>
          <pc:docMk/>
          <pc:sldMasterMk cId="0" sldId="2147483648"/>
        </pc:sldMasterMkLst>
      </pc:sldMaster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10/1/2024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10/1/2024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10/1/2024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10/1/2024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10/1/2024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10/1/2024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10/1/2024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10/1/2024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tmp"/><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tmp"/><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tmp"/><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tmp"/><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tmp"/><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solidFill>
                  <a:schemeClr val="bg1"/>
                </a:solidFill>
              </a:rPr>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a:bodyPr>
          <a:lstStyle/>
          <a:p>
            <a:pPr algn="ctr"/>
            <a:r>
              <a:rPr lang="en-US" sz="3200" dirty="0" smtClean="0"/>
              <a:t>Max Johnson | Audi Temecula | N450-32</a:t>
            </a:r>
          </a:p>
          <a:p>
            <a:pPr algn="ctr"/>
            <a:endParaRPr lang="en-US" sz="3200" dirty="0"/>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85000" lnSpcReduction="10000"/>
          </a:bodyPr>
          <a:lstStyle/>
          <a:p>
            <a:r>
              <a:rPr lang="en-US" dirty="0" smtClean="0"/>
              <a:t>Our Service department opportunities are:</a:t>
            </a:r>
          </a:p>
          <a:p>
            <a:r>
              <a:rPr lang="en-US" dirty="0" smtClean="0"/>
              <a:t>-Create menu pricing for differences between LOF, Minor Service, Major Service</a:t>
            </a:r>
          </a:p>
          <a:p>
            <a:r>
              <a:rPr lang="en-US" dirty="0" smtClean="0"/>
              <a:t>-Increase Video MPI penetration; currently ~75% of CP RO’s get a video sent to them. Of those, over 90% watch them. Something to help build value in with advisor(s) and technician(s) to increase. </a:t>
            </a:r>
          </a:p>
          <a:p>
            <a:r>
              <a:rPr lang="en-US" dirty="0" smtClean="0"/>
              <a:t>-SALES TRAINING with the service advisors; ensuring they are equipped to overcome objections and sell more work when customers are here. Our </a:t>
            </a:r>
            <a:r>
              <a:rPr lang="en-US" dirty="0" err="1" smtClean="0"/>
              <a:t>Hrs</a:t>
            </a:r>
            <a:r>
              <a:rPr lang="en-US" dirty="0" smtClean="0"/>
              <a:t>/RO are fairly solid, but there is a lot of opportunity that is being deferred and most likely going elsewhere. </a:t>
            </a:r>
          </a:p>
          <a:p>
            <a:r>
              <a:rPr lang="en-US" dirty="0" smtClean="0"/>
              <a:t>-Create a diagnosis chart as shown in class; different levels for different concerns that customer will select before being shown pricing. </a:t>
            </a:r>
            <a:endParaRPr lang="en-US" dirty="0" smtClean="0"/>
          </a:p>
          <a:p>
            <a:r>
              <a:rPr lang="en-US" dirty="0" smtClean="0"/>
              <a:t>-Help advisors learn more/get better.</a:t>
            </a:r>
          </a:p>
          <a:p>
            <a:r>
              <a:rPr lang="en-US" dirty="0" smtClean="0"/>
              <a:t>-Dispatching work in the shop could be refined and/or done better per the techs. </a:t>
            </a:r>
          </a:p>
          <a:p>
            <a:r>
              <a:rPr lang="en-US" dirty="0" smtClean="0"/>
              <a:t>-HUGE opportunity with rapid growth in our city; need to capture more of it. </a:t>
            </a:r>
          </a:p>
          <a:p>
            <a:endParaRPr lang="en-US" dirty="0"/>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85000" lnSpcReduction="10000"/>
          </a:bodyPr>
          <a:lstStyle/>
          <a:p>
            <a:r>
              <a:rPr lang="en-US" dirty="0" smtClean="0"/>
              <a:t>Our threats are:</a:t>
            </a:r>
          </a:p>
          <a:p>
            <a:r>
              <a:rPr lang="en-US" dirty="0" smtClean="0"/>
              <a:t>-Not being competitive in our market for simpler services, thus having people defect elsewhere with the potential to not come back, ever. </a:t>
            </a:r>
          </a:p>
          <a:p>
            <a:r>
              <a:rPr lang="en-US" dirty="0" smtClean="0"/>
              <a:t>-Doing a lot of diagnosis work, with no repair follow-through; i.e. customers are having us find the problem and then taking it elsewhere. We need to work very hard on mitigating that as much as possible.</a:t>
            </a:r>
          </a:p>
          <a:p>
            <a:r>
              <a:rPr lang="en-US" dirty="0" smtClean="0"/>
              <a:t>-Not being thorough in our sales investigation with customers, thus hindering and limiting our ability to up-sell. </a:t>
            </a:r>
          </a:p>
          <a:p>
            <a:r>
              <a:rPr lang="en-US" dirty="0" smtClean="0"/>
              <a:t>-Not being open on Saturdays may be hurting us. While we do offer a generic “after-hours accommodations” option on our website, it is seldom used, and I believe work may be going elsewhere because of it. </a:t>
            </a:r>
            <a:endParaRPr lang="en-US" dirty="0" smtClean="0"/>
          </a:p>
          <a:p>
            <a:r>
              <a:rPr lang="en-US" dirty="0" smtClean="0"/>
              <a:t>-Be more competitive on pricing with stuff.</a:t>
            </a:r>
          </a:p>
          <a:p>
            <a:r>
              <a:rPr lang="en-US" dirty="0" smtClean="0"/>
              <a:t>-Strategically space out problematic EV repairs to not slow down the technicians</a:t>
            </a:r>
          </a:p>
          <a:p>
            <a:r>
              <a:rPr lang="en-US" smtClean="0"/>
              <a:t>-Limited Support </a:t>
            </a:r>
            <a:r>
              <a:rPr lang="en-US" dirty="0" smtClean="0"/>
              <a:t>staff limits ability to create a quality experience for customers</a:t>
            </a:r>
            <a:r>
              <a:rPr lang="en-US" smtClean="0"/>
              <a:t>.</a:t>
            </a:r>
            <a:r>
              <a:rPr lang="en-US" smtClean="0"/>
              <a:t> </a:t>
            </a:r>
          </a:p>
          <a:p>
            <a:endParaRPr lang="en-US" dirty="0"/>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smtClean="0"/>
              <a:t>My objectives, that I’ve expressed with Service Manager and Foreman are, in order:</a:t>
            </a:r>
          </a:p>
          <a:p>
            <a:r>
              <a:rPr lang="en-US" dirty="0" smtClean="0"/>
              <a:t>-Increase Video MPI to 95%+ by the end of October, 2024 and beyond.</a:t>
            </a:r>
          </a:p>
          <a:p>
            <a:r>
              <a:rPr lang="en-US" dirty="0" smtClean="0"/>
              <a:t>-Implement diagnosis grid by end of year, 2024.</a:t>
            </a:r>
          </a:p>
          <a:p>
            <a:r>
              <a:rPr lang="en-US" dirty="0" smtClean="0"/>
              <a:t>-Transition to a labor price matrix and/or have an EV rate by Jan 1, 2025</a:t>
            </a:r>
          </a:p>
          <a:p>
            <a:r>
              <a:rPr lang="en-US" dirty="0" smtClean="0"/>
              <a:t>-Thorough review of Labor OP codes stored in CDK to ensure only the ones expected to be used are being used. (in process now, Oct. 2024). </a:t>
            </a:r>
          </a:p>
          <a:p>
            <a:endParaRPr lang="en-US" dirty="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a:bodyPr>
          <a:lstStyle/>
          <a:p>
            <a:r>
              <a:rPr lang="en-US" dirty="0"/>
              <a:t>Institute weekly sales workshops (~20 minute meetings) weekly with the advisors; rotate top sales people to be a part of it. These will begin November 1, 2024. </a:t>
            </a:r>
            <a:endParaRPr lang="en-US" dirty="0" smtClean="0"/>
          </a:p>
          <a:p>
            <a:r>
              <a:rPr lang="en-US" dirty="0" smtClean="0"/>
              <a:t>Technician “video </a:t>
            </a:r>
            <a:r>
              <a:rPr lang="en-US" dirty="0" err="1" smtClean="0"/>
              <a:t>walkaround</a:t>
            </a:r>
            <a:r>
              <a:rPr lang="en-US" dirty="0" smtClean="0"/>
              <a:t> competition” where they will vote for each other and earn a bonus/prize to encourage the utilization of the tool and create the routine.</a:t>
            </a:r>
          </a:p>
          <a:p>
            <a:r>
              <a:rPr lang="en-US" dirty="0" smtClean="0"/>
              <a:t>Foreman to begin daily routine of handing out hours and reviewing RO’s each technician has daily, beginning next week (week 2, Oct 2024). I will join for the first week to see the routine and see how the conversations go! </a:t>
            </a:r>
          </a:p>
          <a:p>
            <a:r>
              <a:rPr lang="en-US" dirty="0" smtClean="0"/>
              <a:t> Advisors are paid bi-weekly. We will incorporate a bi-weekly recap, using reports from our MPI tool, on deferred work. Advisors began Oct. 24 being required to include a “deferral reason” for each deferred line on an RO.</a:t>
            </a:r>
          </a:p>
          <a:p>
            <a:endParaRPr lang="en-US" dirty="0"/>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Tactics</a:t>
            </a:r>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393689761"/>
              </p:ext>
            </p:extLst>
          </p:nvPr>
        </p:nvGraphicFramePr>
        <p:xfrm>
          <a:off x="677334" y="1818624"/>
          <a:ext cx="9132492" cy="5005494"/>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179">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65179">
                <a:tc>
                  <a:txBody>
                    <a:bodyPr/>
                    <a:lstStyle/>
                    <a:p>
                      <a:r>
                        <a:rPr lang="en-US" dirty="0" smtClean="0"/>
                        <a:t>Video MPI 95%+</a:t>
                      </a:r>
                      <a:endParaRPr lang="en-US" dirty="0"/>
                    </a:p>
                  </a:txBody>
                  <a:tcPr/>
                </a:tc>
                <a:tc>
                  <a:txBody>
                    <a:bodyPr/>
                    <a:lstStyle/>
                    <a:p>
                      <a:r>
                        <a:rPr lang="en-US" dirty="0" smtClean="0"/>
                        <a:t>Shop Foreman</a:t>
                      </a:r>
                      <a:endParaRPr lang="en-US" dirty="0"/>
                    </a:p>
                  </a:txBody>
                  <a:tcPr/>
                </a:tc>
                <a:tc>
                  <a:txBody>
                    <a:bodyPr/>
                    <a:lstStyle/>
                    <a:p>
                      <a:r>
                        <a:rPr lang="en-US" dirty="0" smtClean="0"/>
                        <a:t>10/15/24</a:t>
                      </a:r>
                      <a:r>
                        <a:rPr lang="en-US" baseline="0" dirty="0" smtClean="0"/>
                        <a:t> and 10/31/24; monthly thereafter.</a:t>
                      </a:r>
                      <a:endParaRPr lang="en-US" dirty="0"/>
                    </a:p>
                  </a:txBody>
                  <a:tcPr/>
                </a:tc>
                <a:extLst>
                  <a:ext uri="{0D108BD9-81ED-4DB2-BD59-A6C34878D82A}">
                    <a16:rowId xmlns:a16="http://schemas.microsoft.com/office/drawing/2014/main" val="2400365483"/>
                  </a:ext>
                </a:extLst>
              </a:tr>
              <a:tr h="565179">
                <a:tc>
                  <a:txBody>
                    <a:bodyPr/>
                    <a:lstStyle/>
                    <a:p>
                      <a:r>
                        <a:rPr lang="en-US" dirty="0" smtClean="0"/>
                        <a:t>Advisor Recap bi-weekly</a:t>
                      </a:r>
                      <a:endParaRPr lang="en-US" dirty="0"/>
                    </a:p>
                  </a:txBody>
                  <a:tcPr/>
                </a:tc>
                <a:tc>
                  <a:txBody>
                    <a:bodyPr/>
                    <a:lstStyle/>
                    <a:p>
                      <a:r>
                        <a:rPr lang="en-US" dirty="0" smtClean="0"/>
                        <a:t>Service Manager</a:t>
                      </a:r>
                      <a:endParaRPr lang="en-US" dirty="0"/>
                    </a:p>
                  </a:txBody>
                  <a:tcPr/>
                </a:tc>
                <a:tc>
                  <a:txBody>
                    <a:bodyPr/>
                    <a:lstStyle/>
                    <a:p>
                      <a:r>
                        <a:rPr lang="en-US" dirty="0" smtClean="0"/>
                        <a:t>Bi-weekly; to begin immediately</a:t>
                      </a:r>
                      <a:endParaRPr lang="en-US" dirty="0"/>
                    </a:p>
                  </a:txBody>
                  <a:tcPr/>
                </a:tc>
                <a:extLst>
                  <a:ext uri="{0D108BD9-81ED-4DB2-BD59-A6C34878D82A}">
                    <a16:rowId xmlns:a16="http://schemas.microsoft.com/office/drawing/2014/main" val="107845787"/>
                  </a:ext>
                </a:extLst>
              </a:tr>
              <a:tr h="565179">
                <a:tc>
                  <a:txBody>
                    <a:bodyPr/>
                    <a:lstStyle/>
                    <a:p>
                      <a:r>
                        <a:rPr lang="en-US" dirty="0" smtClean="0"/>
                        <a:t>Service</a:t>
                      </a:r>
                      <a:r>
                        <a:rPr lang="en-US" baseline="0" dirty="0" smtClean="0"/>
                        <a:t> Advisor meetings/training</a:t>
                      </a:r>
                      <a:endParaRPr lang="en-US" dirty="0"/>
                    </a:p>
                  </a:txBody>
                  <a:tcPr/>
                </a:tc>
                <a:tc>
                  <a:txBody>
                    <a:bodyPr/>
                    <a:lstStyle/>
                    <a:p>
                      <a:r>
                        <a:rPr lang="en-US" dirty="0" smtClean="0"/>
                        <a:t>GM &amp; Service Manager</a:t>
                      </a:r>
                      <a:endParaRPr lang="en-US" dirty="0"/>
                    </a:p>
                  </a:txBody>
                  <a:tcPr/>
                </a:tc>
                <a:tc>
                  <a:txBody>
                    <a:bodyPr/>
                    <a:lstStyle/>
                    <a:p>
                      <a:r>
                        <a:rPr lang="en-US" dirty="0" smtClean="0"/>
                        <a:t>Begin 11/1</a:t>
                      </a:r>
                      <a:r>
                        <a:rPr lang="en-US" baseline="0" dirty="0" smtClean="0"/>
                        <a:t> and bi-weekly thereafter. </a:t>
                      </a:r>
                      <a:endParaRPr lang="en-US" dirty="0"/>
                    </a:p>
                  </a:txBody>
                  <a:tcPr/>
                </a:tc>
                <a:extLst>
                  <a:ext uri="{0D108BD9-81ED-4DB2-BD59-A6C34878D82A}">
                    <a16:rowId xmlns:a16="http://schemas.microsoft.com/office/drawing/2014/main" val="1530126605"/>
                  </a:ext>
                </a:extLst>
              </a:tr>
              <a:tr h="565179">
                <a:tc>
                  <a:txBody>
                    <a:bodyPr/>
                    <a:lstStyle/>
                    <a:p>
                      <a:r>
                        <a:rPr lang="en-US" dirty="0" smtClean="0"/>
                        <a:t>Review Labor Rates and diagnosis grid opportunities</a:t>
                      </a:r>
                      <a:endParaRPr lang="en-US" dirty="0"/>
                    </a:p>
                  </a:txBody>
                  <a:tcPr/>
                </a:tc>
                <a:tc>
                  <a:txBody>
                    <a:bodyPr/>
                    <a:lstStyle/>
                    <a:p>
                      <a:r>
                        <a:rPr lang="en-US" dirty="0" smtClean="0"/>
                        <a:t>GM &amp; Ownership</a:t>
                      </a:r>
                      <a:endParaRPr lang="en-US" dirty="0"/>
                    </a:p>
                  </a:txBody>
                  <a:tcPr/>
                </a:tc>
                <a:tc>
                  <a:txBody>
                    <a:bodyPr/>
                    <a:lstStyle/>
                    <a:p>
                      <a:r>
                        <a:rPr lang="en-US" dirty="0" smtClean="0"/>
                        <a:t>Meeting mid-October</a:t>
                      </a:r>
                      <a:r>
                        <a:rPr lang="en-US" baseline="0" dirty="0" smtClean="0"/>
                        <a:t> with </a:t>
                      </a:r>
                      <a:r>
                        <a:rPr lang="en-US" dirty="0" smtClean="0"/>
                        <a:t>owners to discuss. </a:t>
                      </a:r>
                      <a:endParaRPr lang="en-US" dirty="0"/>
                    </a:p>
                  </a:txBody>
                  <a:tcPr/>
                </a:tc>
                <a:extLst>
                  <a:ext uri="{0D108BD9-81ED-4DB2-BD59-A6C34878D82A}">
                    <a16:rowId xmlns:a16="http://schemas.microsoft.com/office/drawing/2014/main" val="1950345431"/>
                  </a:ext>
                </a:extLst>
              </a:tr>
              <a:tr h="807399">
                <a:tc>
                  <a:txBody>
                    <a:bodyPr/>
                    <a:lstStyle/>
                    <a:p>
                      <a:r>
                        <a:rPr lang="en-US" dirty="0" smtClean="0"/>
                        <a:t>Create Menu’s for service</a:t>
                      </a:r>
                      <a:endParaRPr lang="en-US" dirty="0"/>
                    </a:p>
                  </a:txBody>
                  <a:tcPr/>
                </a:tc>
                <a:tc>
                  <a:txBody>
                    <a:bodyPr/>
                    <a:lstStyle/>
                    <a:p>
                      <a:r>
                        <a:rPr lang="en-US" dirty="0" smtClean="0"/>
                        <a:t>GM, Svc </a:t>
                      </a:r>
                      <a:r>
                        <a:rPr lang="en-US" dirty="0" err="1" smtClean="0"/>
                        <a:t>mgr</a:t>
                      </a:r>
                      <a:r>
                        <a:rPr lang="en-US" dirty="0" smtClean="0"/>
                        <a:t>, Marketing Dir.</a:t>
                      </a:r>
                      <a:endParaRPr lang="en-US" dirty="0"/>
                    </a:p>
                  </a:txBody>
                  <a:tcPr/>
                </a:tc>
                <a:tc>
                  <a:txBody>
                    <a:bodyPr/>
                    <a:lstStyle/>
                    <a:p>
                      <a:r>
                        <a:rPr lang="en-US" dirty="0" smtClean="0"/>
                        <a:t>Intend</a:t>
                      </a:r>
                      <a:r>
                        <a:rPr lang="en-US" baseline="0" dirty="0" smtClean="0"/>
                        <a:t> to have them in place no later than mid-Nov. </a:t>
                      </a:r>
                      <a:endParaRPr lang="en-US" dirty="0"/>
                    </a:p>
                  </a:txBody>
                  <a:tcPr/>
                </a:tc>
                <a:extLst>
                  <a:ext uri="{0D108BD9-81ED-4DB2-BD59-A6C34878D82A}">
                    <a16:rowId xmlns:a16="http://schemas.microsoft.com/office/drawing/2014/main" val="1960891333"/>
                  </a:ext>
                </a:extLst>
              </a:tr>
              <a:tr h="445347">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4137224325"/>
                  </a:ext>
                </a:extLst>
              </a:tr>
              <a:tr h="445347">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smtClean="0"/>
              <a:t>Overall, I found this class to be </a:t>
            </a:r>
            <a:r>
              <a:rPr lang="en-US" b="1" dirty="0" smtClean="0"/>
              <a:t>extremely</a:t>
            </a:r>
            <a:r>
              <a:rPr lang="en-US" dirty="0" smtClean="0"/>
              <a:t> helpful as a new GM. The depth and breadth of my knowledge of what to look at has widened and I’m very appreciative. </a:t>
            </a:r>
          </a:p>
          <a:p>
            <a:r>
              <a:rPr lang="en-US" dirty="0" smtClean="0"/>
              <a:t>I left the class feeling like we are doing a pretty good job in most areas, but with an opportunity to grow our service department strategically, and most importantly, maximize the opportunities we are already getting through the door. With some process implementation and refinement, I am confident we can achieve the growth we are looking for! </a:t>
            </a:r>
          </a:p>
          <a:p>
            <a:endParaRPr lang="en-US" dirty="0"/>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r>
              <a:rPr lang="en-US" sz="1800" b="0" i="0" u="none" strike="noStrike" baseline="0" dirty="0">
                <a:solidFill>
                  <a:srgbClr val="000000"/>
                </a:solidFill>
                <a:latin typeface="Calibri" panose="020F0502020204030204" pitchFamily="34" charset="0"/>
              </a:rPr>
              <a:t/>
            </a:r>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normAutofit fontScale="85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Current </a:t>
            </a:r>
            <a:r>
              <a:rPr lang="en-US" sz="1800" b="0" i="0" u="none" strike="noStrike" baseline="0" dirty="0" smtClean="0">
                <a:solidFill>
                  <a:schemeClr val="tx1"/>
                </a:solidFill>
                <a:latin typeface="Calibri" panose="020F0502020204030204" pitchFamily="34" charset="0"/>
              </a:rPr>
              <a:t>practices:</a:t>
            </a:r>
            <a:r>
              <a:rPr lang="en-US" sz="1800" b="0" i="0" u="none" strike="noStrike" dirty="0" smtClean="0">
                <a:solidFill>
                  <a:schemeClr val="tx1"/>
                </a:solidFill>
                <a:latin typeface="Calibri" panose="020F0502020204030204" pitchFamily="34" charset="0"/>
              </a:rPr>
              <a:t> Currently, we utilize MPI/</a:t>
            </a:r>
            <a:r>
              <a:rPr lang="en-US" sz="1800" b="0" i="0" u="none" strike="noStrike" dirty="0" err="1" smtClean="0">
                <a:solidFill>
                  <a:schemeClr val="tx1"/>
                </a:solidFill>
                <a:latin typeface="Calibri" panose="020F0502020204030204" pitchFamily="34" charset="0"/>
              </a:rPr>
              <a:t>Autopoint</a:t>
            </a:r>
            <a:r>
              <a:rPr lang="en-US" sz="1800" b="0" i="0" u="none" strike="noStrike" dirty="0" smtClean="0">
                <a:solidFill>
                  <a:schemeClr val="tx1"/>
                </a:solidFill>
                <a:latin typeface="Calibri" panose="020F0502020204030204" pitchFamily="34" charset="0"/>
              </a:rPr>
              <a:t> marketing to target customers via email campaign and social media. We focus heavily on:</a:t>
            </a:r>
          </a:p>
          <a:p>
            <a:pPr lvl="1"/>
            <a:r>
              <a:rPr lang="en-US" dirty="0" smtClean="0">
                <a:solidFill>
                  <a:schemeClr val="tx1"/>
                </a:solidFill>
                <a:latin typeface="Calibri" panose="020F0502020204030204" pitchFamily="34" charset="0"/>
              </a:rPr>
              <a:t>PAI list – list of VIN’s Audi expects us to market to. </a:t>
            </a:r>
          </a:p>
          <a:p>
            <a:pPr lvl="1"/>
            <a:r>
              <a:rPr lang="en-US" b="0" i="0" u="none" strike="noStrike" baseline="0" dirty="0" smtClean="0">
                <a:solidFill>
                  <a:schemeClr val="tx1"/>
                </a:solidFill>
                <a:latin typeface="Calibri" panose="020F0502020204030204" pitchFamily="34" charset="0"/>
              </a:rPr>
              <a:t>Declined work –</a:t>
            </a:r>
            <a:r>
              <a:rPr lang="en-US" b="0" i="0" u="none" strike="noStrike" dirty="0" smtClean="0">
                <a:solidFill>
                  <a:schemeClr val="tx1"/>
                </a:solidFill>
                <a:latin typeface="Calibri" panose="020F0502020204030204" pitchFamily="34" charset="0"/>
              </a:rPr>
              <a:t> following up with coupons, opportunities to finance the repair, and special promos to try and get the work back into the dealership. </a:t>
            </a:r>
            <a:endParaRPr lang="en-US" b="0" i="0" u="none" strike="noStrike" baseline="0" dirty="0">
              <a:solidFill>
                <a:schemeClr val="tx1"/>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Goals for improvement </a:t>
            </a:r>
            <a:r>
              <a:rPr lang="en-US" sz="1800" b="0" i="0" u="none" strike="noStrike" baseline="0" dirty="0" smtClean="0">
                <a:solidFill>
                  <a:schemeClr val="tx1"/>
                </a:solidFill>
                <a:latin typeface="Calibri" panose="020F0502020204030204" pitchFamily="34" charset="0"/>
              </a:rPr>
              <a:t>– Continue to expend/grow the service department</a:t>
            </a:r>
            <a:r>
              <a:rPr lang="en-US" sz="1800" b="0" i="0" u="none" strike="noStrike" dirty="0" smtClean="0">
                <a:solidFill>
                  <a:schemeClr val="tx1"/>
                </a:solidFill>
                <a:latin typeface="Calibri" panose="020F0502020204030204" pitchFamily="34" charset="0"/>
              </a:rPr>
              <a:t> by getting better at selling work and getting more work back into the dealership. </a:t>
            </a:r>
            <a:endParaRPr lang="en-US" sz="1800" b="0" i="0" u="none" strike="noStrike" baseline="0" dirty="0">
              <a:solidFill>
                <a:schemeClr val="tx1"/>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Plans to achieve your goals </a:t>
            </a:r>
            <a:r>
              <a:rPr lang="en-US" sz="1800" b="0" i="0" u="none" strike="noStrike" baseline="0" dirty="0" smtClean="0">
                <a:solidFill>
                  <a:schemeClr val="tx1"/>
                </a:solidFill>
                <a:latin typeface="Calibri" panose="020F0502020204030204" pitchFamily="34" charset="0"/>
              </a:rPr>
              <a:t>– implement</a:t>
            </a:r>
            <a:r>
              <a:rPr lang="en-US" sz="1800" b="0" i="0" u="none" strike="noStrike" dirty="0" smtClean="0">
                <a:solidFill>
                  <a:schemeClr val="tx1"/>
                </a:solidFill>
                <a:latin typeface="Calibri" panose="020F0502020204030204" pitchFamily="34" charset="0"/>
              </a:rPr>
              <a:t> a routine for the advisors to work alongside the automated marketing efforts to try and get some work back into the dealership. In addition, start targeting specific recall lists to get some more appointments/more opportunity in the door. </a:t>
            </a:r>
            <a:endParaRPr lang="en-US" sz="1800" b="0" i="0" u="none" strike="noStrike" baseline="0" dirty="0">
              <a:solidFill>
                <a:schemeClr val="tx1"/>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Plans to evaluate your </a:t>
            </a:r>
            <a:r>
              <a:rPr lang="en-US" sz="1800" b="0" i="0" u="none" strike="noStrike" baseline="0" dirty="0" smtClean="0">
                <a:solidFill>
                  <a:schemeClr val="tx1"/>
                </a:solidFill>
                <a:latin typeface="Calibri" panose="020F0502020204030204" pitchFamily="34" charset="0"/>
              </a:rPr>
              <a:t>changes – </a:t>
            </a:r>
            <a:r>
              <a:rPr lang="en-US" sz="1800" b="0" i="0" u="none" strike="noStrike" baseline="0" dirty="0" err="1" smtClean="0">
                <a:solidFill>
                  <a:schemeClr val="tx1"/>
                </a:solidFill>
                <a:latin typeface="Calibri" panose="020F0502020204030204" pitchFamily="34" charset="0"/>
              </a:rPr>
              <a:t>MoM</a:t>
            </a:r>
            <a:r>
              <a:rPr lang="en-US" sz="1800" b="0" i="0" u="none" strike="noStrike" baseline="0" dirty="0" smtClean="0">
                <a:solidFill>
                  <a:schemeClr val="tx1"/>
                </a:solidFill>
                <a:latin typeface="Calibri" panose="020F0502020204030204" pitchFamily="34" charset="0"/>
              </a:rPr>
              <a:t> growth as it pertains to total labor</a:t>
            </a:r>
            <a:r>
              <a:rPr lang="en-US" sz="1800" b="0" i="0" u="none" strike="noStrike" dirty="0" smtClean="0">
                <a:solidFill>
                  <a:schemeClr val="tx1"/>
                </a:solidFill>
                <a:latin typeface="Calibri" panose="020F0502020204030204" pitchFamily="34" charset="0"/>
              </a:rPr>
              <a:t> sales $. Additionally, can review certain metrics with the marketing efforts and with MPI to see if some of the work is coming back and/or if there is less declined/deferred work at the end of the month, then we will know what we are doing is working. </a:t>
            </a:r>
            <a:r>
              <a:rPr lang="en-US" sz="1800" b="0" i="0" u="none" strike="noStrike" baseline="0" dirty="0" smtClean="0">
                <a:solidFill>
                  <a:schemeClr val="tx1"/>
                </a:solidFill>
                <a:latin typeface="Calibri" panose="020F0502020204030204" pitchFamily="34" charset="0"/>
              </a:rPr>
              <a:t> </a:t>
            </a:r>
            <a:endParaRPr lang="en-US" sz="1800" b="0" i="0" u="none" strike="noStrike" baseline="0" dirty="0">
              <a:solidFill>
                <a:schemeClr val="tx1"/>
              </a:solidFill>
              <a:latin typeface="Calibri" panose="020F0502020204030204" pitchFamily="34" charset="0"/>
            </a:endParaRP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r>
              <a:rPr lang="en-US" sz="1800" b="0" i="0" u="none" strike="noStrike" baseline="0" dirty="0">
                <a:solidFill>
                  <a:srgbClr val="000000"/>
                </a:solidFill>
                <a:latin typeface="Calibri" panose="020F0502020204030204" pitchFamily="34" charset="0"/>
              </a:rPr>
              <a:t/>
            </a:r>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normAutofit fontScale="6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a:t>
            </a:r>
            <a:r>
              <a:rPr lang="en-US" sz="1800" b="0" i="0" u="none" strike="noStrike" baseline="0" dirty="0" smtClean="0">
                <a:solidFill>
                  <a:srgbClr val="221E1F"/>
                </a:solidFill>
                <a:latin typeface="Calibri" panose="020F0502020204030204" pitchFamily="34" charset="0"/>
              </a:rPr>
              <a:t>practices:</a:t>
            </a:r>
            <a:r>
              <a:rPr lang="en-US" sz="1800" b="0" i="0" u="none" strike="noStrike" dirty="0" smtClean="0">
                <a:solidFill>
                  <a:srgbClr val="221E1F"/>
                </a:solidFill>
                <a:latin typeface="Calibri" panose="020F0502020204030204" pitchFamily="34" charset="0"/>
              </a:rPr>
              <a:t> Currently, all advisors have limited ability to discount work, but do have some access. I believ</a:t>
            </a:r>
            <a:r>
              <a:rPr lang="en-US" dirty="0" smtClean="0">
                <a:solidFill>
                  <a:srgbClr val="221E1F"/>
                </a:solidFill>
                <a:latin typeface="Calibri" panose="020F0502020204030204" pitchFamily="34" charset="0"/>
              </a:rPr>
              <a:t>e we could increase ELR and labor sales by further limiting access to discounts and/or requiring manager override at all times. </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a:t>
            </a:r>
            <a:r>
              <a:rPr lang="en-US" sz="1800" b="0" i="0" u="none" strike="noStrike" baseline="0" dirty="0" smtClean="0">
                <a:solidFill>
                  <a:srgbClr val="221E1F"/>
                </a:solidFill>
                <a:latin typeface="Calibri" panose="020F0502020204030204" pitchFamily="34" charset="0"/>
              </a:rPr>
              <a:t>improvement:</a:t>
            </a:r>
            <a:r>
              <a:rPr lang="en-US" sz="1800" b="0" i="0" u="none" strike="noStrike" dirty="0" smtClean="0">
                <a:solidFill>
                  <a:srgbClr val="221E1F"/>
                </a:solidFill>
                <a:latin typeface="Calibri" panose="020F0502020204030204" pitchFamily="34" charset="0"/>
              </a:rPr>
              <a:t> The importance of an advisor being trained and having the same sales ability/skills as a vehicle salesperson is paramount to the growth and success of the service department. </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a:t>
            </a:r>
            <a:r>
              <a:rPr lang="en-US" sz="1800" b="0" i="0" u="none" strike="noStrike" baseline="0" dirty="0" smtClean="0">
                <a:solidFill>
                  <a:srgbClr val="221E1F"/>
                </a:solidFill>
                <a:latin typeface="Calibri" panose="020F0502020204030204" pitchFamily="34" charset="0"/>
              </a:rPr>
              <a:t>goals:</a:t>
            </a:r>
            <a:r>
              <a:rPr lang="en-US" sz="1800" b="0" i="0" u="none" strike="noStrike" dirty="0" smtClean="0">
                <a:solidFill>
                  <a:srgbClr val="221E1F"/>
                </a:solidFill>
                <a:latin typeface="Calibri" panose="020F0502020204030204" pitchFamily="34" charset="0"/>
              </a:rPr>
              <a:t> Taking time weekly and monthly to evaluate the advisors skills and help them be the best salespeople they can be to ultimately grow the department. </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evaluate your </a:t>
            </a:r>
            <a:r>
              <a:rPr lang="en-US" sz="1800" b="0" i="0" u="none" strike="noStrike" baseline="0" dirty="0" smtClean="0">
                <a:solidFill>
                  <a:srgbClr val="221E1F"/>
                </a:solidFill>
                <a:latin typeface="Calibri" panose="020F0502020204030204" pitchFamily="34" charset="0"/>
              </a:rPr>
              <a:t>changes: Monitor the communication and efforts of the advisors to see if they’re putting their sales skills to the test.</a:t>
            </a:r>
            <a:r>
              <a:rPr lang="en-US" sz="1800" b="0" i="0" u="none" strike="noStrike" dirty="0" smtClean="0">
                <a:solidFill>
                  <a:srgbClr val="221E1F"/>
                </a:solidFill>
                <a:latin typeface="Calibri" panose="020F0502020204030204" pitchFamily="34" charset="0"/>
              </a:rPr>
              <a:t> If we begin to grow, we will know it’s working! </a:t>
            </a:r>
            <a:r>
              <a:rPr lang="en-US" sz="1800" b="0" i="0" u="none" strike="noStrike" baseline="0" dirty="0" smtClean="0">
                <a:solidFill>
                  <a:srgbClr val="221E1F"/>
                </a:solidFill>
                <a:latin typeface="Calibri" panose="020F0502020204030204" pitchFamily="34" charset="0"/>
              </a:rPr>
              <a:t> </a:t>
            </a:r>
            <a:endParaRPr lang="en-US" sz="1800" b="0" i="0" u="none" strike="noStrike" baseline="0" dirty="0">
              <a:solidFill>
                <a:srgbClr val="221E1F"/>
              </a:solidFill>
              <a:latin typeface="Calibri" panose="020F0502020204030204" pitchFamily="34" charset="0"/>
            </a:endParaRPr>
          </a:p>
          <a:p>
            <a:endParaRPr lang="en-US" dirty="0"/>
          </a:p>
        </p:txBody>
      </p:sp>
      <p:pic>
        <p:nvPicPr>
          <p:cNvPr id="5" name="Content Placeholder 4" descr="Screen Clipping"/>
          <p:cNvPicPr>
            <a:picLocks noGrp="1" noChangeAspect="1"/>
          </p:cNvPicPr>
          <p:nvPr>
            <p:ph sz="quarter" idx="4"/>
          </p:nvPr>
        </p:nvPicPr>
        <p:blipFill>
          <a:blip r:embed="rId2">
            <a:extLst>
              <a:ext uri="{28A0092B-C50C-407E-A947-70E740481C1C}">
                <a14:useLocalDpi xmlns:a14="http://schemas.microsoft.com/office/drawing/2010/main" val="0"/>
              </a:ext>
            </a:extLst>
          </a:blip>
          <a:stretch>
            <a:fillRect/>
          </a:stretch>
        </p:blipFill>
        <p:spPr>
          <a:xfrm>
            <a:off x="5370570" y="2431132"/>
            <a:ext cx="4186237" cy="1988058"/>
          </a:xfr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r>
              <a:rPr lang="en-US" sz="1800" b="0" i="0" u="none" strike="noStrike" baseline="0" dirty="0">
                <a:solidFill>
                  <a:srgbClr val="000000"/>
                </a:solidFill>
                <a:latin typeface="Calibri" panose="020F0502020204030204" pitchFamily="34" charset="0"/>
              </a:rPr>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6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a:t>
            </a:r>
            <a:r>
              <a:rPr lang="en-US" sz="1800" b="0" i="0" u="none" strike="noStrike" baseline="0" dirty="0" smtClean="0">
                <a:solidFill>
                  <a:srgbClr val="221E1F"/>
                </a:solidFill>
                <a:latin typeface="Calibri" panose="020F0502020204030204" pitchFamily="34" charset="0"/>
              </a:rPr>
              <a:t>practices:</a:t>
            </a:r>
            <a:r>
              <a:rPr lang="en-US" sz="1800" b="0" i="0" u="none" strike="noStrike" dirty="0" smtClean="0">
                <a:solidFill>
                  <a:srgbClr val="221E1F"/>
                </a:solidFill>
                <a:latin typeface="Calibri" panose="020F0502020204030204" pitchFamily="34" charset="0"/>
              </a:rPr>
              <a:t> Expense division is set by our ownership and not something I have access to control, ultimately. </a:t>
            </a:r>
            <a:r>
              <a:rPr lang="en-US" sz="1800" b="0" i="0" u="none" strike="noStrike" baseline="0" dirty="0" smtClean="0">
                <a:solidFill>
                  <a:srgbClr val="221E1F"/>
                </a:solidFill>
                <a:latin typeface="Calibri" panose="020F0502020204030204" pitchFamily="34" charset="0"/>
              </a:rPr>
              <a:t> </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a:t>
            </a:r>
            <a:r>
              <a:rPr lang="en-US" sz="1800" b="0" i="0" u="none" strike="noStrike" baseline="0" dirty="0" smtClean="0">
                <a:solidFill>
                  <a:srgbClr val="221E1F"/>
                </a:solidFill>
                <a:latin typeface="Calibri" panose="020F0502020204030204" pitchFamily="34" charset="0"/>
              </a:rPr>
              <a:t>improvement: continue to monitor the use of marketing programs and customer adjustments</a:t>
            </a:r>
            <a:r>
              <a:rPr lang="en-US" sz="1800" b="0" i="0" u="none" strike="noStrike" dirty="0" smtClean="0">
                <a:solidFill>
                  <a:srgbClr val="221E1F"/>
                </a:solidFill>
                <a:latin typeface="Calibri" panose="020F0502020204030204" pitchFamily="34" charset="0"/>
              </a:rPr>
              <a:t> that we make (i.e. internal goodwill) since these are expenses I can control. Additionally, loaners are a huge expense and I believe with the right management of the fleet and being super focused on what we’re putting into the fleet can help reduce that expense. </a:t>
            </a:r>
            <a:r>
              <a:rPr lang="en-US" sz="1800" b="0" i="0" u="none" strike="noStrike" baseline="0" dirty="0" smtClean="0">
                <a:solidFill>
                  <a:srgbClr val="221E1F"/>
                </a:solidFill>
                <a:latin typeface="Calibri" panose="020F0502020204030204" pitchFamily="34" charset="0"/>
              </a:rPr>
              <a:t> </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a:t>
            </a:r>
            <a:r>
              <a:rPr lang="en-US" sz="1800" b="0" i="0" u="none" strike="noStrike" baseline="0" dirty="0" smtClean="0">
                <a:solidFill>
                  <a:srgbClr val="221E1F"/>
                </a:solidFill>
                <a:latin typeface="Calibri" panose="020F0502020204030204" pitchFamily="34" charset="0"/>
              </a:rPr>
              <a:t>goals: Train the service manager on the importance of proper</a:t>
            </a:r>
            <a:r>
              <a:rPr lang="en-US" sz="1800" b="0" i="0" u="none" strike="noStrike" dirty="0" smtClean="0">
                <a:solidFill>
                  <a:srgbClr val="221E1F"/>
                </a:solidFill>
                <a:latin typeface="Calibri" panose="020F0502020204030204" pitchFamily="34" charset="0"/>
              </a:rPr>
              <a:t> loaner management. i.e. not leaving them in the fleet too long, collecting damage charges from customers if/when they damage a loaner, etc. </a:t>
            </a:r>
            <a:r>
              <a:rPr lang="en-US" sz="1800" b="0" i="0" u="none" strike="noStrike" baseline="0" dirty="0" smtClean="0">
                <a:solidFill>
                  <a:srgbClr val="221E1F"/>
                </a:solidFill>
                <a:latin typeface="Calibri" panose="020F0502020204030204" pitchFamily="34" charset="0"/>
              </a:rPr>
              <a:t> </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evaluate your </a:t>
            </a:r>
            <a:r>
              <a:rPr lang="en-US" sz="1800" b="0" i="0" u="none" strike="noStrike" baseline="0" dirty="0" smtClean="0">
                <a:solidFill>
                  <a:srgbClr val="221E1F"/>
                </a:solidFill>
                <a:latin typeface="Calibri" panose="020F0502020204030204" pitchFamily="34" charset="0"/>
              </a:rPr>
              <a:t>changes:</a:t>
            </a:r>
            <a:r>
              <a:rPr lang="en-US" sz="1800" b="0" i="0" u="none" strike="noStrike" dirty="0" smtClean="0">
                <a:solidFill>
                  <a:srgbClr val="221E1F"/>
                </a:solidFill>
                <a:latin typeface="Calibri" panose="020F0502020204030204" pitchFamily="34" charset="0"/>
              </a:rPr>
              <a:t> Keep a very watchful eye on loaner and customer adjustment expense to see if what we’re trying to accomplish is actually happening at the end of every month. </a:t>
            </a:r>
            <a:endParaRPr lang="en-US" sz="1800" b="0" i="0" u="none" strike="noStrike" baseline="0" dirty="0">
              <a:solidFill>
                <a:srgbClr val="221E1F"/>
              </a:solidFill>
              <a:latin typeface="Calibri" panose="020F0502020204030204" pitchFamily="34" charset="0"/>
            </a:endParaRPr>
          </a:p>
          <a:p>
            <a:endParaRPr lang="en-US" dirty="0"/>
          </a:p>
        </p:txBody>
      </p:sp>
      <p:pic>
        <p:nvPicPr>
          <p:cNvPr id="5" name="Content Placeholder 4" descr="Screen Clipping"/>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720681" y="2508894"/>
            <a:ext cx="3553321" cy="2553056"/>
          </a:xfr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r>
              <a:rPr lang="en-US" sz="1800" b="0" i="0" u="none" strike="noStrike" baseline="0" dirty="0">
                <a:solidFill>
                  <a:srgbClr val="000000"/>
                </a:solidFill>
                <a:latin typeface="Calibri" panose="020F0502020204030204" pitchFamily="34" charset="0"/>
              </a:rPr>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6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a:t>
            </a:r>
            <a:r>
              <a:rPr lang="en-US" sz="1800" b="0" i="0" u="none" strike="noStrike" baseline="0" dirty="0" smtClean="0">
                <a:solidFill>
                  <a:srgbClr val="221E1F"/>
                </a:solidFill>
                <a:latin typeface="Calibri" panose="020F0502020204030204" pitchFamily="34" charset="0"/>
              </a:rPr>
              <a:t>practices:</a:t>
            </a:r>
            <a:r>
              <a:rPr lang="en-US" sz="1800" b="0" i="0" u="none" strike="noStrike" dirty="0" smtClean="0">
                <a:solidFill>
                  <a:srgbClr val="221E1F"/>
                </a:solidFill>
                <a:latin typeface="Calibri" panose="020F0502020204030204" pitchFamily="34" charset="0"/>
              </a:rPr>
              <a:t> Dispatch ensures equitable distribution of “good” and “bad” RO’s to each technician. Shop foreman works alongside all technicians to ensure that no time is wasted if an answer/diagnosis can’t be achieved in the allotted time (or less). </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a:t>
            </a:r>
            <a:r>
              <a:rPr lang="en-US" sz="1800" b="0" i="0" u="none" strike="noStrike" baseline="0" dirty="0" smtClean="0">
                <a:solidFill>
                  <a:srgbClr val="221E1F"/>
                </a:solidFill>
                <a:latin typeface="Calibri" panose="020F0502020204030204" pitchFamily="34" charset="0"/>
              </a:rPr>
              <a:t>improvement: Help</a:t>
            </a:r>
            <a:r>
              <a:rPr lang="en-US" sz="1800" b="0" i="0" u="none" strike="noStrike" dirty="0" smtClean="0">
                <a:solidFill>
                  <a:srgbClr val="221E1F"/>
                </a:solidFill>
                <a:latin typeface="Calibri" panose="020F0502020204030204" pitchFamily="34" charset="0"/>
              </a:rPr>
              <a:t> the technicians realize their capacity in a more structured way. Currently, we rely on their motivation to get work done in a timely manner, and I think with the right processes and effective implementation, we can actually increase our overall productivity even further. </a:t>
            </a:r>
            <a:r>
              <a:rPr lang="en-US" sz="1800" b="0" i="0" u="none" strike="noStrike" baseline="0" dirty="0" smtClean="0">
                <a:solidFill>
                  <a:srgbClr val="221E1F"/>
                </a:solidFill>
                <a:latin typeface="Calibri" panose="020F0502020204030204" pitchFamily="34" charset="0"/>
              </a:rPr>
              <a:t> </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a:t>
            </a:r>
            <a:r>
              <a:rPr lang="en-US" sz="1800" b="0" i="0" u="none" strike="noStrike" baseline="0" dirty="0" smtClean="0">
                <a:solidFill>
                  <a:srgbClr val="221E1F"/>
                </a:solidFill>
                <a:latin typeface="Calibri" panose="020F0502020204030204" pitchFamily="34" charset="0"/>
              </a:rPr>
              <a:t>goals: Shop foreman to discuss/review open RO’s with service manager</a:t>
            </a:r>
            <a:r>
              <a:rPr lang="en-US" sz="1800" b="0" i="0" u="none" strike="noStrike" dirty="0" smtClean="0">
                <a:solidFill>
                  <a:srgbClr val="221E1F"/>
                </a:solidFill>
                <a:latin typeface="Calibri" panose="020F0502020204030204" pitchFamily="34" charset="0"/>
              </a:rPr>
              <a:t> on a daily basis. Shop foreman to do a </a:t>
            </a:r>
            <a:r>
              <a:rPr lang="en-US" sz="1800" b="0" i="0" u="none" strike="noStrike" dirty="0" err="1" smtClean="0">
                <a:solidFill>
                  <a:srgbClr val="221E1F"/>
                </a:solidFill>
                <a:latin typeface="Calibri" panose="020F0502020204030204" pitchFamily="34" charset="0"/>
              </a:rPr>
              <a:t>walkaround</a:t>
            </a:r>
            <a:r>
              <a:rPr lang="en-US" sz="1800" b="0" i="0" u="none" strike="noStrike" dirty="0" smtClean="0">
                <a:solidFill>
                  <a:srgbClr val="221E1F"/>
                </a:solidFill>
                <a:latin typeface="Calibri" panose="020F0502020204030204" pitchFamily="34" charset="0"/>
              </a:rPr>
              <a:t> each morning to ensure all technicians are aware of where they are at for the pay period (</a:t>
            </a:r>
            <a:r>
              <a:rPr lang="en-US" sz="1800" b="0" i="0" u="none" strike="noStrike" dirty="0" err="1" smtClean="0">
                <a:solidFill>
                  <a:srgbClr val="221E1F"/>
                </a:solidFill>
                <a:latin typeface="Calibri" panose="020F0502020204030204" pitchFamily="34" charset="0"/>
              </a:rPr>
              <a:t>hrs</a:t>
            </a:r>
            <a:r>
              <a:rPr lang="en-US" sz="1800" b="0" i="0" u="none" strike="noStrike" dirty="0" smtClean="0">
                <a:solidFill>
                  <a:srgbClr val="221E1F"/>
                </a:solidFill>
                <a:latin typeface="Calibri" panose="020F0502020204030204" pitchFamily="34" charset="0"/>
              </a:rPr>
              <a:t> billed) and help encourage/motivate/help them to stay on task and get as much work done as possible! </a:t>
            </a:r>
            <a:r>
              <a:rPr lang="en-US" sz="1800" b="0" i="0" u="none" strike="noStrike" baseline="0" dirty="0" smtClean="0">
                <a:solidFill>
                  <a:srgbClr val="221E1F"/>
                </a:solidFill>
                <a:latin typeface="Calibri" panose="020F0502020204030204" pitchFamily="34" charset="0"/>
              </a:rPr>
              <a:t> </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evaluate your </a:t>
            </a:r>
            <a:r>
              <a:rPr lang="en-US" sz="1800" b="0" i="0" u="none" strike="noStrike" baseline="0" dirty="0" smtClean="0">
                <a:solidFill>
                  <a:srgbClr val="221E1F"/>
                </a:solidFill>
                <a:latin typeface="Calibri" panose="020F0502020204030204" pitchFamily="34" charset="0"/>
              </a:rPr>
              <a:t>changes: I plan</a:t>
            </a:r>
            <a:r>
              <a:rPr lang="en-US" sz="1800" b="0" i="0" u="none" strike="noStrike" dirty="0" smtClean="0">
                <a:solidFill>
                  <a:srgbClr val="221E1F"/>
                </a:solidFill>
                <a:latin typeface="Calibri" panose="020F0502020204030204" pitchFamily="34" charset="0"/>
              </a:rPr>
              <a:t> to, at least 1x per week, do the morning </a:t>
            </a:r>
            <a:r>
              <a:rPr lang="en-US" sz="1800" b="0" i="0" u="none" strike="noStrike" dirty="0" err="1" smtClean="0">
                <a:solidFill>
                  <a:srgbClr val="221E1F"/>
                </a:solidFill>
                <a:latin typeface="Calibri" panose="020F0502020204030204" pitchFamily="34" charset="0"/>
              </a:rPr>
              <a:t>walkaround</a:t>
            </a:r>
            <a:r>
              <a:rPr lang="en-US" sz="1800" b="0" i="0" u="none" strike="noStrike" dirty="0" smtClean="0">
                <a:solidFill>
                  <a:srgbClr val="221E1F"/>
                </a:solidFill>
                <a:latin typeface="Calibri" panose="020F0502020204030204" pitchFamily="34" charset="0"/>
              </a:rPr>
              <a:t> with the foreman to ensure that a) it’s getting done, and b) the right conversations are being had that are equally encouraging as they are motivating. </a:t>
            </a:r>
            <a:r>
              <a:rPr lang="en-US" sz="1800" b="0" i="0" u="none" strike="noStrike" baseline="0" dirty="0" smtClean="0">
                <a:solidFill>
                  <a:srgbClr val="221E1F"/>
                </a:solidFill>
                <a:latin typeface="Calibri" panose="020F0502020204030204" pitchFamily="34" charset="0"/>
              </a:rPr>
              <a:t> </a:t>
            </a:r>
            <a:endParaRPr lang="en-US" sz="1800" b="0" i="0" u="none" strike="noStrike" baseline="0" dirty="0">
              <a:solidFill>
                <a:srgbClr val="221E1F"/>
              </a:solidFill>
              <a:latin typeface="Calibri" panose="020F0502020204030204" pitchFamily="34" charset="0"/>
            </a:endParaRPr>
          </a:p>
          <a:p>
            <a:endParaRPr lang="en-US" dirty="0"/>
          </a:p>
        </p:txBody>
      </p:sp>
      <p:pic>
        <p:nvPicPr>
          <p:cNvPr id="5" name="Content Placeholder 4" descr="Screen Clipping"/>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413721" y="1930400"/>
            <a:ext cx="4184650" cy="3605573"/>
          </a:xfr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r>
              <a:rPr lang="en-US" sz="1800" b="0" i="0" u="none" strike="noStrike" baseline="0" dirty="0">
                <a:solidFill>
                  <a:srgbClr val="000000"/>
                </a:solidFill>
                <a:latin typeface="Calibri" panose="020F0502020204030204" pitchFamily="34" charset="0"/>
              </a:rPr>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6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a:t>
            </a:r>
            <a:r>
              <a:rPr lang="en-US" sz="1800" b="0" i="0" u="none" strike="noStrike" baseline="0" dirty="0" smtClean="0">
                <a:solidFill>
                  <a:srgbClr val="221E1F"/>
                </a:solidFill>
                <a:latin typeface="Calibri" panose="020F0502020204030204" pitchFamily="34" charset="0"/>
              </a:rPr>
              <a:t>practices:</a:t>
            </a:r>
            <a:r>
              <a:rPr lang="en-US" sz="1800" b="0" i="0" u="none" strike="noStrike" dirty="0" smtClean="0">
                <a:solidFill>
                  <a:srgbClr val="221E1F"/>
                </a:solidFill>
                <a:latin typeface="Calibri" panose="020F0502020204030204" pitchFamily="34" charset="0"/>
              </a:rPr>
              <a:t> Currently, due to the size of our shop and volume of work we do, each technician from the most experienced to the newest apprentice, has 2 bays to work from. This is imperative to our success as many of these cars, especially EV’s, have big software updates that take a lot of time to complete. </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a:t>
            </a:r>
            <a:r>
              <a:rPr lang="en-US" sz="1800" b="0" i="0" u="none" strike="noStrike" baseline="0" dirty="0" smtClean="0">
                <a:solidFill>
                  <a:srgbClr val="221E1F"/>
                </a:solidFill>
                <a:latin typeface="Calibri" panose="020F0502020204030204" pitchFamily="34" charset="0"/>
              </a:rPr>
              <a:t>improvement:</a:t>
            </a:r>
            <a:r>
              <a:rPr lang="en-US" sz="1800" b="0" i="0" u="none" strike="noStrike" dirty="0" smtClean="0">
                <a:solidFill>
                  <a:srgbClr val="221E1F"/>
                </a:solidFill>
                <a:latin typeface="Calibri" panose="020F0502020204030204" pitchFamily="34" charset="0"/>
              </a:rPr>
              <a:t> Ensure that each technician is maximizing the space offered to them in a productive manner. </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a:t>
            </a:r>
            <a:r>
              <a:rPr lang="en-US" sz="1800" b="0" i="0" u="none" strike="noStrike" baseline="0" dirty="0" smtClean="0">
                <a:solidFill>
                  <a:srgbClr val="221E1F"/>
                </a:solidFill>
                <a:latin typeface="Calibri" panose="020F0502020204030204" pitchFamily="34" charset="0"/>
              </a:rPr>
              <a:t>goals:</a:t>
            </a:r>
            <a:r>
              <a:rPr lang="en-US" sz="1800" b="0" i="0" u="none" strike="noStrike" dirty="0" smtClean="0">
                <a:solidFill>
                  <a:srgbClr val="221E1F"/>
                </a:solidFill>
                <a:latin typeface="Calibri" panose="020F0502020204030204" pitchFamily="34" charset="0"/>
              </a:rPr>
              <a:t> Ensure foreman is dispatching work effectively. i.e. 1 </a:t>
            </a:r>
            <a:r>
              <a:rPr lang="en-US" sz="1800" b="0" i="0" u="none" strike="noStrike" dirty="0" err="1" smtClean="0">
                <a:solidFill>
                  <a:srgbClr val="221E1F"/>
                </a:solidFill>
                <a:latin typeface="Calibri" panose="020F0502020204030204" pitchFamily="34" charset="0"/>
              </a:rPr>
              <a:t>diag</a:t>
            </a:r>
            <a:r>
              <a:rPr lang="en-US" sz="1800" b="0" i="0" u="none" strike="noStrike" dirty="0" smtClean="0">
                <a:solidFill>
                  <a:srgbClr val="221E1F"/>
                </a:solidFill>
                <a:latin typeface="Calibri" panose="020F0502020204030204" pitchFamily="34" charset="0"/>
              </a:rPr>
              <a:t>/repair</a:t>
            </a:r>
            <a:r>
              <a:rPr lang="en-US" dirty="0" smtClean="0">
                <a:solidFill>
                  <a:srgbClr val="221E1F"/>
                </a:solidFill>
                <a:latin typeface="Calibri" panose="020F0502020204030204" pitchFamily="34" charset="0"/>
              </a:rPr>
              <a:t>: 1 maintenance, whenever possible. This will allow technician to fully utilize their bay(s) and turn as much work over as possible. </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evaluate your </a:t>
            </a:r>
            <a:r>
              <a:rPr lang="en-US" sz="1800" b="0" i="0" u="none" strike="noStrike" baseline="0" dirty="0" smtClean="0">
                <a:solidFill>
                  <a:srgbClr val="221E1F"/>
                </a:solidFill>
                <a:latin typeface="Calibri" panose="020F0502020204030204" pitchFamily="34" charset="0"/>
              </a:rPr>
              <a:t>changes:</a:t>
            </a:r>
            <a:r>
              <a:rPr lang="en-US" sz="1800" b="0" i="0" u="none" strike="noStrike" dirty="0" smtClean="0">
                <a:solidFill>
                  <a:srgbClr val="221E1F"/>
                </a:solidFill>
                <a:latin typeface="Calibri" panose="020F0502020204030204" pitchFamily="34" charset="0"/>
              </a:rPr>
              <a:t> In working alongside the foreman as he begins doing daily </a:t>
            </a:r>
            <a:r>
              <a:rPr lang="en-US" sz="1800" b="0" i="0" u="none" strike="noStrike" dirty="0" err="1" smtClean="0">
                <a:solidFill>
                  <a:srgbClr val="221E1F"/>
                </a:solidFill>
                <a:latin typeface="Calibri" panose="020F0502020204030204" pitchFamily="34" charset="0"/>
              </a:rPr>
              <a:t>walkarounds</a:t>
            </a:r>
            <a:r>
              <a:rPr lang="en-US" sz="1800" b="0" i="0" u="none" strike="noStrike" dirty="0" smtClean="0">
                <a:solidFill>
                  <a:srgbClr val="221E1F"/>
                </a:solidFill>
                <a:latin typeface="Calibri" panose="020F0502020204030204" pitchFamily="34" charset="0"/>
              </a:rPr>
              <a:t> with the technicians, I should be able to evaluate what the mix of work is that’s being dispatched. I will use this information with the foreman and service manager to make sure we have the right process(</a:t>
            </a:r>
            <a:r>
              <a:rPr lang="en-US" sz="1800" b="0" i="0" u="none" strike="noStrike" dirty="0" err="1" smtClean="0">
                <a:solidFill>
                  <a:srgbClr val="221E1F"/>
                </a:solidFill>
                <a:latin typeface="Calibri" panose="020F0502020204030204" pitchFamily="34" charset="0"/>
              </a:rPr>
              <a:t>es</a:t>
            </a:r>
            <a:r>
              <a:rPr lang="en-US" sz="1800" b="0" i="0" u="none" strike="noStrike" dirty="0" smtClean="0">
                <a:solidFill>
                  <a:srgbClr val="221E1F"/>
                </a:solidFill>
                <a:latin typeface="Calibri" panose="020F0502020204030204" pitchFamily="34" charset="0"/>
              </a:rPr>
              <a:t>) in place. </a:t>
            </a:r>
            <a:endParaRPr lang="en-US" sz="1800" b="0" i="0" u="none" strike="noStrike" baseline="0" dirty="0">
              <a:solidFill>
                <a:srgbClr val="221E1F"/>
              </a:solidFill>
              <a:latin typeface="Calibri" panose="020F0502020204030204" pitchFamily="34" charset="0"/>
            </a:endParaRPr>
          </a:p>
          <a:p>
            <a:endParaRPr lang="en-US" dirty="0"/>
          </a:p>
        </p:txBody>
      </p:sp>
      <p:pic>
        <p:nvPicPr>
          <p:cNvPr id="5" name="Content Placeholder 4" descr="Screen Clipping"/>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782721" y="1803141"/>
            <a:ext cx="3080891" cy="3881437"/>
          </a:xfr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normAutofit fontScale="85000" lnSpcReduction="20000"/>
          </a:bodyPr>
          <a:lstStyle/>
          <a:p>
            <a:r>
              <a:rPr lang="en-US" dirty="0" smtClean="0"/>
              <a:t>I actually completed the RO analysis myself. I wanted to get a better understanding of what the mix of work we were doing was, and I felt it invaluable to have a better understanding of how to read an RO. </a:t>
            </a:r>
          </a:p>
          <a:p>
            <a:r>
              <a:rPr lang="en-US" dirty="0" smtClean="0"/>
              <a:t>Some of the immediate actions we have taken is ensuring that mileage in/mileage out is documented 100% of the time. We are also going to be doing a demo with </a:t>
            </a:r>
            <a:r>
              <a:rPr lang="en-US" dirty="0" err="1" smtClean="0"/>
              <a:t>PencilWrench</a:t>
            </a:r>
            <a:r>
              <a:rPr lang="en-US" dirty="0" smtClean="0"/>
              <a:t> in the next 30 days and showing it to our tech/advisor teams to see if it’s something that may benefit. </a:t>
            </a:r>
          </a:p>
          <a:p>
            <a:r>
              <a:rPr lang="en-US" dirty="0" smtClean="0"/>
              <a:t>Overall, RO composition was okay, but I did find entry errors and some incomplete information. We corrected some of the “pre-fill” op codes to ensure that the RO’s were clear, concise, and not missing any information. </a:t>
            </a:r>
            <a:endParaRPr lang="en-US" dirty="0"/>
          </a:p>
        </p:txBody>
      </p:sp>
      <p:pic>
        <p:nvPicPr>
          <p:cNvPr id="5" name="Content Placeholder 4" descr="Screen Clipping"/>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488536" y="1633072"/>
            <a:ext cx="4184650" cy="3490055"/>
          </a:xfr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smtClean="0"/>
              <a:t>Our Fixed Operations/Service Department strengths are:</a:t>
            </a:r>
          </a:p>
          <a:p>
            <a:r>
              <a:rPr lang="en-US" dirty="0" smtClean="0"/>
              <a:t>-Holding solid ELR versus door rate</a:t>
            </a:r>
          </a:p>
          <a:p>
            <a:r>
              <a:rPr lang="en-US" dirty="0" smtClean="0"/>
              <a:t>-Technician Proficiency is 119%</a:t>
            </a:r>
          </a:p>
          <a:p>
            <a:r>
              <a:rPr lang="en-US" dirty="0" smtClean="0"/>
              <a:t>-Controllable expenses are well managed </a:t>
            </a:r>
          </a:p>
          <a:p>
            <a:r>
              <a:rPr lang="en-US" dirty="0" smtClean="0"/>
              <a:t>-Discounting from Service Advisor(s) is fairly well </a:t>
            </a:r>
            <a:r>
              <a:rPr lang="en-US" dirty="0" smtClean="0"/>
              <a:t>managed</a:t>
            </a:r>
          </a:p>
          <a:p>
            <a:r>
              <a:rPr lang="en-US" dirty="0" smtClean="0"/>
              <a:t>-High CSI &amp; customer loyalty</a:t>
            </a:r>
          </a:p>
          <a:p>
            <a:r>
              <a:rPr lang="en-US" dirty="0" smtClean="0"/>
              <a:t>-Friendly, happy advisors</a:t>
            </a:r>
          </a:p>
          <a:p>
            <a:r>
              <a:rPr lang="en-US" dirty="0" smtClean="0"/>
              <a:t>-Loaner availability is almost 100% </a:t>
            </a:r>
          </a:p>
          <a:p>
            <a:r>
              <a:rPr lang="en-US" dirty="0" smtClean="0"/>
              <a:t>-Clean, well-flowing facility. </a:t>
            </a:r>
            <a:r>
              <a:rPr lang="en-US" dirty="0" smtClean="0"/>
              <a:t> </a:t>
            </a:r>
            <a:endParaRPr lang="en-US" dirty="0" smtClean="0"/>
          </a:p>
          <a:p>
            <a:endParaRPr lang="en-US"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85000" lnSpcReduction="10000"/>
          </a:bodyPr>
          <a:lstStyle/>
          <a:p>
            <a:r>
              <a:rPr lang="en-US" dirty="0" smtClean="0"/>
              <a:t>Our Fixed Operations/Service Dept. Weaknesses are:</a:t>
            </a:r>
          </a:p>
          <a:p>
            <a:r>
              <a:rPr lang="en-US" dirty="0" smtClean="0"/>
              <a:t>-Facility utilization is low at 56%; another technician hired may increase the capacity while also keeping proficiency above 100%. </a:t>
            </a:r>
          </a:p>
          <a:p>
            <a:r>
              <a:rPr lang="en-US" dirty="0" smtClean="0"/>
              <a:t>-13 of the 100 RO’s in the analysis were for diagnosis with no upsell from there. This is an alarming % of work missed, and something we can definitely work on. </a:t>
            </a:r>
          </a:p>
          <a:p>
            <a:r>
              <a:rPr lang="en-US" dirty="0" smtClean="0"/>
              <a:t>-Simpler work should be reviewed and menu’s put in place; I believe we are missing work because we are priced out on certain items which is stagnating potential growth. </a:t>
            </a:r>
            <a:endParaRPr lang="en-US" dirty="0" smtClean="0"/>
          </a:p>
          <a:p>
            <a:r>
              <a:rPr lang="en-US" dirty="0" smtClean="0"/>
              <a:t>-No one to answer the phones during busy times </a:t>
            </a:r>
          </a:p>
          <a:p>
            <a:r>
              <a:rPr lang="en-US" dirty="0" smtClean="0"/>
              <a:t>-No support; advisors all checkout their own customers; manage their own fleet of loaners</a:t>
            </a:r>
          </a:p>
          <a:p>
            <a:r>
              <a:rPr lang="en-US" dirty="0" smtClean="0"/>
              <a:t>-Service manager closes all RO’s</a:t>
            </a:r>
          </a:p>
          <a:p>
            <a:r>
              <a:rPr lang="en-US" dirty="0" smtClean="0"/>
              <a:t>-3</a:t>
            </a:r>
            <a:r>
              <a:rPr lang="en-US" baseline="30000" dirty="0" smtClean="0"/>
              <a:t>rd</a:t>
            </a:r>
            <a:r>
              <a:rPr lang="en-US" dirty="0" smtClean="0"/>
              <a:t> party warranty admin sometimes takes too long </a:t>
            </a:r>
          </a:p>
          <a:p>
            <a:r>
              <a:rPr lang="en-US" dirty="0" smtClean="0"/>
              <a:t>-Stagnated growth; not a lot of new customers/VIN’s coming in</a:t>
            </a:r>
          </a:p>
          <a:p>
            <a:endParaRPr lang="en-US" dirty="0"/>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111</TotalTime>
  <Words>2111</Words>
  <Application>Microsoft Office PowerPoint</Application>
  <PresentationFormat>Widescreen</PresentationFormat>
  <Paragraphs>116</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Max Johnson</cp:lastModifiedBy>
  <cp:revision>16</cp:revision>
  <dcterms:created xsi:type="dcterms:W3CDTF">2022-12-04T13:10:55Z</dcterms:created>
  <dcterms:modified xsi:type="dcterms:W3CDTF">2024-10-01T18:42:11Z</dcterms:modified>
</cp:coreProperties>
</file>