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240" y="8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PAUL OWENS CLASS N450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Here are the opportunities our service employees believe we have</a:t>
            </a:r>
          </a:p>
          <a:p>
            <a:pPr marL="0" indent="0">
              <a:buNone/>
            </a:pPr>
            <a:endParaRPr lang="en-US" dirty="0"/>
          </a:p>
          <a:p>
            <a:pPr marL="0" indent="0">
              <a:buNone/>
            </a:pPr>
            <a:r>
              <a:rPr lang="en-US" dirty="0"/>
              <a:t>Added a couple service advisors to hopefully increase sales</a:t>
            </a:r>
          </a:p>
          <a:p>
            <a:pPr marL="0" indent="0">
              <a:buNone/>
            </a:pPr>
            <a:r>
              <a:rPr lang="en-US" dirty="0"/>
              <a:t>Only Nissan dealership in our area</a:t>
            </a:r>
          </a:p>
          <a:p>
            <a:pPr marL="0" indent="0">
              <a:buNone/>
            </a:pPr>
            <a:r>
              <a:rPr lang="en-US" dirty="0"/>
              <a:t>Recall work increasing from Nissan</a:t>
            </a:r>
          </a:p>
          <a:p>
            <a:pPr marL="0" indent="0">
              <a:buNone/>
            </a:pPr>
            <a:r>
              <a:rPr lang="en-US" dirty="0"/>
              <a:t>Ability to gain back customers we lost with new service management in place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Here are the threats our service employees believe we currently have:</a:t>
            </a:r>
          </a:p>
          <a:p>
            <a:endParaRPr lang="en-US" dirty="0"/>
          </a:p>
          <a:p>
            <a:pPr marL="0" indent="0">
              <a:buNone/>
            </a:pPr>
            <a:r>
              <a:rPr lang="en-US" dirty="0"/>
              <a:t>Nissan dealership about 20 miles away is opening so we could potentially lose customers</a:t>
            </a:r>
          </a:p>
          <a:p>
            <a:pPr marL="0" indent="0">
              <a:buNone/>
            </a:pPr>
            <a:r>
              <a:rPr lang="en-US" dirty="0"/>
              <a:t>Only two Master techs close to retiring</a:t>
            </a:r>
          </a:p>
          <a:p>
            <a:pPr marL="0" indent="0">
              <a:buNone/>
            </a:pPr>
            <a:r>
              <a:rPr lang="en-US" dirty="0"/>
              <a:t>Sales slowing down from Nissan with lack of support from Manufacturer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pPr marL="0" indent="0">
              <a:buNone/>
            </a:pPr>
            <a:r>
              <a:rPr lang="en-US" dirty="0"/>
              <a:t>Upon reviewing these answers from our employees, I have come up with these objectives to pursue for our department.</a:t>
            </a:r>
          </a:p>
          <a:p>
            <a:pPr marL="0" indent="0">
              <a:buNone/>
            </a:pPr>
            <a:endParaRPr lang="en-US" dirty="0"/>
          </a:p>
          <a:p>
            <a:pPr marL="0" indent="0">
              <a:buNone/>
            </a:pPr>
            <a:r>
              <a:rPr lang="en-US" dirty="0"/>
              <a:t>Hiring more techs</a:t>
            </a:r>
          </a:p>
          <a:p>
            <a:pPr marL="0" indent="0">
              <a:buNone/>
            </a:pPr>
            <a:r>
              <a:rPr lang="en-US" dirty="0"/>
              <a:t>Handling customers better</a:t>
            </a:r>
          </a:p>
          <a:p>
            <a:pPr marL="0" indent="0">
              <a:buNone/>
            </a:pPr>
            <a:r>
              <a:rPr lang="en-US" dirty="0"/>
              <a:t>Training technicians</a:t>
            </a:r>
          </a:p>
          <a:p>
            <a:pPr marL="0" indent="0">
              <a:buNone/>
            </a:pPr>
            <a:r>
              <a:rPr lang="en-US" dirty="0"/>
              <a:t>Ensuring we have a good process with dispatching</a:t>
            </a:r>
          </a:p>
          <a:p>
            <a:pPr marL="0" indent="0">
              <a:buNone/>
            </a:pPr>
            <a:r>
              <a:rPr lang="en-US" dirty="0"/>
              <a:t>Selling work better</a:t>
            </a:r>
          </a:p>
          <a:p>
            <a:pPr marL="0" indent="0">
              <a:buNone/>
            </a:pPr>
            <a:endParaRPr lang="en-US" dirty="0"/>
          </a:p>
          <a:p>
            <a:pPr marL="0" indent="0">
              <a:buNone/>
            </a:pPr>
            <a:endParaRPr lang="en-US" dirty="0"/>
          </a:p>
          <a:p>
            <a:pPr marL="0" indent="0">
              <a:buNone/>
            </a:pPr>
            <a:endParaRPr lang="en-US" dirty="0"/>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Here are the strategies we need to implement.</a:t>
            </a:r>
          </a:p>
          <a:p>
            <a:endParaRPr lang="en-US" dirty="0"/>
          </a:p>
          <a:p>
            <a:r>
              <a:rPr lang="en-US" dirty="0"/>
              <a:t>Focus our marketing to ensure we capture as much hours we can</a:t>
            </a:r>
          </a:p>
          <a:p>
            <a:endParaRPr lang="en-US" dirty="0"/>
          </a:p>
          <a:p>
            <a:r>
              <a:rPr lang="en-US" dirty="0"/>
              <a:t>Train our advisors to better sell</a:t>
            </a:r>
          </a:p>
          <a:p>
            <a:endParaRPr lang="en-US" dirty="0"/>
          </a:p>
          <a:p>
            <a:r>
              <a:rPr lang="en-US" dirty="0"/>
              <a:t>Use our outreach to hire more technicians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Here are some of the tactics we can use to implement these strategies.</a:t>
            </a:r>
          </a:p>
          <a:p>
            <a:endParaRPr lang="en-US" dirty="0"/>
          </a:p>
          <a:p>
            <a:r>
              <a:rPr lang="en-US" dirty="0"/>
              <a:t>Use technical schools to get young techs willing to grow and learn.</a:t>
            </a:r>
          </a:p>
          <a:p>
            <a:r>
              <a:rPr lang="en-US" dirty="0"/>
              <a:t>Have service advisors sit down and train with finance guys on how to present services and create a menu system to present the repairs to our clients.</a:t>
            </a:r>
          </a:p>
          <a:p>
            <a:endParaRPr lang="en-US" dirty="0"/>
          </a:p>
          <a:p>
            <a:r>
              <a:rPr lang="en-US" dirty="0"/>
              <a:t>Conduct exit interviews with all of our customers from our advisors and managers to make sure we handle all issues upfront and better understand what we could do better for them.</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77202993"/>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HIRING TECHS</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DISPATCHING WORK</a:t>
                      </a:r>
                    </a:p>
                  </a:txBody>
                  <a:tcPr/>
                </a:tc>
                <a:tc>
                  <a:txBody>
                    <a:bodyPr/>
                    <a:lstStyle/>
                    <a:p>
                      <a:r>
                        <a:rPr lang="en-US" dirty="0"/>
                        <a:t>SERVICE MANAGER/ADV</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IMPROVING CUSTOMER RELATIONSHIPS</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530126605"/>
                  </a:ext>
                </a:extLst>
              </a:tr>
              <a:tr h="565004">
                <a:tc>
                  <a:txBody>
                    <a:bodyPr/>
                    <a:lstStyle/>
                    <a:p>
                      <a:r>
                        <a:rPr lang="en-US" dirty="0"/>
                        <a:t>IMPROVE ADVISOR SELLING</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r>
              <a:rPr lang="en-US" dirty="0"/>
              <a:t>In conclusion, there are many areas we need to improve on to create more success in the Service Department. We need to hire and train more technicians, train our advisors better, and improve the way we dispatch work. If we consistently have those goals in our mind and push ourselves everyday, we will continue to get better and better for our customers.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current pr</a:t>
            </a:r>
            <a:r>
              <a:rPr lang="en-US" dirty="0">
                <a:solidFill>
                  <a:schemeClr val="tx1"/>
                </a:solidFill>
                <a:latin typeface="Calibri" panose="020F0502020204030204" pitchFamily="34" charset="0"/>
              </a:rPr>
              <a:t>actices involve the standard coupons and savings offered on our website, as well as targeting certain people in our area with our Make (Nissans) to come in for routine service or recall notices.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I’d like to improve upon a few areas, showing how easy and welcoming we can be, and flexible appointment scheduling.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M</a:t>
            </a:r>
            <a:r>
              <a:rPr lang="en-US" dirty="0">
                <a:solidFill>
                  <a:schemeClr val="tx1"/>
                </a:solidFill>
                <a:latin typeface="Calibri" panose="020F0502020204030204" pitchFamily="34" charset="0"/>
              </a:rPr>
              <a:t>y plan is to create  a marketing video showing how simple, quick, and reliable we will be for the customer, as well as adjusting our schedule to make sure we have technicians available to take customers even if its 30 minutes before closing.</a:t>
            </a:r>
            <a:r>
              <a:rPr lang="en-US" sz="1800" b="0" i="0" u="none" strike="noStrike" baseline="0" dirty="0">
                <a:solidFill>
                  <a:schemeClr val="tx1"/>
                </a:solidFill>
                <a:latin typeface="Calibri" panose="020F0502020204030204" pitchFamily="34" charset="0"/>
              </a:rPr>
              <a:t> It may require higher 1 or 2 more technicians or convincing some to stay later.</a:t>
            </a:r>
          </a:p>
          <a:p>
            <a:r>
              <a:rPr lang="en-US" dirty="0">
                <a:solidFill>
                  <a:schemeClr val="tx1"/>
                </a:solidFill>
                <a:latin typeface="Calibri" panose="020F0502020204030204" pitchFamily="34" charset="0"/>
              </a:rPr>
              <a:t>I will evaluate weekly to make sure we are actually scheduling these appointments and not turning the customers away. And make sure our service manager enforces the reliable and quick servicing of all our customers.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t>The cost of labor analysis shows that we gross 73% as a percent of sales. The bulk of it coming from Warranty and internal. We should look to increase the percentage from our customer pay by selling more work for our available hours. </a:t>
            </a:r>
          </a:p>
          <a:p>
            <a:pPr marL="0" indent="0">
              <a:buNone/>
            </a:pPr>
            <a:r>
              <a:rPr lang="en-US" dirty="0"/>
              <a:t>Consistently monitoring this weekly with our service manager will help to increase our customer pay sales. </a:t>
            </a:r>
          </a:p>
        </p:txBody>
      </p:sp>
      <p:pic>
        <p:nvPicPr>
          <p:cNvPr id="9" name="Picture 8">
            <a:extLst>
              <a:ext uri="{FF2B5EF4-FFF2-40B4-BE49-F238E27FC236}">
                <a16:creationId xmlns:a16="http://schemas.microsoft.com/office/drawing/2014/main" id="{1E52C2F0-B8DD-A2D7-585D-2984BC136823}"/>
              </a:ext>
            </a:extLst>
          </p:cNvPr>
          <p:cNvPicPr>
            <a:picLocks noChangeAspect="1"/>
          </p:cNvPicPr>
          <p:nvPr/>
        </p:nvPicPr>
        <p:blipFill>
          <a:blip r:embed="rId2"/>
          <a:stretch>
            <a:fillRect/>
          </a:stretch>
        </p:blipFill>
        <p:spPr>
          <a:xfrm>
            <a:off x="6096000" y="1930400"/>
            <a:ext cx="5169166" cy="271158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expense structure shows that almost 40% goes to personnel while our variable expense was about 26%. The expenses are in line but I believe if we disperse our work more efficiently, we can create more profit while keeping personnel expense as low as we can. We will do this by making sure we dispatch properly, and staff our hours to best maximize our time and money. A bi weekly meeting with the service manager is crucial in ensuring that this is always monitored and executed.</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E0852CDA-0D96-5E11-1D04-88E9AB3DCD84}"/>
              </a:ext>
            </a:extLst>
          </p:cNvPr>
          <p:cNvPicPr>
            <a:picLocks noChangeAspect="1"/>
          </p:cNvPicPr>
          <p:nvPr/>
        </p:nvPicPr>
        <p:blipFill>
          <a:blip r:embed="rId2"/>
          <a:stretch>
            <a:fillRect/>
          </a:stretch>
        </p:blipFill>
        <p:spPr>
          <a:xfrm>
            <a:off x="6096000" y="2160589"/>
            <a:ext cx="3683189" cy="290209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a:t>
            </a:r>
            <a:r>
              <a:rPr lang="en-US" dirty="0">
                <a:solidFill>
                  <a:srgbClr val="221E1F"/>
                </a:solidFill>
                <a:latin typeface="Calibri" panose="020F0502020204030204" pitchFamily="34" charset="0"/>
              </a:rPr>
              <a:t>is service analysis shows that we only have a 68% tech proficiency for the month of September 2024. I would like to bring it to 75% by the end of the year. We need to schedule more appointments throughout the day, and dispatch the jobs to the right technicians.</a:t>
            </a:r>
            <a:r>
              <a:rPr lang="en-US" sz="1800" b="0" i="0" u="none" strike="noStrike" baseline="0" dirty="0">
                <a:solidFill>
                  <a:srgbClr val="221E1F"/>
                </a:solidFill>
                <a:latin typeface="Calibri" panose="020F0502020204030204" pitchFamily="34" charset="0"/>
              </a:rPr>
              <a:t> Checking daily with the service manager to make sure we are giving the right work and selling as many available hours will help achieve this goal.</a:t>
            </a:r>
          </a:p>
          <a:p>
            <a:pPr marL="0" indent="0">
              <a:buNone/>
            </a:pPr>
            <a:r>
              <a:rPr lang="en-US" sz="1800" b="0" i="0" u="none" strike="noStrike" baseline="0" dirty="0">
                <a:solidFill>
                  <a:srgbClr val="221E1F"/>
                </a:solidFill>
                <a:latin typeface="Calibri" panose="020F0502020204030204" pitchFamily="34" charset="0"/>
              </a:rPr>
              <a:t> </a:t>
            </a:r>
          </a:p>
          <a:p>
            <a:endParaRPr lang="en-US" dirty="0"/>
          </a:p>
        </p:txBody>
      </p:sp>
      <p:pic>
        <p:nvPicPr>
          <p:cNvPr id="8" name="Picture 7">
            <a:extLst>
              <a:ext uri="{FF2B5EF4-FFF2-40B4-BE49-F238E27FC236}">
                <a16:creationId xmlns:a16="http://schemas.microsoft.com/office/drawing/2014/main" id="{CF648073-8B53-69E3-8CE7-11898FC900CF}"/>
              </a:ext>
            </a:extLst>
          </p:cNvPr>
          <p:cNvPicPr>
            <a:picLocks noChangeAspect="1"/>
          </p:cNvPicPr>
          <p:nvPr/>
        </p:nvPicPr>
        <p:blipFill>
          <a:blip r:embed="rId2"/>
          <a:stretch>
            <a:fillRect/>
          </a:stretch>
        </p:blipFill>
        <p:spPr>
          <a:xfrm>
            <a:off x="5329129" y="1492188"/>
            <a:ext cx="4930066" cy="387362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The data shows that we are only utili</a:t>
            </a:r>
            <a:r>
              <a:rPr lang="en-US" dirty="0">
                <a:solidFill>
                  <a:srgbClr val="221E1F"/>
                </a:solidFill>
                <a:latin typeface="Calibri" panose="020F0502020204030204" pitchFamily="34" charset="0"/>
              </a:rPr>
              <a:t>zing 34% of our facility potential. I believe hiring a few more technicians and getting more customers through the door will help assist us in maximizing our potential for the store.</a:t>
            </a:r>
          </a:p>
          <a:p>
            <a:pPr marL="0" indent="0">
              <a:buNone/>
            </a:pPr>
            <a:r>
              <a:rPr lang="en-US" dirty="0">
                <a:solidFill>
                  <a:srgbClr val="221E1F"/>
                </a:solidFill>
                <a:latin typeface="Calibri" panose="020F0502020204030204" pitchFamily="34" charset="0"/>
              </a:rPr>
              <a:t> We also need to be doing a better job selling work to our current customers to increase our labor sales.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6BCA999D-E4A0-1419-832F-78538D92895F}"/>
              </a:ext>
            </a:extLst>
          </p:cNvPr>
          <p:cNvPicPr>
            <a:picLocks noChangeAspect="1"/>
          </p:cNvPicPr>
          <p:nvPr/>
        </p:nvPicPr>
        <p:blipFill>
          <a:blip r:embed="rId2"/>
          <a:stretch>
            <a:fillRect/>
          </a:stretch>
        </p:blipFill>
        <p:spPr>
          <a:xfrm>
            <a:off x="7913564" y="1558829"/>
            <a:ext cx="3111660" cy="374034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marL="0" indent="0">
              <a:buNone/>
            </a:pPr>
            <a:r>
              <a:rPr lang="en-US" dirty="0"/>
              <a:t>After completing the R.O Analysis with my service manager. We came to a conclusion that we have two many one line R.Os. While we have a decent percentage of “older” vehicles, not enough selling is coming from our advisors in order to have less of those. </a:t>
            </a:r>
          </a:p>
          <a:p>
            <a:pPr marL="0" indent="0">
              <a:buNone/>
            </a:pPr>
            <a:r>
              <a:rPr lang="en-US" dirty="0"/>
              <a:t>We also decided to look at our competitive pricing to see if we are too cheap in those categories compared to our surrounding competition.</a:t>
            </a:r>
          </a:p>
        </p:txBody>
      </p:sp>
      <p:pic>
        <p:nvPicPr>
          <p:cNvPr id="8" name="Picture 7">
            <a:extLst>
              <a:ext uri="{FF2B5EF4-FFF2-40B4-BE49-F238E27FC236}">
                <a16:creationId xmlns:a16="http://schemas.microsoft.com/office/drawing/2014/main" id="{088B598E-6DC1-9AEF-9A92-5CD18A93E9C9}"/>
              </a:ext>
            </a:extLst>
          </p:cNvPr>
          <p:cNvPicPr>
            <a:picLocks noChangeAspect="1"/>
          </p:cNvPicPr>
          <p:nvPr/>
        </p:nvPicPr>
        <p:blipFill>
          <a:blip r:embed="rId2"/>
          <a:stretch>
            <a:fillRect/>
          </a:stretch>
        </p:blipFill>
        <p:spPr>
          <a:xfrm>
            <a:off x="5268864" y="702733"/>
            <a:ext cx="4852371" cy="545253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According to my SWOT with our technicians. Our strengths include</a:t>
            </a:r>
          </a:p>
          <a:p>
            <a:endParaRPr lang="en-US" dirty="0"/>
          </a:p>
          <a:p>
            <a:r>
              <a:rPr lang="en-US" dirty="0"/>
              <a:t>Knowledge of our top technicians</a:t>
            </a:r>
          </a:p>
          <a:p>
            <a:r>
              <a:rPr lang="en-US" dirty="0"/>
              <a:t>Hours of operation</a:t>
            </a:r>
          </a:p>
          <a:p>
            <a:r>
              <a:rPr lang="en-US" dirty="0"/>
              <a:t>Service manager extremely experienced with Nissan from both at the dealer and also working for the Manufacturer prior.</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Here are the main weaknesses collected from our employees in Service</a:t>
            </a:r>
          </a:p>
          <a:p>
            <a:endParaRPr lang="en-US" dirty="0"/>
          </a:p>
          <a:p>
            <a:r>
              <a:rPr lang="en-US" dirty="0"/>
              <a:t>Not enough technicians (of course)</a:t>
            </a:r>
          </a:p>
          <a:p>
            <a:r>
              <a:rPr lang="en-US" dirty="0"/>
              <a:t>Lack of assistance from Nissan</a:t>
            </a:r>
          </a:p>
          <a:p>
            <a:r>
              <a:rPr lang="en-US" dirty="0"/>
              <a:t>Dispatching work</a:t>
            </a:r>
          </a:p>
          <a:p>
            <a:r>
              <a:rPr lang="en-US" dirty="0"/>
              <a:t>Service advisors weak at selling (yikes)</a:t>
            </a:r>
          </a:p>
          <a:p>
            <a:r>
              <a:rPr lang="en-US" dirty="0"/>
              <a:t>Internal work not handled correctly.</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242</TotalTime>
  <Words>1046</Words>
  <Application>Microsoft Office PowerPoint</Application>
  <PresentationFormat>Widescreen</PresentationFormat>
  <Paragraphs>101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Gonzalez, Lynet</cp:lastModifiedBy>
  <cp:revision>6</cp:revision>
  <dcterms:created xsi:type="dcterms:W3CDTF">2022-12-04T13:10:55Z</dcterms:created>
  <dcterms:modified xsi:type="dcterms:W3CDTF">2024-11-15T04:48:18Z</dcterms:modified>
</cp:coreProperties>
</file>