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6" d="100"/>
          <a:sy n="116" d="100"/>
        </p:scale>
        <p:origin x="39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11/4/2024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xmlns="" id="{3D24D94E-9ADE-FBA4-4E04-F5102B2316CA}"/>
              </a:ext>
            </a:extLst>
          </p:cNvPr>
          <p:cNvSpPr>
            <a:spLocks noGrp="1"/>
          </p:cNvSpPr>
          <p:nvPr>
            <p:ph type="subTitle" idx="1"/>
          </p:nvPr>
        </p:nvSpPr>
        <p:spPr/>
        <p:txBody>
          <a:bodyPr>
            <a:normAutofit/>
          </a:bodyPr>
          <a:lstStyle/>
          <a:p>
            <a:pPr algn="ctr"/>
            <a:r>
              <a:rPr lang="en-US" sz="3200" dirty="0" smtClean="0"/>
              <a:t>Greenway Ford Hassan </a:t>
            </a:r>
            <a:r>
              <a:rPr lang="en-US" sz="3200" dirty="0" err="1" smtClean="0"/>
              <a:t>Abadi</a:t>
            </a:r>
            <a:r>
              <a:rPr lang="en-US" sz="3200" dirty="0" smtClean="0"/>
              <a:t> N450-25</a:t>
            </a: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r>
              <a:rPr lang="en-US" b="1" dirty="0"/>
              <a:t>Increase Digital Marketing for Service </a:t>
            </a:r>
            <a:r>
              <a:rPr lang="en-US" b="1" dirty="0" smtClean="0"/>
              <a:t>Appointments</a:t>
            </a:r>
          </a:p>
          <a:p>
            <a:r>
              <a:rPr lang="en-US" b="1" dirty="0"/>
              <a:t>Enhance Upselling of Services and Maintenance </a:t>
            </a:r>
            <a:r>
              <a:rPr lang="en-US" b="1" dirty="0" smtClean="0"/>
              <a:t>Packages</a:t>
            </a:r>
          </a:p>
          <a:p>
            <a:r>
              <a:rPr lang="en-US" b="1" dirty="0"/>
              <a:t>Adopt Technology for Streamlined Scheduling and Customer </a:t>
            </a:r>
            <a:r>
              <a:rPr lang="en-US" b="1" dirty="0" smtClean="0"/>
              <a:t>Communication</a:t>
            </a:r>
          </a:p>
          <a:p>
            <a:r>
              <a:rPr lang="en-US" b="1" dirty="0"/>
              <a:t>Expand Service and Parts </a:t>
            </a:r>
            <a:r>
              <a:rPr lang="en-US" b="1" dirty="0" smtClean="0"/>
              <a:t>Offerings</a:t>
            </a:r>
          </a:p>
          <a:p>
            <a:r>
              <a:rPr lang="en-US" b="1" dirty="0"/>
              <a:t>Tap Into Electric and Hybrid Vehicle Service </a:t>
            </a:r>
            <a:r>
              <a:rPr lang="en-US" b="1" dirty="0" smtClean="0"/>
              <a:t>Market</a:t>
            </a:r>
          </a:p>
          <a:p>
            <a:r>
              <a:rPr lang="en-US" b="1" dirty="0"/>
              <a:t>Increase Engagement with Online Customer Reviews and Social Media</a:t>
            </a:r>
            <a:endParaRPr lang="en-US" b="1"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r>
              <a:rPr lang="en-US" dirty="0"/>
              <a:t>Changing Customer Expectations for </a:t>
            </a:r>
            <a:r>
              <a:rPr lang="en-US" dirty="0" smtClean="0"/>
              <a:t>Convenience</a:t>
            </a:r>
          </a:p>
          <a:p>
            <a:r>
              <a:rPr lang="en-US" dirty="0"/>
              <a:t>Reliance on Manufacturer-Controlled Warranty </a:t>
            </a:r>
            <a:r>
              <a:rPr lang="en-US" dirty="0" smtClean="0"/>
              <a:t>Work</a:t>
            </a:r>
          </a:p>
          <a:p>
            <a:r>
              <a:rPr lang="en-US" dirty="0"/>
              <a:t>Technician Shortages and High Labor </a:t>
            </a:r>
            <a:r>
              <a:rPr lang="en-US" dirty="0" smtClean="0"/>
              <a:t>Costs</a:t>
            </a:r>
          </a:p>
          <a:p>
            <a:r>
              <a:rPr lang="en-US" dirty="0"/>
              <a:t>Competition from Independent and Chain Repair </a:t>
            </a:r>
            <a:r>
              <a:rPr lang="en-US" dirty="0" smtClean="0"/>
              <a:t>Shops</a:t>
            </a:r>
            <a:endParaRPr lang="en-US" dirty="0"/>
          </a:p>
          <a:p>
            <a:r>
              <a:rPr lang="en-US" dirty="0"/>
              <a:t>Rising Costs for Training and Equipment</a:t>
            </a: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r>
              <a:rPr lang="en-US" b="1" dirty="0"/>
              <a:t>Enhance Profitability and Cost </a:t>
            </a:r>
            <a:r>
              <a:rPr lang="en-US" b="1" dirty="0" smtClean="0"/>
              <a:t>Efficiency</a:t>
            </a:r>
          </a:p>
          <a:p>
            <a:r>
              <a:rPr lang="en-US" b="1" dirty="0"/>
              <a:t>Improve Customer Satisfaction and </a:t>
            </a:r>
            <a:r>
              <a:rPr lang="en-US" b="1" dirty="0" smtClean="0"/>
              <a:t>Retention</a:t>
            </a:r>
          </a:p>
          <a:p>
            <a:r>
              <a:rPr lang="en-US" b="1" dirty="0"/>
              <a:t>Streamline Service Operations for </a:t>
            </a:r>
            <a:r>
              <a:rPr lang="en-US" b="1" dirty="0" smtClean="0"/>
              <a:t>Efficiency</a:t>
            </a:r>
          </a:p>
          <a:p>
            <a:r>
              <a:rPr lang="en-US" b="1" dirty="0"/>
              <a:t>Expand Revenue from Upselling and Maintenance </a:t>
            </a:r>
            <a:r>
              <a:rPr lang="en-US" b="1" dirty="0" smtClean="0"/>
              <a:t>Packages</a:t>
            </a:r>
          </a:p>
          <a:p>
            <a:r>
              <a:rPr lang="en-US" b="1" dirty="0"/>
              <a:t>Focus on Technician Retention and </a:t>
            </a:r>
            <a:r>
              <a:rPr lang="en-US" b="1" dirty="0" smtClean="0"/>
              <a:t>Development</a:t>
            </a:r>
          </a:p>
          <a:p>
            <a:r>
              <a:rPr lang="en-US" b="1" dirty="0"/>
              <a:t>Adapt to EV and Hybrid Vehicle Service Demand</a:t>
            </a:r>
            <a:endParaRPr lang="en-US" b="1"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normAutofit lnSpcReduction="10000"/>
          </a:bodyPr>
          <a:lstStyle/>
          <a:p>
            <a:r>
              <a:rPr lang="en-US" dirty="0"/>
              <a:t>Keep return rates for wholesale parts customers at 6% or lower and ensure that labor costs stay within </a:t>
            </a:r>
            <a:r>
              <a:rPr lang="en-US" dirty="0" smtClean="0"/>
              <a:t>budget</a:t>
            </a:r>
          </a:p>
          <a:p>
            <a:r>
              <a:rPr lang="en-US" dirty="0"/>
              <a:t>Achieve high customer satisfaction scores, reduce negative online reviews, and increase customer retention through loyalty programs or targeted follow-up </a:t>
            </a:r>
            <a:r>
              <a:rPr lang="en-US" dirty="0" smtClean="0"/>
              <a:t>communications</a:t>
            </a:r>
          </a:p>
          <a:p>
            <a:r>
              <a:rPr lang="en-US" dirty="0"/>
              <a:t>Implement process improvements that shorten repair time and reduce scheduling bottlenecks, improving throughput by a set </a:t>
            </a:r>
            <a:r>
              <a:rPr lang="en-US" dirty="0" smtClean="0"/>
              <a:t>percentage</a:t>
            </a:r>
          </a:p>
          <a:p>
            <a:r>
              <a:rPr lang="en-US" dirty="0"/>
              <a:t>Lower turnover rates by a set percentage and increase employee satisfaction through targeted initiatives like skills development programs or incentives for </a:t>
            </a:r>
            <a:r>
              <a:rPr lang="en-US" dirty="0" smtClean="0"/>
              <a:t>tenure</a:t>
            </a:r>
          </a:p>
          <a:p>
            <a:r>
              <a:rPr lang="en-US" dirty="0"/>
              <a:t>Implement waste reduction practices, use eco-friendly products, and reduce energy consumption, aiming for specific sustainability targets</a:t>
            </a:r>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xmlns="" id="{BC8B6778-11BB-9A9A-F0BF-8949F85F8237}"/>
              </a:ext>
            </a:extLst>
          </p:cNvPr>
          <p:cNvGraphicFramePr>
            <a:graphicFrameLocks noGrp="1"/>
          </p:cNvGraphicFramePr>
          <p:nvPr>
            <p:extLst>
              <p:ext uri="{D42A27DB-BD31-4B8C-83A1-F6EECF244321}">
                <p14:modId xmlns:p14="http://schemas.microsoft.com/office/powerpoint/2010/main" val="2659203609"/>
              </p:ext>
            </p:extLst>
          </p:nvPr>
        </p:nvGraphicFramePr>
        <p:xfrm>
          <a:off x="1029730" y="1654418"/>
          <a:ext cx="7066626" cy="5138255"/>
        </p:xfrm>
        <a:graphic>
          <a:graphicData uri="http://schemas.openxmlformats.org/drawingml/2006/table">
            <a:tbl>
              <a:tblPr firstRow="1" bandRow="1">
                <a:tableStyleId>{5C22544A-7EE6-4342-B048-85BDC9FD1C3A}</a:tableStyleId>
              </a:tblPr>
              <a:tblGrid>
                <a:gridCol w="2355542">
                  <a:extLst>
                    <a:ext uri="{9D8B030D-6E8A-4147-A177-3AD203B41FA5}">
                      <a16:colId xmlns:a16="http://schemas.microsoft.com/office/drawing/2014/main" xmlns="" val="2235853955"/>
                    </a:ext>
                  </a:extLst>
                </a:gridCol>
                <a:gridCol w="2355542">
                  <a:extLst>
                    <a:ext uri="{9D8B030D-6E8A-4147-A177-3AD203B41FA5}">
                      <a16:colId xmlns:a16="http://schemas.microsoft.com/office/drawing/2014/main" xmlns="" val="4174400132"/>
                    </a:ext>
                  </a:extLst>
                </a:gridCol>
                <a:gridCol w="2355542">
                  <a:extLst>
                    <a:ext uri="{9D8B030D-6E8A-4147-A177-3AD203B41FA5}">
                      <a16:colId xmlns:a16="http://schemas.microsoft.com/office/drawing/2014/main" xmlns="" val="1146395385"/>
                    </a:ext>
                  </a:extLst>
                </a:gridCol>
              </a:tblGrid>
              <a:tr h="380382">
                <a:tc>
                  <a:txBody>
                    <a:bodyPr/>
                    <a:lstStyle/>
                    <a:p>
                      <a:r>
                        <a:rPr lang="en-US" sz="1200" dirty="0">
                          <a:solidFill>
                            <a:schemeClr val="tx1"/>
                          </a:solidFill>
                        </a:rPr>
                        <a:t>TASK</a:t>
                      </a:r>
                    </a:p>
                  </a:txBody>
                  <a:tcPr/>
                </a:tc>
                <a:tc>
                  <a:txBody>
                    <a:bodyPr/>
                    <a:lstStyle/>
                    <a:p>
                      <a:r>
                        <a:rPr lang="en-US" sz="1200" dirty="0">
                          <a:solidFill>
                            <a:schemeClr val="tx1"/>
                          </a:solidFill>
                        </a:rPr>
                        <a:t>Position responsible</a:t>
                      </a:r>
                    </a:p>
                  </a:txBody>
                  <a:tcPr/>
                </a:tc>
                <a:tc>
                  <a:txBody>
                    <a:bodyPr/>
                    <a:lstStyle/>
                    <a:p>
                      <a:r>
                        <a:rPr lang="en-US" sz="1200" dirty="0">
                          <a:solidFill>
                            <a:schemeClr val="tx1"/>
                          </a:solidFill>
                        </a:rPr>
                        <a:t>Check in/completion schedule</a:t>
                      </a:r>
                    </a:p>
                  </a:txBody>
                  <a:tcPr/>
                </a:tc>
                <a:extLst>
                  <a:ext uri="{0D108BD9-81ED-4DB2-BD59-A6C34878D82A}">
                    <a16:rowId xmlns:a16="http://schemas.microsoft.com/office/drawing/2014/main" xmlns="" val="1083418974"/>
                  </a:ext>
                </a:extLst>
              </a:tr>
              <a:tr h="869446">
                <a:tc>
                  <a:txBody>
                    <a:bodyPr/>
                    <a:lstStyle/>
                    <a:p>
                      <a:r>
                        <a:rPr lang="en-US" sz="1200" dirty="0" smtClean="0"/>
                        <a:t>Develop a customer loyalty program, including a points-based reward system or discounts on repeat service visits</a:t>
                      </a:r>
                      <a:endParaRPr lang="en-US" sz="1200" dirty="0"/>
                    </a:p>
                  </a:txBody>
                  <a:tcPr/>
                </a:tc>
                <a:tc>
                  <a:txBody>
                    <a:bodyPr/>
                    <a:lstStyle/>
                    <a:p>
                      <a:r>
                        <a:rPr lang="en-US" sz="1200" dirty="0" smtClean="0"/>
                        <a:t>Service Advisor Team Leader, in collaboration with Marketing</a:t>
                      </a:r>
                      <a:endParaRPr lang="en-US" sz="1200" dirty="0"/>
                    </a:p>
                  </a:txBody>
                  <a:tcPr/>
                </a:tc>
                <a:tc>
                  <a:txBody>
                    <a:bodyPr/>
                    <a:lstStyle/>
                    <a:p>
                      <a:r>
                        <a:rPr lang="en-US" sz="1200" dirty="0" smtClean="0"/>
                        <a:t>4 months from</a:t>
                      </a:r>
                      <a:r>
                        <a:rPr lang="en-US" sz="1200" baseline="0" dirty="0" smtClean="0"/>
                        <a:t> </a:t>
                      </a:r>
                      <a:r>
                        <a:rPr lang="en-US" sz="1200" baseline="0" dirty="0" err="1" smtClean="0"/>
                        <a:t>implemtation</a:t>
                      </a:r>
                      <a:r>
                        <a:rPr lang="en-US" sz="1200" baseline="0" dirty="0" smtClean="0"/>
                        <a:t>, by end of March 2025</a:t>
                      </a:r>
                      <a:endParaRPr lang="en-US" sz="1200" dirty="0"/>
                    </a:p>
                  </a:txBody>
                  <a:tcPr/>
                </a:tc>
                <a:extLst>
                  <a:ext uri="{0D108BD9-81ED-4DB2-BD59-A6C34878D82A}">
                    <a16:rowId xmlns:a16="http://schemas.microsoft.com/office/drawing/2014/main" xmlns="" val="2400365483"/>
                  </a:ext>
                </a:extLst>
              </a:tr>
              <a:tr h="869446">
                <a:tc>
                  <a:txBody>
                    <a:bodyPr/>
                    <a:lstStyle/>
                    <a:p>
                      <a:r>
                        <a:rPr lang="en-US" sz="1200" dirty="0" smtClean="0"/>
                        <a:t>Implement an online scheduling system and provide real-time updates for customers during the repair process.</a:t>
                      </a:r>
                      <a:endParaRPr lang="en-US" sz="1200" dirty="0"/>
                    </a:p>
                  </a:txBody>
                  <a:tcPr/>
                </a:tc>
                <a:tc>
                  <a:txBody>
                    <a:bodyPr/>
                    <a:lstStyle/>
                    <a:p>
                      <a:r>
                        <a:rPr lang="en-US" sz="1200" dirty="0" smtClean="0"/>
                        <a:t>Service Manager, IT Specialist</a:t>
                      </a:r>
                      <a:endParaRPr lang="en-US" sz="1200" dirty="0"/>
                    </a:p>
                  </a:txBody>
                  <a:tcPr/>
                </a:tc>
                <a:tc>
                  <a:txBody>
                    <a:bodyPr/>
                    <a:lstStyle/>
                    <a:p>
                      <a:r>
                        <a:rPr lang="en-US" sz="1200" dirty="0" smtClean="0"/>
                        <a:t>6 months by end of May 2025</a:t>
                      </a:r>
                      <a:endParaRPr lang="en-US" sz="1200" dirty="0"/>
                    </a:p>
                  </a:txBody>
                  <a:tcPr/>
                </a:tc>
                <a:extLst>
                  <a:ext uri="{0D108BD9-81ED-4DB2-BD59-A6C34878D82A}">
                    <a16:rowId xmlns:a16="http://schemas.microsoft.com/office/drawing/2014/main" xmlns="" val="107845787"/>
                  </a:ext>
                </a:extLst>
              </a:tr>
              <a:tr h="869446">
                <a:tc>
                  <a:txBody>
                    <a:bodyPr/>
                    <a:lstStyle/>
                    <a:p>
                      <a:r>
                        <a:rPr lang="en-US" sz="1200" dirty="0" smtClean="0"/>
                        <a:t>Train service advisors in upselling techniques, emphasizing maintenance packages and vehicle protection services.</a:t>
                      </a:r>
                      <a:endParaRPr lang="en-US" sz="1200" dirty="0"/>
                    </a:p>
                  </a:txBody>
                  <a:tcPr/>
                </a:tc>
                <a:tc>
                  <a:txBody>
                    <a:bodyPr/>
                    <a:lstStyle/>
                    <a:p>
                      <a:r>
                        <a:rPr lang="en-US" sz="1200" dirty="0" smtClean="0"/>
                        <a:t>Service Director (Sales), Service Manager</a:t>
                      </a:r>
                      <a:endParaRPr lang="en-US" sz="1200" dirty="0"/>
                    </a:p>
                  </a:txBody>
                  <a:tcPr/>
                </a:tc>
                <a:tc>
                  <a:txBody>
                    <a:bodyPr/>
                    <a:lstStyle/>
                    <a:p>
                      <a:r>
                        <a:rPr lang="en-US" sz="1200" dirty="0" smtClean="0"/>
                        <a:t>EOM Jan 2025</a:t>
                      </a:r>
                      <a:endParaRPr lang="en-US" sz="1200" dirty="0"/>
                    </a:p>
                  </a:txBody>
                  <a:tcPr/>
                </a:tc>
                <a:extLst>
                  <a:ext uri="{0D108BD9-81ED-4DB2-BD59-A6C34878D82A}">
                    <a16:rowId xmlns:a16="http://schemas.microsoft.com/office/drawing/2014/main" xmlns="" val="1530126605"/>
                  </a:ext>
                </a:extLst>
              </a:tr>
              <a:tr h="869446">
                <a:tc>
                  <a:txBody>
                    <a:bodyPr/>
                    <a:lstStyle/>
                    <a:p>
                      <a:r>
                        <a:rPr lang="en-US" sz="1200" dirty="0" smtClean="0"/>
                        <a:t>Certify technicians in EV and hybrid vehicle repair and set up a designated service area with the required equipment</a:t>
                      </a:r>
                      <a:endParaRPr lang="en-US" sz="1200" dirty="0"/>
                    </a:p>
                  </a:txBody>
                  <a:tcPr/>
                </a:tc>
                <a:tc>
                  <a:txBody>
                    <a:bodyPr/>
                    <a:lstStyle/>
                    <a:p>
                      <a:endParaRPr lang="en-US" sz="1200"/>
                    </a:p>
                  </a:txBody>
                  <a:tcPr/>
                </a:tc>
                <a:tc>
                  <a:txBody>
                    <a:bodyPr/>
                    <a:lstStyle/>
                    <a:p>
                      <a:r>
                        <a:rPr lang="en-US" sz="1200" dirty="0" smtClean="0"/>
                        <a:t>EOM JAN 2025</a:t>
                      </a:r>
                      <a:endParaRPr lang="en-US" sz="1200" dirty="0"/>
                    </a:p>
                  </a:txBody>
                  <a:tcPr/>
                </a:tc>
                <a:extLst>
                  <a:ext uri="{0D108BD9-81ED-4DB2-BD59-A6C34878D82A}">
                    <a16:rowId xmlns:a16="http://schemas.microsoft.com/office/drawing/2014/main" xmlns="" val="1950345431"/>
                  </a:ext>
                </a:extLst>
              </a:tr>
              <a:tr h="335767">
                <a:tc>
                  <a:txBody>
                    <a:bodyPr/>
                    <a:lstStyle/>
                    <a:p>
                      <a:endParaRPr lang="en-US" sz="1200"/>
                    </a:p>
                  </a:txBody>
                  <a:tcPr/>
                </a:tc>
                <a:tc>
                  <a:txBody>
                    <a:bodyPr/>
                    <a:lstStyle/>
                    <a:p>
                      <a:endParaRPr lang="en-US" sz="1200" dirty="0"/>
                    </a:p>
                  </a:txBody>
                  <a:tcPr/>
                </a:tc>
                <a:tc>
                  <a:txBody>
                    <a:bodyPr/>
                    <a:lstStyle/>
                    <a:p>
                      <a:endParaRPr lang="en-US" sz="1200"/>
                    </a:p>
                  </a:txBody>
                  <a:tcPr/>
                </a:tc>
                <a:extLst>
                  <a:ext uri="{0D108BD9-81ED-4DB2-BD59-A6C34878D82A}">
                    <a16:rowId xmlns:a16="http://schemas.microsoft.com/office/drawing/2014/main" xmlns="" val="1960891333"/>
                  </a:ext>
                </a:extLst>
              </a:tr>
              <a:tr h="335767">
                <a:tc>
                  <a:txBody>
                    <a:bodyPr/>
                    <a:lstStyle/>
                    <a:p>
                      <a:endParaRPr lang="en-US" sz="1200"/>
                    </a:p>
                  </a:txBody>
                  <a:tcPr/>
                </a:tc>
                <a:tc>
                  <a:txBody>
                    <a:bodyPr/>
                    <a:lstStyle/>
                    <a:p>
                      <a:endParaRPr lang="en-US" sz="1200"/>
                    </a:p>
                  </a:txBody>
                  <a:tcPr/>
                </a:tc>
                <a:tc>
                  <a:txBody>
                    <a:bodyPr/>
                    <a:lstStyle/>
                    <a:p>
                      <a:endParaRPr lang="en-US" sz="1200"/>
                    </a:p>
                  </a:txBody>
                  <a:tcPr/>
                </a:tc>
                <a:extLst>
                  <a:ext uri="{0D108BD9-81ED-4DB2-BD59-A6C34878D82A}">
                    <a16:rowId xmlns:a16="http://schemas.microsoft.com/office/drawing/2014/main" xmlns="" val="4137224325"/>
                  </a:ext>
                </a:extLst>
              </a:tr>
              <a:tr h="335767">
                <a:tc>
                  <a:txBody>
                    <a:bodyPr/>
                    <a:lstStyle/>
                    <a:p>
                      <a:endParaRPr lang="en-US" sz="1200"/>
                    </a:p>
                  </a:txBody>
                  <a:tcPr/>
                </a:tc>
                <a:tc>
                  <a:txBody>
                    <a:bodyPr/>
                    <a:lstStyle/>
                    <a:p>
                      <a:endParaRPr lang="en-US" sz="1200" dirty="0"/>
                    </a:p>
                  </a:txBody>
                  <a:tcPr/>
                </a:tc>
                <a:tc>
                  <a:txBody>
                    <a:bodyPr/>
                    <a:lstStyle/>
                    <a:p>
                      <a:endParaRPr lang="en-US" sz="1200" dirty="0"/>
                    </a:p>
                  </a:txBody>
                  <a:tcPr/>
                </a:tc>
                <a:extLst>
                  <a:ext uri="{0D108BD9-81ED-4DB2-BD59-A6C34878D82A}">
                    <a16:rowId xmlns:a16="http://schemas.microsoft.com/office/drawing/2014/main" xmlns=""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normAutofit fontScale="85000" lnSpcReduction="10000"/>
          </a:bodyPr>
          <a:lstStyle/>
          <a:p>
            <a:pPr marL="0" indent="0">
              <a:buNone/>
            </a:pPr>
            <a:endParaRPr lang="en-US" dirty="0"/>
          </a:p>
          <a:p>
            <a:r>
              <a:rPr lang="en-US" dirty="0"/>
              <a:t>In this analysis, Greenway Ford’s service department was assessed to identify current strengths, weaknesses, opportunities, and threats (SWOT). The goal was to pinpoint key areas of improvement in operational efficiency, customer satisfaction, and profitability. This homework outlines specific objectives, including optimizing labor costs, enhancing customer loyalty through retention programs, and improving digital convenience with online scheduling and real-time updates</a:t>
            </a:r>
            <a:r>
              <a:rPr lang="en-US" dirty="0" smtClean="0"/>
              <a:t>.</a:t>
            </a:r>
            <a:endParaRPr lang="en-US" dirty="0"/>
          </a:p>
          <a:p>
            <a:r>
              <a:rPr lang="en-US" dirty="0"/>
              <a:t>To achieve these objectives, targeted tasks were assigned to relevant team members, such as the Service Manager, Parts Manager, and Service Advisor Team Leader. Clear timelines were set to guide each improvement initiative, focusing on strategies like technician development, parts inventory </a:t>
            </a:r>
            <a:r>
              <a:rPr lang="en-US" dirty="0" smtClean="0"/>
              <a:t>optimization. </a:t>
            </a:r>
            <a:r>
              <a:rPr lang="en-US" dirty="0"/>
              <a:t>Regular tracking and adjustments were recommended to ensure that each goal aligns with Greenway Ford’s strategic </a:t>
            </a:r>
            <a:r>
              <a:rPr lang="en-US" dirty="0" smtClean="0"/>
              <a:t>vision.</a:t>
            </a:r>
          </a:p>
          <a:p>
            <a:r>
              <a:rPr lang="en-US" dirty="0" smtClean="0"/>
              <a:t>This </a:t>
            </a:r>
            <a:r>
              <a:rPr lang="en-US" dirty="0"/>
              <a:t>structured approach provides a roadmap for the service department to elevate its standards, address market demands, and reinforce customer loyalty, contributing to the dealership’s long-term growth and success.</a:t>
            </a: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chemeClr val="tx1"/>
                </a:solidFill>
                <a:latin typeface="Calibri" panose="020F0502020204030204" pitchFamily="34" charset="0"/>
              </a:rPr>
              <a:t>Very week</a:t>
            </a:r>
            <a:r>
              <a:rPr lang="en-US" sz="1800" b="0" i="0" u="none" strike="noStrike" dirty="0" smtClean="0">
                <a:solidFill>
                  <a:schemeClr val="tx1"/>
                </a:solidFill>
                <a:latin typeface="Calibri" panose="020F0502020204030204" pitchFamily="34" charset="0"/>
              </a:rPr>
              <a:t> practices we currently only advertise on paid social with a small budget since we believe that we are not ready to deal with the traffic if we market correctly </a:t>
            </a:r>
            <a:endParaRPr lang="en-US" sz="1800" b="0" i="0" u="none" strike="noStrike" baseline="0" dirty="0">
              <a:solidFill>
                <a:schemeClr val="tx1"/>
              </a:solidFill>
              <a:latin typeface="Calibri" panose="020F0502020204030204" pitchFamily="34" charset="0"/>
            </a:endParaRPr>
          </a:p>
          <a:p>
            <a:r>
              <a:rPr lang="en-US" sz="1800" b="0" i="0" u="none" strike="noStrike" baseline="0" dirty="0" smtClean="0">
                <a:solidFill>
                  <a:schemeClr val="tx1"/>
                </a:solidFill>
                <a:latin typeface="Calibri" panose="020F0502020204030204" pitchFamily="34" charset="0"/>
              </a:rPr>
              <a:t>Ensure we</a:t>
            </a:r>
            <a:r>
              <a:rPr lang="en-US" sz="1800" b="0" i="0" u="none" strike="noStrike" dirty="0" smtClean="0">
                <a:solidFill>
                  <a:schemeClr val="tx1"/>
                </a:solidFill>
                <a:latin typeface="Calibri" panose="020F0502020204030204" pitchFamily="34" charset="0"/>
              </a:rPr>
              <a:t> are properly staffed and ready to deal with any traffic generated with correct marketing </a:t>
            </a:r>
            <a:endParaRPr lang="en-US" sz="1800" b="0" i="0" u="none" strike="noStrike" baseline="0" dirty="0">
              <a:solidFill>
                <a:schemeClr val="tx1"/>
              </a:solidFill>
              <a:latin typeface="Calibri" panose="020F0502020204030204" pitchFamily="34" charset="0"/>
            </a:endParaRPr>
          </a:p>
          <a:p>
            <a:r>
              <a:rPr lang="en-US" sz="1800" b="0" i="0" u="none" strike="noStrike" baseline="0" dirty="0" smtClean="0">
                <a:solidFill>
                  <a:schemeClr val="tx1"/>
                </a:solidFill>
                <a:latin typeface="Calibri" panose="020F0502020204030204" pitchFamily="34" charset="0"/>
              </a:rPr>
              <a:t>Training and verifying</a:t>
            </a:r>
            <a:r>
              <a:rPr lang="en-US" sz="1800" b="0" i="0" u="none" strike="noStrike" dirty="0" smtClean="0">
                <a:solidFill>
                  <a:schemeClr val="tx1"/>
                </a:solidFill>
                <a:latin typeface="Calibri" panose="020F0502020204030204" pitchFamily="34" charset="0"/>
              </a:rPr>
              <a:t> optimization of tasks </a:t>
            </a:r>
            <a:endParaRPr lang="en-US" sz="1800" b="0" i="0" u="none" strike="noStrike" baseline="0" dirty="0">
              <a:solidFill>
                <a:schemeClr val="tx1"/>
              </a:solidFill>
              <a:latin typeface="Calibri" panose="020F0502020204030204" pitchFamily="34" charset="0"/>
            </a:endParaRPr>
          </a:p>
          <a:p>
            <a:r>
              <a:rPr lang="en-US" sz="1800" b="0" i="0" u="none" strike="noStrike" baseline="0" dirty="0" smtClean="0">
                <a:solidFill>
                  <a:schemeClr val="tx1"/>
                </a:solidFill>
                <a:latin typeface="Calibri" panose="020F0502020204030204" pitchFamily="34" charset="0"/>
              </a:rPr>
              <a:t>Check for unapplied</a:t>
            </a:r>
            <a:r>
              <a:rPr lang="en-US" sz="1800" b="0" i="0" u="none" strike="noStrike" dirty="0" smtClean="0">
                <a:solidFill>
                  <a:schemeClr val="tx1"/>
                </a:solidFill>
                <a:latin typeface="Calibri" panose="020F0502020204030204" pitchFamily="34" charset="0"/>
              </a:rPr>
              <a:t> time and make sure our technician time is being </a:t>
            </a:r>
            <a:r>
              <a:rPr lang="en-US" sz="1800" b="0" i="0" u="none" strike="noStrike" dirty="0" err="1" smtClean="0">
                <a:solidFill>
                  <a:schemeClr val="tx1"/>
                </a:solidFill>
                <a:latin typeface="Calibri" panose="020F0502020204030204" pitchFamily="34" charset="0"/>
              </a:rPr>
              <a:t>deligated</a:t>
            </a:r>
            <a:r>
              <a:rPr lang="en-US" dirty="0">
                <a:solidFill>
                  <a:schemeClr val="tx1"/>
                </a:solidFill>
                <a:latin typeface="Calibri" panose="020F0502020204030204" pitchFamily="34" charset="0"/>
              </a:rPr>
              <a:t> </a:t>
            </a:r>
            <a:r>
              <a:rPr lang="en-US" dirty="0" smtClean="0">
                <a:solidFill>
                  <a:schemeClr val="tx1"/>
                </a:solidFill>
                <a:latin typeface="Calibri" panose="020F0502020204030204" pitchFamily="34" charset="0"/>
              </a:rPr>
              <a:t>and dispatched correctly. </a:t>
            </a:r>
          </a:p>
          <a:p>
            <a:r>
              <a:rPr lang="en-US" sz="1800" b="0" i="0" u="none" strike="noStrike" baseline="0" dirty="0" smtClean="0">
                <a:solidFill>
                  <a:schemeClr val="tx1"/>
                </a:solidFill>
                <a:latin typeface="Calibri" panose="020F0502020204030204" pitchFamily="34" charset="0"/>
              </a:rPr>
              <a:t>Daily</a:t>
            </a:r>
            <a:r>
              <a:rPr lang="en-US" sz="1800" b="0" i="0" u="none" strike="noStrike" dirty="0" smtClean="0">
                <a:solidFill>
                  <a:schemeClr val="tx1"/>
                </a:solidFill>
                <a:latin typeface="Calibri" panose="020F0502020204030204" pitchFamily="34" charset="0"/>
              </a:rPr>
              <a:t> meetings are also necessary to track progress and be confident for the next steps to advertise correctly. </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sz="half" idx="2"/>
          </p:nvPr>
        </p:nvSpPr>
        <p:spPr>
          <a:xfrm>
            <a:off x="609601" y="1930400"/>
            <a:ext cx="4366068" cy="4231503"/>
          </a:xfrm>
        </p:spPr>
        <p:txBody>
          <a:bodyPr>
            <a:normAutofit fontScale="47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smtClean="0">
                <a:solidFill>
                  <a:srgbClr val="FF0000"/>
                </a:solidFill>
                <a:latin typeface="Calibri" panose="020F0502020204030204" pitchFamily="34" charset="0"/>
              </a:rPr>
              <a:t>Over 60% of ROs are one line ROs we are not maximizing gross and Hours Per RO</a:t>
            </a:r>
            <a:endParaRPr lang="en-US" sz="1800" b="0" i="0" u="none" strike="noStrike" baseline="0" dirty="0" smtClean="0">
              <a:solidFill>
                <a:srgbClr val="FF0000"/>
              </a:solidFill>
              <a:latin typeface="Calibri" panose="020F0502020204030204" pitchFamily="34" charset="0"/>
            </a:endParaRPr>
          </a:p>
          <a:p>
            <a:pPr marL="0" indent="0">
              <a:buNone/>
            </a:pPr>
            <a:r>
              <a:rPr lang="en-US" dirty="0">
                <a:solidFill>
                  <a:srgbClr val="00B050"/>
                </a:solidFill>
                <a:latin typeface="Calibri" panose="020F0502020204030204" pitchFamily="34" charset="0"/>
              </a:rPr>
              <a:t> </a:t>
            </a:r>
            <a:r>
              <a:rPr lang="en-US" dirty="0" smtClean="0">
                <a:solidFill>
                  <a:srgbClr val="00B050"/>
                </a:solidFill>
                <a:latin typeface="Calibri" panose="020F0502020204030204" pitchFamily="34" charset="0"/>
              </a:rPr>
              <a:t>           </a:t>
            </a:r>
            <a:r>
              <a:rPr lang="en-US" sz="1800" b="0" i="0" u="none" strike="noStrike" baseline="0" dirty="0" smtClean="0">
                <a:solidFill>
                  <a:srgbClr val="00B050"/>
                </a:solidFill>
                <a:latin typeface="Calibri" panose="020F0502020204030204" pitchFamily="34" charset="0"/>
              </a:rPr>
              <a:t>REDUCE OVERALL</a:t>
            </a:r>
            <a:r>
              <a:rPr lang="en-US" sz="1800" b="0" i="0" u="none" strike="noStrike" dirty="0" smtClean="0">
                <a:solidFill>
                  <a:srgbClr val="00B050"/>
                </a:solidFill>
                <a:latin typeface="Calibri" panose="020F0502020204030204" pitchFamily="34" charset="0"/>
              </a:rPr>
              <a:t> LABOR COST %</a:t>
            </a:r>
          </a:p>
          <a:p>
            <a:pPr marL="0" indent="0">
              <a:buNone/>
            </a:pPr>
            <a:r>
              <a:rPr lang="en-US" dirty="0">
                <a:solidFill>
                  <a:srgbClr val="00B050"/>
                </a:solidFill>
                <a:latin typeface="Calibri" panose="020F0502020204030204" pitchFamily="34" charset="0"/>
              </a:rPr>
              <a:t> </a:t>
            </a:r>
            <a:r>
              <a:rPr lang="en-US" dirty="0" smtClean="0">
                <a:solidFill>
                  <a:srgbClr val="00B050"/>
                </a:solidFill>
                <a:latin typeface="Calibri" panose="020F0502020204030204" pitchFamily="34" charset="0"/>
              </a:rPr>
              <a:t>           </a:t>
            </a:r>
            <a:r>
              <a:rPr lang="en-US" dirty="0" smtClean="0">
                <a:solidFill>
                  <a:srgbClr val="00B050"/>
                </a:solidFill>
                <a:latin typeface="Calibri" panose="020F0502020204030204" pitchFamily="34" charset="0"/>
              </a:rPr>
              <a:t>OPTIMIZE WARANTY AND INTERNAL</a:t>
            </a:r>
          </a:p>
          <a:p>
            <a:pPr marL="0" indent="0">
              <a:buNone/>
            </a:pPr>
            <a:r>
              <a:rPr lang="en-US" sz="1800" b="0" i="0" u="none" strike="noStrike" dirty="0">
                <a:solidFill>
                  <a:srgbClr val="00B050"/>
                </a:solidFill>
                <a:latin typeface="Calibri" panose="020F0502020204030204" pitchFamily="34" charset="0"/>
              </a:rPr>
              <a:t> </a:t>
            </a:r>
            <a:r>
              <a:rPr lang="en-US" sz="1800" b="0" i="0" u="none" strike="noStrike" dirty="0" smtClean="0">
                <a:solidFill>
                  <a:srgbClr val="00B050"/>
                </a:solidFill>
                <a:latin typeface="Calibri" panose="020F0502020204030204" pitchFamily="34" charset="0"/>
              </a:rPr>
              <a:t>           ENHANCE PRODUCTIVITY IN CPs</a:t>
            </a:r>
            <a:endParaRPr lang="en-US" sz="1800" b="0" i="0" u="none" strike="noStrike" baseline="0" dirty="0">
              <a:solidFill>
                <a:srgbClr val="00B050"/>
              </a:solidFill>
              <a:latin typeface="Calibri" panose="020F0502020204030204" pitchFamily="34" charset="0"/>
            </a:endParaRPr>
          </a:p>
          <a:p>
            <a:r>
              <a:rPr lang="en-US" sz="1800" b="1" i="0" u="none" strike="noStrike" baseline="0" dirty="0" smtClean="0">
                <a:solidFill>
                  <a:schemeClr val="tx1"/>
                </a:solidFill>
                <a:latin typeface="Calibri" panose="020F0502020204030204" pitchFamily="34" charset="0"/>
              </a:rPr>
              <a:t>Plans to achieve your goals</a:t>
            </a:r>
            <a:r>
              <a:rPr lang="en-US" sz="1800" b="0" i="0" u="none" strike="noStrike" baseline="0" dirty="0" smtClean="0">
                <a:solidFill>
                  <a:schemeClr val="tx1"/>
                </a:solidFill>
                <a:latin typeface="Calibri" panose="020F0502020204030204" pitchFamily="34" charset="0"/>
              </a:rPr>
              <a:t>:</a:t>
            </a:r>
          </a:p>
          <a:p>
            <a:r>
              <a:rPr lang="en-US" dirty="0"/>
              <a:t>Improve s</a:t>
            </a:r>
            <a:r>
              <a:rPr lang="en-US" dirty="0" smtClean="0"/>
              <a:t>cheduling </a:t>
            </a:r>
            <a:r>
              <a:rPr lang="en-US" dirty="0"/>
              <a:t>and </a:t>
            </a:r>
            <a:r>
              <a:rPr lang="en-US" dirty="0" smtClean="0"/>
              <a:t>technician allocation</a:t>
            </a:r>
          </a:p>
          <a:p>
            <a:r>
              <a:rPr lang="en-US" dirty="0"/>
              <a:t>Performance-Based </a:t>
            </a:r>
            <a:r>
              <a:rPr lang="en-US" dirty="0" smtClean="0"/>
              <a:t>Incentives</a:t>
            </a:r>
          </a:p>
          <a:p>
            <a:pPr marL="0" indent="0">
              <a:buNone/>
            </a:pPr>
            <a:r>
              <a:rPr lang="en-US" dirty="0"/>
              <a:t> </a:t>
            </a:r>
            <a:r>
              <a:rPr lang="en-US" dirty="0" smtClean="0"/>
              <a:t>         Training </a:t>
            </a:r>
            <a:r>
              <a:rPr lang="en-US" dirty="0"/>
              <a:t>and Skill </a:t>
            </a:r>
            <a:r>
              <a:rPr lang="en-US" dirty="0" smtClean="0"/>
              <a:t>Development</a:t>
            </a:r>
          </a:p>
          <a:p>
            <a:pPr marL="0" indent="0">
              <a:buNone/>
            </a:pPr>
            <a:r>
              <a:rPr lang="en-US" dirty="0"/>
              <a:t>      </a:t>
            </a:r>
            <a:r>
              <a:rPr lang="en-US" dirty="0" smtClean="0"/>
              <a:t>    </a:t>
            </a:r>
            <a:r>
              <a:rPr lang="en-US" dirty="0"/>
              <a:t>Workflow </a:t>
            </a:r>
            <a:r>
              <a:rPr lang="en-US" dirty="0" smtClean="0"/>
              <a:t>Efficiency</a:t>
            </a:r>
            <a:endParaRPr lang="en-US" sz="1800" b="0" i="0" u="none" strike="noStrike" baseline="0" dirty="0">
              <a:solidFill>
                <a:schemeClr val="tx1"/>
              </a:solidFill>
              <a:latin typeface="Calibri" panose="020F0502020204030204" pitchFamily="34" charset="0"/>
            </a:endParaRPr>
          </a:p>
          <a:p>
            <a:endParaRPr lang="en-US" sz="1800" b="1" i="0" u="none" strike="noStrike" baseline="0" dirty="0" smtClean="0">
              <a:solidFill>
                <a:schemeClr val="tx1"/>
              </a:solidFill>
              <a:latin typeface="Calibri" panose="020F0502020204030204" pitchFamily="34" charset="0"/>
            </a:endParaRPr>
          </a:p>
          <a:p>
            <a:r>
              <a:rPr lang="en-US" sz="1800" b="1" i="0" u="none" strike="noStrike" baseline="0" dirty="0" smtClean="0">
                <a:solidFill>
                  <a:schemeClr val="tx1"/>
                </a:solidFill>
                <a:latin typeface="Calibri" panose="020F0502020204030204" pitchFamily="34" charset="0"/>
              </a:rPr>
              <a:t>Plans </a:t>
            </a:r>
            <a:r>
              <a:rPr lang="en-US" sz="1800" b="1" i="0" u="none" strike="noStrike" baseline="0" dirty="0">
                <a:solidFill>
                  <a:schemeClr val="tx1"/>
                </a:solidFill>
                <a:latin typeface="Calibri" panose="020F0502020204030204" pitchFamily="34" charset="0"/>
              </a:rPr>
              <a:t>to evaluate your </a:t>
            </a:r>
            <a:r>
              <a:rPr lang="en-US" sz="1800" b="1" i="0" u="none" strike="noStrike" baseline="0" dirty="0" smtClean="0">
                <a:solidFill>
                  <a:schemeClr val="tx1"/>
                </a:solidFill>
                <a:latin typeface="Calibri" panose="020F0502020204030204" pitchFamily="34" charset="0"/>
              </a:rPr>
              <a:t>changes: </a:t>
            </a:r>
          </a:p>
          <a:p>
            <a:pPr marL="0" indent="0">
              <a:buNone/>
            </a:pPr>
            <a:r>
              <a:rPr lang="en-US" b="1" dirty="0" smtClean="0">
                <a:solidFill>
                  <a:schemeClr val="tx1"/>
                </a:solidFill>
                <a:latin typeface="Calibri" panose="020F0502020204030204" pitchFamily="34" charset="0"/>
              </a:rPr>
              <a:t>             </a:t>
            </a:r>
            <a:r>
              <a:rPr lang="en-US" b="1" dirty="0" smtClean="0"/>
              <a:t>Monthly </a:t>
            </a:r>
            <a:r>
              <a:rPr lang="en-US" b="1" dirty="0"/>
              <a:t>KPI </a:t>
            </a:r>
            <a:r>
              <a:rPr lang="en-US" b="1" dirty="0" smtClean="0"/>
              <a:t>Reviews</a:t>
            </a:r>
          </a:p>
          <a:p>
            <a:pPr marL="0" indent="0">
              <a:buNone/>
            </a:pPr>
            <a:r>
              <a:rPr lang="en-US" b="1" dirty="0" smtClean="0"/>
              <a:t>         Quarterly Adjustment</a:t>
            </a:r>
          </a:p>
          <a:p>
            <a:pPr marL="0" indent="0">
              <a:buNone/>
            </a:pPr>
            <a:r>
              <a:rPr lang="en-US" dirty="0"/>
              <a:t>	</a:t>
            </a:r>
            <a:endParaRPr lang="en-US" dirty="0" smtClean="0"/>
          </a:p>
          <a:p>
            <a:pPr marL="0" indent="0">
              <a:buNone/>
            </a:pPr>
            <a:r>
              <a:rPr lang="en-US" dirty="0"/>
              <a:t>	</a:t>
            </a:r>
            <a:endParaRPr lang="en-US" dirty="0" smtClean="0"/>
          </a:p>
          <a:p>
            <a:pPr marL="0" indent="0">
              <a:buNone/>
            </a:pPr>
            <a:r>
              <a:rPr lang="en-US" dirty="0"/>
              <a:t>	</a:t>
            </a:r>
            <a:endParaRPr lang="en-US" dirty="0" smtClean="0"/>
          </a:p>
          <a:p>
            <a:pPr marL="0" indent="0">
              <a:buNone/>
            </a:pPr>
            <a:r>
              <a:rPr lang="en-US" dirty="0"/>
              <a:t>	</a:t>
            </a:r>
            <a:endParaRPr lang="en-US" dirty="0" smtClean="0"/>
          </a:p>
          <a:p>
            <a:pPr marL="0" indent="0">
              <a:buNone/>
            </a:pPr>
            <a:endParaRPr lang="en-US" dirty="0" smtClean="0"/>
          </a:p>
          <a:p>
            <a:pPr marL="0" indent="0">
              <a:buNone/>
            </a:pPr>
            <a:endParaRPr lang="en-US" dirty="0" smtClean="0"/>
          </a:p>
          <a:p>
            <a:pPr marL="0" indent="0">
              <a:buNone/>
            </a:pPr>
            <a:endParaRPr lang="en-US" sz="1800" b="1" i="0" u="none" strike="noStrike" baseline="0" dirty="0" smtClean="0">
              <a:solidFill>
                <a:schemeClr val="tx1"/>
              </a:solidFill>
              <a:latin typeface="Calibri" panose="020F0502020204030204" pitchFamily="34" charset="0"/>
            </a:endParaRPr>
          </a:p>
          <a:p>
            <a:endParaRPr lang="en-US" sz="1800" b="1" i="0" u="none" strike="noStrike" baseline="0" dirty="0">
              <a:solidFill>
                <a:schemeClr val="tx1"/>
              </a:solidFill>
              <a:latin typeface="Calibri" panose="020F0502020204030204" pitchFamily="34" charset="0"/>
            </a:endParaRPr>
          </a:p>
          <a:p>
            <a:endParaRPr lang="en-US" dirty="0"/>
          </a:p>
        </p:txBody>
      </p:sp>
      <p:pic>
        <p:nvPicPr>
          <p:cNvPr id="5" name="Content Placeholder 4"/>
          <p:cNvPicPr>
            <a:picLocks noGrp="1" noChangeAspect="1"/>
          </p:cNvPicPr>
          <p:nvPr>
            <p:ph sz="quarter" idx="4"/>
          </p:nvPr>
        </p:nvPicPr>
        <p:blipFill>
          <a:blip r:embed="rId2"/>
          <a:stretch>
            <a:fillRect/>
          </a:stretch>
        </p:blipFill>
        <p:spPr>
          <a:xfrm>
            <a:off x="5088379" y="2593930"/>
            <a:ext cx="4186237" cy="1977056"/>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sz="1800" b="0" i="0" u="none" strike="noStrike" baseline="0" dirty="0">
                <a:solidFill>
                  <a:srgbClr val="221E1F"/>
                </a:solidFill>
                <a:latin typeface="Calibri" panose="020F0502020204030204" pitchFamily="34" charset="0"/>
              </a:rPr>
              <a:t>	</a:t>
            </a:r>
            <a:r>
              <a:rPr lang="en-US" dirty="0" smtClean="0">
                <a:solidFill>
                  <a:srgbClr val="221E1F"/>
                </a:solidFill>
                <a:latin typeface="Calibri" panose="020F0502020204030204" pitchFamily="34" charset="0"/>
              </a:rPr>
              <a:t>Control selling expense, seems quite   	high need to get with workflow 	dispatcher, this will have to be </a:t>
            </a:r>
          </a:p>
          <a:p>
            <a:pPr marL="0" indent="0">
              <a:buNone/>
            </a:pPr>
            <a:r>
              <a:rPr lang="en-US" sz="1800" b="0" i="0" u="none" strike="noStrike" baseline="0" dirty="0">
                <a:solidFill>
                  <a:srgbClr val="221E1F"/>
                </a:solidFill>
                <a:latin typeface="Calibri" panose="020F0502020204030204" pitchFamily="34" charset="0"/>
              </a:rPr>
              <a:t>	</a:t>
            </a:r>
            <a:r>
              <a:rPr lang="en-US" sz="1800" b="0" i="0" u="none" strike="noStrike" baseline="0" dirty="0" smtClean="0">
                <a:solidFill>
                  <a:srgbClr val="221E1F"/>
                </a:solidFill>
                <a:latin typeface="Calibri" panose="020F0502020204030204" pitchFamily="34" charset="0"/>
              </a:rPr>
              <a:t>tracked</a:t>
            </a:r>
            <a:r>
              <a:rPr lang="en-US" sz="1800" b="0" i="0" u="none" strike="noStrike" dirty="0" smtClean="0">
                <a:solidFill>
                  <a:srgbClr val="221E1F"/>
                </a:solidFill>
                <a:latin typeface="Calibri" panose="020F0502020204030204" pitchFamily="34" charset="0"/>
              </a:rPr>
              <a:t> daily to make sure we are 	ahead of the changes.</a:t>
            </a:r>
            <a:endParaRPr lang="en-US" sz="1800" b="0" i="0" u="none" strike="noStrike" baseline="0" dirty="0">
              <a:solidFill>
                <a:srgbClr val="221E1F"/>
              </a:solidFill>
              <a:latin typeface="Calibri" panose="020F0502020204030204" pitchFamily="34" charset="0"/>
            </a:endParaRPr>
          </a:p>
        </p:txBody>
      </p:sp>
      <p:sp>
        <p:nvSpPr>
          <p:cNvPr id="4" name="Content Placeholder 3"/>
          <p:cNvSpPr>
            <a:spLocks noGrp="1"/>
          </p:cNvSpPr>
          <p:nvPr>
            <p:ph sz="half" idx="2"/>
          </p:nvPr>
        </p:nvSpPr>
        <p:spPr/>
        <p:txBody>
          <a:bodyPr/>
          <a:lstStyle/>
          <a:p>
            <a:endParaRPr lang="en-US"/>
          </a:p>
        </p:txBody>
      </p:sp>
      <p:pic>
        <p:nvPicPr>
          <p:cNvPr id="5" name="Picture 4"/>
          <p:cNvPicPr>
            <a:picLocks noChangeAspect="1"/>
          </p:cNvPicPr>
          <p:nvPr/>
        </p:nvPicPr>
        <p:blipFill>
          <a:blip r:embed="rId2"/>
          <a:stretch>
            <a:fillRect/>
          </a:stretch>
        </p:blipFill>
        <p:spPr>
          <a:xfrm>
            <a:off x="5271203" y="1518037"/>
            <a:ext cx="4632606" cy="3820081"/>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sz="half" idx="1"/>
          </p:nvPr>
        </p:nvSpPr>
        <p:spPr/>
        <p:txBody>
          <a:bodyPr/>
          <a:lstStyle/>
          <a:p>
            <a:pPr algn="l"/>
            <a:endParaRPr lang="en-US" sz="1800" b="0" i="0" u="none" strike="noStrike" baseline="0" dirty="0" smtClean="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Increase Customer Effective labor rate 2$s</a:t>
            </a:r>
            <a:r>
              <a:rPr lang="en-US" sz="1800" b="0" i="0" u="none" strike="noStrike" dirty="0" smtClean="0">
                <a:solidFill>
                  <a:srgbClr val="221E1F"/>
                </a:solidFill>
                <a:latin typeface="Calibri" panose="020F0502020204030204" pitchFamily="34" charset="0"/>
              </a:rPr>
              <a:t> above door rate </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Implement matrix</a:t>
            </a:r>
            <a:r>
              <a:rPr lang="en-US" sz="1800" b="0" i="0" u="none" strike="noStrike" dirty="0" smtClean="0">
                <a:solidFill>
                  <a:srgbClr val="221E1F"/>
                </a:solidFill>
                <a:latin typeface="Calibri" panose="020F0502020204030204" pitchFamily="34" charset="0"/>
              </a:rPr>
              <a:t> for Door Rate for </a:t>
            </a:r>
            <a:r>
              <a:rPr lang="en-US" sz="1800" b="0" i="0" u="none" strike="noStrike" dirty="0" err="1" smtClean="0">
                <a:solidFill>
                  <a:srgbClr val="221E1F"/>
                </a:solidFill>
                <a:latin typeface="Calibri" panose="020F0502020204030204" pitchFamily="34" charset="0"/>
              </a:rPr>
              <a:t>hrs</a:t>
            </a:r>
            <a:r>
              <a:rPr lang="en-US" dirty="0" smtClean="0">
                <a:solidFill>
                  <a:srgbClr val="221E1F"/>
                </a:solidFill>
                <a:latin typeface="Calibri" panose="020F0502020204030204" pitchFamily="34" charset="0"/>
              </a:rPr>
              <a:t>/RO</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Watch the KPI’s to</a:t>
            </a:r>
            <a:r>
              <a:rPr lang="en-US" sz="1800" b="0" i="0" u="none" strike="noStrike" dirty="0" smtClean="0">
                <a:solidFill>
                  <a:srgbClr val="221E1F"/>
                </a:solidFill>
                <a:latin typeface="Calibri" panose="020F0502020204030204" pitchFamily="34" charset="0"/>
              </a:rPr>
              <a:t> ensure we are moving in the right direction</a:t>
            </a:r>
          </a:p>
          <a:p>
            <a:r>
              <a:rPr lang="en-US" dirty="0" smtClean="0">
                <a:solidFill>
                  <a:srgbClr val="221E1F"/>
                </a:solidFill>
                <a:latin typeface="Calibri" panose="020F0502020204030204" pitchFamily="34" charset="0"/>
              </a:rPr>
              <a:t>Increase Hours per Ro and maximize tech </a:t>
            </a:r>
            <a:r>
              <a:rPr lang="en-US" dirty="0" err="1" smtClean="0">
                <a:solidFill>
                  <a:srgbClr val="221E1F"/>
                </a:solidFill>
                <a:latin typeface="Calibri" panose="020F0502020204030204" pitchFamily="34" charset="0"/>
              </a:rPr>
              <a:t>profeciency</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p:cNvPicPr>
            <a:picLocks noGrp="1" noChangeAspect="1"/>
          </p:cNvPicPr>
          <p:nvPr>
            <p:ph sz="half" idx="2"/>
          </p:nvPr>
        </p:nvPicPr>
        <p:blipFill>
          <a:blip r:embed="rId2"/>
          <a:stretch>
            <a:fillRect/>
          </a:stretch>
        </p:blipFill>
        <p:spPr>
          <a:xfrm>
            <a:off x="5089525" y="2358147"/>
            <a:ext cx="4184650" cy="3486319"/>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sz="half" idx="1"/>
          </p:nvPr>
        </p:nvSpPr>
        <p:spPr/>
        <p:txBody>
          <a:bodyPr/>
          <a:lstStyle/>
          <a:p>
            <a:pPr marL="0" indent="0">
              <a:buNone/>
            </a:pP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We have to improve everything, we have to market our selves better in the market and focus on getting the hours we are already open saturated before even having the idea of opening later hours</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Run better marking and show our availability and turn around times for simple work</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endParaRPr lang="en-US" dirty="0"/>
          </a:p>
        </p:txBody>
      </p:sp>
      <p:sp>
        <p:nvSpPr>
          <p:cNvPr id="4" name="Content Placeholder 3"/>
          <p:cNvSpPr>
            <a:spLocks noGrp="1"/>
          </p:cNvSpPr>
          <p:nvPr>
            <p:ph sz="half" idx="2"/>
          </p:nvPr>
        </p:nvSpPr>
        <p:spPr/>
        <p:txBody>
          <a:bodyPr/>
          <a:lstStyle/>
          <a:p>
            <a:endParaRPr lang="en-US"/>
          </a:p>
        </p:txBody>
      </p:sp>
      <p:pic>
        <p:nvPicPr>
          <p:cNvPr id="5" name="Picture 4"/>
          <p:cNvPicPr>
            <a:picLocks noChangeAspect="1"/>
          </p:cNvPicPr>
          <p:nvPr/>
        </p:nvPicPr>
        <p:blipFill>
          <a:blip r:embed="rId2"/>
          <a:stretch>
            <a:fillRect/>
          </a:stretch>
        </p:blipFill>
        <p:spPr>
          <a:xfrm>
            <a:off x="5150321" y="1735610"/>
            <a:ext cx="3571875" cy="4457700"/>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xmlns="" id="{DC1AC215-6A1E-4C59-EFD0-D293BFB95537}"/>
              </a:ext>
            </a:extLst>
          </p:cNvPr>
          <p:cNvSpPr>
            <a:spLocks noGrp="1"/>
          </p:cNvSpPr>
          <p:nvPr>
            <p:ph sz="half" idx="1"/>
          </p:nvPr>
        </p:nvSpPr>
        <p:spPr/>
        <p:txBody>
          <a:bodyPr>
            <a:normAutofit fontScale="92500"/>
          </a:bodyPr>
          <a:lstStyle/>
          <a:p>
            <a:r>
              <a:rPr lang="en-US" dirty="0" smtClean="0"/>
              <a:t>Most of the conversation was about improving everything over all, our CMR breakdown is way out of order and we have to focus on getting everything to guide or better, Just cause the numbers look good for net profit does not me we are operating on desired standards and goals. A lot of ROs had the same miles in/out.</a:t>
            </a:r>
            <a:r>
              <a:rPr lang="en-US" dirty="0"/>
              <a:t> </a:t>
            </a:r>
            <a:r>
              <a:rPr lang="en-US" dirty="0" smtClean="0"/>
              <a:t>Dispatcher has to better dispatch the jobs. </a:t>
            </a:r>
          </a:p>
          <a:p>
            <a:r>
              <a:rPr lang="en-US" dirty="0" smtClean="0"/>
              <a:t>A pay per type of job will be established as oppose to flat rate per technician. Some jobs did not pay. </a:t>
            </a:r>
          </a:p>
          <a:p>
            <a:pPr marL="0" indent="0">
              <a:buNone/>
            </a:pPr>
            <a:endParaRPr lang="en-US" dirty="0" smtClean="0"/>
          </a:p>
        </p:txBody>
      </p:sp>
      <p:sp>
        <p:nvSpPr>
          <p:cNvPr id="4" name="Content Placeholder 3"/>
          <p:cNvSpPr>
            <a:spLocks noGrp="1"/>
          </p:cNvSpPr>
          <p:nvPr>
            <p:ph sz="half" idx="2"/>
          </p:nvPr>
        </p:nvSpPr>
        <p:spPr/>
        <p:txBody>
          <a:bodyPr>
            <a:normAutofit fontScale="92500"/>
          </a:bodyPr>
          <a:lstStyle/>
          <a:p>
            <a:endParaRPr lang="en-US"/>
          </a:p>
        </p:txBody>
      </p:sp>
      <p:pic>
        <p:nvPicPr>
          <p:cNvPr id="5" name="Picture 4"/>
          <p:cNvPicPr>
            <a:picLocks noChangeAspect="1"/>
          </p:cNvPicPr>
          <p:nvPr/>
        </p:nvPicPr>
        <p:blipFill>
          <a:blip r:embed="rId2"/>
          <a:stretch>
            <a:fillRect/>
          </a:stretch>
        </p:blipFill>
        <p:spPr>
          <a:xfrm>
            <a:off x="5089970" y="1930400"/>
            <a:ext cx="4677918" cy="3979142"/>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normAutofit/>
          </a:bodyPr>
          <a:lstStyle/>
          <a:p>
            <a:r>
              <a:rPr lang="en-US" sz="3600" dirty="0" smtClean="0"/>
              <a:t>Very strong absorption for service.</a:t>
            </a:r>
          </a:p>
          <a:p>
            <a:r>
              <a:rPr lang="en-US" sz="3600" dirty="0" smtClean="0"/>
              <a:t>Very skilled and long tenured service techs</a:t>
            </a:r>
            <a:endParaRPr lang="en-US" sz="3600" dirty="0"/>
          </a:p>
          <a:p>
            <a:r>
              <a:rPr lang="en-US" sz="3600" dirty="0" smtClean="0"/>
              <a:t>Service advisors have great customer relations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r>
              <a:rPr lang="en-US" dirty="0"/>
              <a:t>High Labor </a:t>
            </a:r>
            <a:r>
              <a:rPr lang="en-US" dirty="0" smtClean="0"/>
              <a:t>Costs</a:t>
            </a:r>
          </a:p>
          <a:p>
            <a:r>
              <a:rPr lang="en-US" dirty="0"/>
              <a:t>Dependency on Warranty </a:t>
            </a:r>
            <a:r>
              <a:rPr lang="en-US" dirty="0" smtClean="0"/>
              <a:t>Work</a:t>
            </a:r>
          </a:p>
          <a:p>
            <a:r>
              <a:rPr lang="en-US" dirty="0"/>
              <a:t>Potential Turnover and </a:t>
            </a:r>
            <a:r>
              <a:rPr lang="en-US" dirty="0" smtClean="0"/>
              <a:t>technician Allocation Issues</a:t>
            </a:r>
          </a:p>
          <a:p>
            <a:r>
              <a:rPr lang="en-US" dirty="0"/>
              <a:t>Inconsistent Upselling and Customer </a:t>
            </a:r>
            <a:r>
              <a:rPr lang="en-US" dirty="0" smtClean="0"/>
              <a:t>Engagement</a:t>
            </a:r>
          </a:p>
          <a:p>
            <a:r>
              <a:rPr lang="en-US" dirty="0"/>
              <a:t>Customer Wait Times and Scheduling Bottlenecks</a:t>
            </a:r>
            <a:endParaRPr lang="en-US" dirty="0" smtClean="0"/>
          </a:p>
          <a:p>
            <a:endParaRPr lang="en-US" dirty="0" smtClean="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2837</TotalTime>
  <Words>915</Words>
  <Application>Microsoft Office PowerPoint</Application>
  <PresentationFormat>Widescreen</PresentationFormat>
  <Paragraphs>106</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 Action Plan</vt:lpstr>
      <vt:lpstr>Homework Synopsis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hassanabadi</cp:lastModifiedBy>
  <cp:revision>16</cp:revision>
  <dcterms:created xsi:type="dcterms:W3CDTF">2022-12-04T13:10:55Z</dcterms:created>
  <dcterms:modified xsi:type="dcterms:W3CDTF">2024-11-06T19:48:17Z</dcterms:modified>
</cp:coreProperties>
</file>