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3" d="100"/>
          <a:sy n="83" d="100"/>
        </p:scale>
        <p:origin x="686"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9/27/2024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9/27/2024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9/27/2024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9/27/2024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9/27/2024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9/27/2024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9/27/2024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a:t>N450 Rodney </a:t>
            </a:r>
            <a:r>
              <a:rPr lang="en-US" sz="3200" dirty="0"/>
              <a:t>Gonzales</a:t>
            </a:r>
          </a:p>
          <a:p>
            <a:pPr algn="ctr"/>
            <a:r>
              <a:rPr lang="en-US" sz="3200" dirty="0"/>
              <a:t>Beaver Toyota St Augustine</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Opportunities</a:t>
            </a:r>
          </a:p>
          <a:p>
            <a:r>
              <a:rPr lang="en-US" dirty="0"/>
              <a:t>- A proper walk around during write up.  Start with knowing who is coming in for the appointment and greet the customers by name. Take time at the beginning to build report. Last is going over the vehicle needs and any concerns the customers has.</a:t>
            </a:r>
          </a:p>
          <a:p>
            <a:r>
              <a:rPr lang="en-US" dirty="0"/>
              <a:t>-Have parts send a picture of part to be ordered on teams to verify it is the correct one.   </a:t>
            </a:r>
          </a:p>
          <a:p>
            <a:r>
              <a:rPr lang="en-US" dirty="0"/>
              <a:t>- Tire balancer in used car shop needs to be worked on for accuracy and function.+</a:t>
            </a:r>
          </a:p>
          <a:p>
            <a:r>
              <a:rPr lang="en-US" dirty="0"/>
              <a:t>Tire machine in main shop runs slow and arms do not stay in place</a:t>
            </a:r>
          </a:p>
          <a:p>
            <a:r>
              <a:rPr lang="en-US" dirty="0"/>
              <a:t>Alignment machine pads are loose and falling off.</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Threats</a:t>
            </a:r>
          </a:p>
          <a:p>
            <a:r>
              <a:rPr lang="en-US" dirty="0"/>
              <a:t>Paper RO copies that techs obtain must be shredded and not thrown away.</a:t>
            </a:r>
          </a:p>
          <a:p>
            <a:r>
              <a:rPr lang="en-US" dirty="0"/>
              <a:t>Bad attitudes- For example, when a tech says that’s not my job or that I don’t get paid enough for it.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Objectives</a:t>
            </a:r>
          </a:p>
          <a:p>
            <a:r>
              <a:rPr lang="en-US" dirty="0"/>
              <a:t>-Increase Communication from Advisor to Tech and vise versa. </a:t>
            </a:r>
          </a:p>
          <a:p>
            <a:endParaRPr lang="en-US" dirty="0"/>
          </a:p>
          <a:p>
            <a:r>
              <a:rPr lang="en-US" dirty="0"/>
              <a:t>-Increase the use of video MPI and ensure accurate communications regarding what is recommended.</a:t>
            </a:r>
          </a:p>
          <a:p>
            <a:endParaRPr lang="en-US" dirty="0"/>
          </a:p>
          <a:p>
            <a:r>
              <a:rPr lang="en-US" dirty="0"/>
              <a:t>-Decrease the time it takes to get back to the Tech’s on upsells.</a:t>
            </a:r>
          </a:p>
          <a:p>
            <a:endParaRPr lang="en-US" dirty="0"/>
          </a:p>
          <a:p>
            <a:r>
              <a:rPr lang="en-US" dirty="0"/>
              <a:t>-Increase a proper walk around and rapport building with the Customer at the initial greeting and write-up.</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b="1" dirty="0"/>
              <a:t>Strategies</a:t>
            </a:r>
          </a:p>
          <a:p>
            <a:r>
              <a:rPr lang="en-US" dirty="0"/>
              <a:t>- Eliminate paper and manual avenues of communication.  Use DMS Era Ignite and Window Teams with Advisor, Techs and Parts.</a:t>
            </a:r>
          </a:p>
          <a:p>
            <a:pPr marL="0" indent="0">
              <a:buNone/>
            </a:pPr>
            <a:r>
              <a:rPr lang="en-US" dirty="0"/>
              <a:t>	</a:t>
            </a:r>
          </a:p>
          <a:p>
            <a:pPr marL="0" indent="0">
              <a:buNone/>
            </a:pPr>
            <a:r>
              <a:rPr lang="en-US" dirty="0"/>
              <a:t>	- No up sell’s will be presented without Video MPI.</a:t>
            </a:r>
          </a:p>
          <a:p>
            <a:pPr marL="0" indent="0">
              <a:buNone/>
            </a:pPr>
            <a:r>
              <a:rPr lang="en-US" dirty="0"/>
              <a:t>	</a:t>
            </a:r>
          </a:p>
          <a:p>
            <a:pPr marL="0" indent="0">
              <a:buNone/>
            </a:pPr>
            <a:r>
              <a:rPr lang="en-US" dirty="0"/>
              <a:t>	- The DMS report will track the time it takes for Advisors to get back to Tech’s. </a:t>
            </a:r>
          </a:p>
          <a:p>
            <a:pPr marL="0" indent="0">
              <a:buNone/>
            </a:pPr>
            <a:endParaRPr lang="en-US" dirty="0"/>
          </a:p>
          <a:p>
            <a:pPr marL="0" indent="0">
              <a:buNone/>
            </a:pPr>
            <a:r>
              <a:rPr lang="en-US" dirty="0"/>
              <a:t>	- Drive Manager will bring more awareness to proper scheduling for the Advisors to have the time to do a proper walk around.</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Tactics</a:t>
            </a:r>
          </a:p>
          <a:p>
            <a:r>
              <a:rPr lang="en-US" dirty="0"/>
              <a:t> Shop Foreman will follow up with Techs on using Era Ignite and Teams to communicate.  </a:t>
            </a:r>
          </a:p>
          <a:p>
            <a:endParaRPr lang="en-US" dirty="0"/>
          </a:p>
          <a:p>
            <a:r>
              <a:rPr lang="en-US" dirty="0"/>
              <a:t>Drive manager will follow up with Advisor’s on using the Era Ignite and Teams to communicate.</a:t>
            </a:r>
          </a:p>
          <a:p>
            <a:endParaRPr lang="en-US" dirty="0"/>
          </a:p>
          <a:p>
            <a:r>
              <a:rPr lang="en-US" dirty="0"/>
              <a:t> The Part Lead will follow up with the Parts people to ensure they are using Era Ignite and Teams.</a:t>
            </a:r>
          </a:p>
          <a:p>
            <a:r>
              <a:rPr lang="en-US" dirty="0"/>
              <a:t> The Fixed Operations Director, Service Manager, Parts Manager, and Drive manager will meet and hold each other accountable.</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76912185"/>
              </p:ext>
            </p:extLst>
          </p:nvPr>
        </p:nvGraphicFramePr>
        <p:xfrm>
          <a:off x="677334" y="1818624"/>
          <a:ext cx="9132492" cy="509465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SPG had to be reorganized</a:t>
                      </a:r>
                    </a:p>
                  </a:txBody>
                  <a:tcPr/>
                </a:tc>
                <a:tc>
                  <a:txBody>
                    <a:bodyPr/>
                    <a:lstStyle/>
                    <a:p>
                      <a:r>
                        <a:rPr lang="en-US" dirty="0"/>
                        <a:t>Future Service Manger</a:t>
                      </a:r>
                    </a:p>
                  </a:txBody>
                  <a:tcPr/>
                </a:tc>
                <a:tc>
                  <a:txBody>
                    <a:bodyPr/>
                    <a:lstStyle/>
                    <a:p>
                      <a:r>
                        <a:rPr lang="en-US" dirty="0"/>
                        <a:t>October 31</a:t>
                      </a:r>
                      <a:r>
                        <a:rPr lang="en-US" baseline="30000" dirty="0"/>
                        <a:t>st</a:t>
                      </a:r>
                      <a:r>
                        <a:rPr lang="en-US" dirty="0"/>
                        <a:t>, 2024</a:t>
                      </a:r>
                    </a:p>
                  </a:txBody>
                  <a:tcPr/>
                </a:tc>
                <a:extLst>
                  <a:ext uri="{0D108BD9-81ED-4DB2-BD59-A6C34878D82A}">
                    <a16:rowId xmlns:a16="http://schemas.microsoft.com/office/drawing/2014/main" val="2400365483"/>
                  </a:ext>
                </a:extLst>
              </a:tr>
              <a:tr h="565004">
                <a:tc>
                  <a:txBody>
                    <a:bodyPr/>
                    <a:lstStyle/>
                    <a:p>
                      <a:r>
                        <a:rPr lang="en-US" dirty="0"/>
                        <a:t>Opcodes had to be added</a:t>
                      </a:r>
                    </a:p>
                    <a:p>
                      <a:r>
                        <a:rPr lang="en-US" dirty="0"/>
                        <a:t>Organized it in system by job type</a:t>
                      </a:r>
                    </a:p>
                  </a:txBody>
                  <a:tcPr/>
                </a:tc>
                <a:tc>
                  <a:txBody>
                    <a:bodyPr/>
                    <a:lstStyle/>
                    <a:p>
                      <a:r>
                        <a:rPr lang="en-US" dirty="0"/>
                        <a:t>Future Service Manager</a:t>
                      </a:r>
                    </a:p>
                  </a:txBody>
                  <a:tcPr/>
                </a:tc>
                <a:tc>
                  <a:txBody>
                    <a:bodyPr/>
                    <a:lstStyle/>
                    <a:p>
                      <a:r>
                        <a:rPr lang="en-US" dirty="0"/>
                        <a:t>October 31</a:t>
                      </a:r>
                      <a:r>
                        <a:rPr lang="en-US" baseline="30000" dirty="0"/>
                        <a:t>st</a:t>
                      </a:r>
                      <a:r>
                        <a:rPr lang="en-US" dirty="0"/>
                        <a:t>, 2024</a:t>
                      </a:r>
                    </a:p>
                  </a:txBody>
                  <a:tcPr/>
                </a:tc>
                <a:extLst>
                  <a:ext uri="{0D108BD9-81ED-4DB2-BD59-A6C34878D82A}">
                    <a16:rowId xmlns:a16="http://schemas.microsoft.com/office/drawing/2014/main" val="107845787"/>
                  </a:ext>
                </a:extLst>
              </a:tr>
              <a:tr h="565004">
                <a:tc>
                  <a:txBody>
                    <a:bodyPr/>
                    <a:lstStyle/>
                    <a:p>
                      <a:r>
                        <a:rPr lang="en-US" dirty="0"/>
                        <a:t>Technician Training on Era Ignite process</a:t>
                      </a:r>
                    </a:p>
                  </a:txBody>
                  <a:tcPr/>
                </a:tc>
                <a:tc>
                  <a:txBody>
                    <a:bodyPr/>
                    <a:lstStyle/>
                    <a:p>
                      <a:r>
                        <a:rPr lang="en-US" dirty="0"/>
                        <a:t>Shop Forman </a:t>
                      </a:r>
                    </a:p>
                  </a:txBody>
                  <a:tcPr/>
                </a:tc>
                <a:tc>
                  <a:txBody>
                    <a:bodyPr/>
                    <a:lstStyle/>
                    <a:p>
                      <a:r>
                        <a:rPr lang="en-US" dirty="0"/>
                        <a:t>October 31</a:t>
                      </a:r>
                      <a:r>
                        <a:rPr lang="en-US" baseline="30000" dirty="0"/>
                        <a:t>st</a:t>
                      </a:r>
                      <a:r>
                        <a:rPr lang="en-US" dirty="0"/>
                        <a:t>, 2024</a:t>
                      </a:r>
                    </a:p>
                    <a:p>
                      <a:endParaRPr lang="en-US" dirty="0"/>
                    </a:p>
                  </a:txBody>
                  <a:tcPr/>
                </a:tc>
                <a:extLst>
                  <a:ext uri="{0D108BD9-81ED-4DB2-BD59-A6C34878D82A}">
                    <a16:rowId xmlns:a16="http://schemas.microsoft.com/office/drawing/2014/main" val="1530126605"/>
                  </a:ext>
                </a:extLst>
              </a:tr>
              <a:tr h="565004">
                <a:tc>
                  <a:txBody>
                    <a:bodyPr/>
                    <a:lstStyle/>
                    <a:p>
                      <a:r>
                        <a:rPr lang="en-US" dirty="0"/>
                        <a:t>Advisors Training on Era Ignite process</a:t>
                      </a:r>
                    </a:p>
                  </a:txBody>
                  <a:tcPr/>
                </a:tc>
                <a:tc>
                  <a:txBody>
                    <a:bodyPr/>
                    <a:lstStyle/>
                    <a:p>
                      <a:r>
                        <a:rPr lang="en-US" dirty="0"/>
                        <a:t>Drive Manager</a:t>
                      </a:r>
                    </a:p>
                  </a:txBody>
                  <a:tcPr/>
                </a:tc>
                <a:tc>
                  <a:txBody>
                    <a:bodyPr/>
                    <a:lstStyle/>
                    <a:p>
                      <a:r>
                        <a:rPr lang="en-US" dirty="0"/>
                        <a:t>October 31</a:t>
                      </a:r>
                      <a:r>
                        <a:rPr lang="en-US" baseline="30000" dirty="0"/>
                        <a:t>st</a:t>
                      </a:r>
                      <a:r>
                        <a:rPr lang="en-US" dirty="0"/>
                        <a:t>, 2024</a:t>
                      </a:r>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r>
              <a:rPr lang="en-US" b="1" dirty="0"/>
              <a:t>Synopsis</a:t>
            </a:r>
          </a:p>
          <a:p>
            <a:r>
              <a:rPr lang="en-US" dirty="0"/>
              <a:t> Overall, our service department is doing well.  The first area of improvement would be better tech dispatch so we can increase our cost of labor.  The long view is to continue to apprentice our own techs to balance out the shop with A, B, and C techs.  </a:t>
            </a:r>
          </a:p>
          <a:p>
            <a:r>
              <a:rPr lang="en-US" dirty="0"/>
              <a:t> Our high productivity has led to our current facilities being fully utilized. To address this, we have planned to move into a new building in January 2025, which will be four times larger than our current facility.  </a:t>
            </a:r>
          </a:p>
          <a:p>
            <a:r>
              <a:rPr lang="en-US" dirty="0"/>
              <a:t>We also need to continue to improve dispatching the work to the correct techs per skill set and work type.  This will help with both productivity and cost of labor.</a:t>
            </a:r>
          </a:p>
          <a:p>
            <a:r>
              <a:rPr lang="en-US" dirty="0"/>
              <a:t>What stuck out the most after doing the SWOT is communication. I believe this will help overall and bring about the most results.  Using technology to communicate from Advisor to Techs and Parts personnel.  We are all on our phones and computers, so there is no reason not to respond promptly.  Going into the new facility will be vital, because of how large the shop is and the long distance from the service drive to the shop.</a:t>
            </a:r>
          </a:p>
          <a:p>
            <a:r>
              <a:rPr lang="en-US" dirty="0"/>
              <a:t>Last is reviewing the ROs helped in doing a deep dive and seeing many areas of opportunity to improve.  It helps the leadership know what is going on.  I am grateful that my Fixed Operations director is in a 20 group as they always look at the service department in depth. </a:t>
            </a:r>
          </a:p>
          <a:p>
            <a:endParaRPr lang="en-US" dirty="0"/>
          </a:p>
          <a:p>
            <a:pPr marL="0" indent="0">
              <a:buNone/>
            </a:pPr>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597890"/>
            <a:ext cx="8596668" cy="4659745"/>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sz="1800" b="1" i="0" u="none" strike="noStrike" baseline="0" dirty="0">
                <a:solidFill>
                  <a:schemeClr val="tx1"/>
                </a:solidFill>
                <a:latin typeface="Calibri" panose="020F0502020204030204" pitchFamily="34" charset="0"/>
              </a:rPr>
              <a:t>Current practices </a:t>
            </a:r>
          </a:p>
          <a:p>
            <a:pPr marL="0" indent="0">
              <a:buNone/>
            </a:pPr>
            <a:r>
              <a:rPr lang="en-US" sz="1800" b="0" i="0" u="none" strike="noStrike" baseline="0" dirty="0">
                <a:solidFill>
                  <a:schemeClr val="tx1"/>
                </a:solidFill>
                <a:latin typeface="Calibri" panose="020F0502020204030204" pitchFamily="34" charset="0"/>
              </a:rPr>
              <a:t>-Send out emails about additional recommended Services or Missed appointments.</a:t>
            </a:r>
          </a:p>
          <a:p>
            <a:pPr marL="0" indent="0">
              <a:buNone/>
            </a:pPr>
            <a:r>
              <a:rPr lang="en-US" dirty="0">
                <a:solidFill>
                  <a:schemeClr val="tx1"/>
                </a:solidFill>
                <a:latin typeface="Calibri" panose="020F0502020204030204" pitchFamily="34" charset="0"/>
              </a:rPr>
              <a:t>- Those that have not had 5-6 months send an email. </a:t>
            </a:r>
          </a:p>
          <a:p>
            <a:pPr marL="0" indent="0">
              <a:buNone/>
            </a:pPr>
            <a:r>
              <a:rPr lang="en-US" dirty="0">
                <a:solidFill>
                  <a:schemeClr val="tx1"/>
                </a:solidFill>
                <a:latin typeface="Calibri" panose="020F0502020204030204" pitchFamily="34" charset="0"/>
              </a:rPr>
              <a:t>-Non engaged</a:t>
            </a:r>
            <a:r>
              <a:rPr lang="en-US" sz="1800" b="0" i="0" u="none" strike="noStrike" baseline="0" dirty="0">
                <a:solidFill>
                  <a:schemeClr val="tx1"/>
                </a:solidFill>
                <a:latin typeface="Calibri" panose="020F0502020204030204" pitchFamily="34" charset="0"/>
              </a:rPr>
              <a:t> customers receive a mailer</a:t>
            </a:r>
          </a:p>
          <a:p>
            <a:pPr marL="0" indent="0">
              <a:buNone/>
            </a:pPr>
            <a:r>
              <a:rPr lang="en-US" sz="1800" b="0" i="0" u="none" strike="noStrike" baseline="0" dirty="0">
                <a:solidFill>
                  <a:schemeClr val="tx1"/>
                </a:solidFill>
                <a:latin typeface="Calibri" panose="020F0502020204030204" pitchFamily="34" charset="0"/>
              </a:rPr>
              <a:t>-N</a:t>
            </a:r>
            <a:r>
              <a:rPr lang="en-US" dirty="0">
                <a:solidFill>
                  <a:schemeClr val="tx1"/>
                </a:solidFill>
                <a:latin typeface="Calibri" panose="020F0502020204030204" pitchFamily="34" charset="0"/>
              </a:rPr>
              <a:t>ew Customer conquest. Saturation mail</a:t>
            </a:r>
          </a:p>
          <a:p>
            <a:pPr marL="0" indent="0">
              <a:buNone/>
            </a:pPr>
            <a:r>
              <a:rPr lang="en-US" sz="1800" b="1" i="0" u="none" strike="noStrike" baseline="0" dirty="0">
                <a:solidFill>
                  <a:schemeClr val="tx1"/>
                </a:solidFill>
                <a:latin typeface="Calibri" panose="020F0502020204030204" pitchFamily="34" charset="0"/>
              </a:rPr>
              <a:t>Goals for improvement</a:t>
            </a:r>
          </a:p>
          <a:p>
            <a:pPr marL="0" indent="0">
              <a:buNone/>
            </a:pPr>
            <a:r>
              <a:rPr lang="en-US" sz="1800" b="0" i="0" u="none" strike="noStrike" baseline="0" dirty="0">
                <a:solidFill>
                  <a:schemeClr val="tx1"/>
                </a:solidFill>
                <a:latin typeface="Calibri" panose="020F0502020204030204" pitchFamily="34" charset="0"/>
              </a:rPr>
              <a:t>Continue growth increasing retention, </a:t>
            </a:r>
            <a:r>
              <a:rPr lang="en-US" dirty="0">
                <a:solidFill>
                  <a:schemeClr val="tx1"/>
                </a:solidFill>
                <a:latin typeface="Calibri" panose="020F0502020204030204" pitchFamily="34" charset="0"/>
              </a:rPr>
              <a:t>with </a:t>
            </a:r>
            <a:r>
              <a:rPr lang="en-US" sz="1800" b="0" i="0" u="none" strike="noStrike" baseline="0" dirty="0">
                <a:solidFill>
                  <a:schemeClr val="tx1"/>
                </a:solidFill>
                <a:latin typeface="Calibri" panose="020F0502020204030204" pitchFamily="34" charset="0"/>
              </a:rPr>
              <a:t>Toyota Loyalty Engagement by 1% </a:t>
            </a:r>
          </a:p>
          <a:p>
            <a:pPr marL="0" indent="0">
              <a:buNone/>
            </a:pPr>
            <a:r>
              <a:rPr lang="en-US" sz="1800" b="1" i="0" u="none" strike="noStrike" baseline="0" dirty="0">
                <a:solidFill>
                  <a:schemeClr val="tx1"/>
                </a:solidFill>
                <a:latin typeface="Calibri" panose="020F0502020204030204" pitchFamily="34" charset="0"/>
              </a:rPr>
              <a:t>Plans to achieve your goals </a:t>
            </a:r>
          </a:p>
          <a:p>
            <a:pPr marL="0" indent="0">
              <a:buNone/>
            </a:pPr>
            <a:r>
              <a:rPr lang="en-US" sz="1800" b="0" i="0" u="none" strike="noStrike" baseline="0" dirty="0">
                <a:solidFill>
                  <a:schemeClr val="tx1"/>
                </a:solidFill>
                <a:latin typeface="Calibri" panose="020F0502020204030204" pitchFamily="34" charset="0"/>
              </a:rPr>
              <a:t>-Keep the customer with the same advisor. To build trust</a:t>
            </a:r>
          </a:p>
          <a:p>
            <a:pPr marL="0" indent="0">
              <a:buNone/>
            </a:pPr>
            <a:r>
              <a:rPr lang="en-US" sz="1800" b="0" i="0" u="none" strike="noStrike" baseline="0" dirty="0">
                <a:solidFill>
                  <a:schemeClr val="tx1"/>
                </a:solidFill>
                <a:latin typeface="Calibri" panose="020F0502020204030204" pitchFamily="34" charset="0"/>
              </a:rPr>
              <a:t>-Video MPIs help build trust.</a:t>
            </a:r>
          </a:p>
          <a:p>
            <a:pPr marL="0" indent="0">
              <a:buNone/>
            </a:pPr>
            <a:r>
              <a:rPr lang="en-US" sz="1800" b="1" i="0" u="none" strike="noStrike" baseline="0" dirty="0">
                <a:solidFill>
                  <a:schemeClr val="tx1"/>
                </a:solidFill>
                <a:latin typeface="Calibri" panose="020F0502020204030204" pitchFamily="34" charset="0"/>
              </a:rPr>
              <a:t>Plans to evaluate your changes  reaching the benchmarks</a:t>
            </a:r>
          </a:p>
          <a:p>
            <a:pPr marL="0" indent="0">
              <a:buNone/>
            </a:pPr>
            <a:r>
              <a:rPr lang="en-US" dirty="0">
                <a:solidFill>
                  <a:schemeClr val="tx1"/>
                </a:solidFill>
                <a:latin typeface="Calibri" panose="020F0502020204030204" pitchFamily="34" charset="0"/>
              </a:rPr>
              <a:t>-We look at this weekly and have meetings every month with our staff to learn where we are and what we can do to get there.</a:t>
            </a:r>
            <a:endParaRPr lang="en-US" sz="180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440873"/>
            <a:ext cx="5099437" cy="4562763"/>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sz="1800" b="1" i="0" u="none" strike="noStrike" baseline="0" dirty="0">
                <a:solidFill>
                  <a:srgbClr val="221E1F"/>
                </a:solidFill>
                <a:latin typeface="Calibri" panose="020F0502020204030204" pitchFamily="34" charset="0"/>
              </a:rPr>
              <a:t>Current practices </a:t>
            </a:r>
          </a:p>
          <a:p>
            <a:pPr marL="0" indent="0">
              <a:buNone/>
            </a:pPr>
            <a:r>
              <a:rPr lang="en-US" dirty="0">
                <a:solidFill>
                  <a:srgbClr val="221E1F"/>
                </a:solidFill>
                <a:latin typeface="Calibri" panose="020F0502020204030204" pitchFamily="34" charset="0"/>
              </a:rPr>
              <a:t>- Team Leaders dispatch to the correct</a:t>
            </a:r>
            <a:r>
              <a:rPr lang="en-US" sz="1800" b="0" i="0" u="none" strike="noStrike" baseline="0" dirty="0">
                <a:solidFill>
                  <a:srgbClr val="221E1F"/>
                </a:solidFill>
                <a:latin typeface="Calibri" panose="020F0502020204030204" pitchFamily="34" charset="0"/>
              </a:rPr>
              <a:t> Techs</a:t>
            </a:r>
            <a:r>
              <a:rPr lang="en-US" dirty="0">
                <a:solidFill>
                  <a:srgbClr val="221E1F"/>
                </a:solidFill>
                <a:latin typeface="Calibri" panose="020F0502020204030204" pitchFamily="34" charset="0"/>
              </a:rPr>
              <a:t>. Techs for complex repairs or diagnoses. B techs for medium-level work and repair. C techs for maintenance and competitive jobs.</a:t>
            </a:r>
            <a:endParaRPr lang="en-US" sz="1800" b="0" i="0" u="none" strike="noStrike" baseline="0" dirty="0">
              <a:solidFill>
                <a:srgbClr val="221E1F"/>
              </a:solidFill>
              <a:latin typeface="Calibri" panose="020F0502020204030204" pitchFamily="34" charset="0"/>
            </a:endParaRPr>
          </a:p>
          <a:p>
            <a:pPr marL="0" indent="0">
              <a:buNone/>
            </a:pPr>
            <a:r>
              <a:rPr lang="en-US" sz="1800" b="1" i="0" u="none" strike="noStrike" baseline="0" dirty="0">
                <a:solidFill>
                  <a:srgbClr val="221E1F"/>
                </a:solidFill>
                <a:latin typeface="Calibri" panose="020F0502020204030204" pitchFamily="34" charset="0"/>
              </a:rPr>
              <a:t>Goals for improvement </a:t>
            </a:r>
          </a:p>
          <a:p>
            <a:pPr marL="0" indent="0">
              <a:buNone/>
            </a:pPr>
            <a:r>
              <a:rPr lang="en-US" sz="1800" i="0" u="none" strike="noStrike" baseline="0" dirty="0">
                <a:solidFill>
                  <a:srgbClr val="221E1F"/>
                </a:solidFill>
                <a:latin typeface="Calibri" panose="020F0502020204030204" pitchFamily="34" charset="0"/>
              </a:rPr>
              <a:t>- Increase to 76% Gross Profit </a:t>
            </a:r>
          </a:p>
          <a:p>
            <a:pPr marL="0" indent="0">
              <a:buNone/>
            </a:pPr>
            <a:r>
              <a:rPr lang="en-US" sz="1800" b="1" i="0" u="none" strike="noStrike" baseline="0" dirty="0">
                <a:solidFill>
                  <a:srgbClr val="221E1F"/>
                </a:solidFill>
                <a:latin typeface="Calibri" panose="020F0502020204030204" pitchFamily="34" charset="0"/>
              </a:rPr>
              <a:t>Plans to achieve your goals –</a:t>
            </a:r>
          </a:p>
          <a:p>
            <a:pPr marL="0" indent="0">
              <a:buNone/>
            </a:pPr>
            <a:r>
              <a:rPr lang="en-US" dirty="0">
                <a:solidFill>
                  <a:srgbClr val="221E1F"/>
                </a:solidFill>
                <a:latin typeface="Calibri" panose="020F0502020204030204" pitchFamily="34" charset="0"/>
              </a:rPr>
              <a:t>-Larger shop and to add more techs for a better shop balance.</a:t>
            </a:r>
          </a:p>
          <a:p>
            <a:pPr marL="0" indent="0">
              <a:buNone/>
            </a:pPr>
            <a:r>
              <a:rPr lang="en-US" dirty="0">
                <a:solidFill>
                  <a:srgbClr val="221E1F"/>
                </a:solidFill>
                <a:latin typeface="Calibri" panose="020F0502020204030204" pitchFamily="34" charset="0"/>
              </a:rPr>
              <a:t>- Monitor Advisor discounts</a:t>
            </a:r>
          </a:p>
          <a:p>
            <a:pPr marL="0" indent="0">
              <a:buNone/>
            </a:pPr>
            <a:r>
              <a:rPr lang="en-US" sz="1800" b="0" i="0" u="none" strike="noStrike" baseline="0" dirty="0">
                <a:solidFill>
                  <a:srgbClr val="221E1F"/>
                </a:solidFill>
                <a:latin typeface="Calibri" panose="020F0502020204030204" pitchFamily="34" charset="0"/>
              </a:rPr>
              <a:t>-Price shop and make sure we are not under on maintenance or competitive work.</a:t>
            </a:r>
          </a:p>
          <a:p>
            <a:endParaRPr lang="en-US" sz="1800" b="0" i="0" u="none" strike="noStrike" baseline="0" dirty="0">
              <a:solidFill>
                <a:srgbClr val="221E1F"/>
              </a:solidFill>
              <a:latin typeface="Calibri" panose="020F0502020204030204" pitchFamily="34" charset="0"/>
            </a:endParaRPr>
          </a:p>
          <a:p>
            <a:pPr marL="0" indent="0">
              <a:buNone/>
            </a:pPr>
            <a:r>
              <a:rPr lang="en-US" sz="1800" b="1" i="0" u="none" strike="noStrike" baseline="0" dirty="0">
                <a:solidFill>
                  <a:srgbClr val="221E1F"/>
                </a:solidFill>
                <a:latin typeface="Calibri" panose="020F0502020204030204" pitchFamily="34" charset="0"/>
              </a:rPr>
              <a:t>Plans to evaluate your changes</a:t>
            </a:r>
          </a:p>
          <a:p>
            <a:pPr marL="0" indent="0">
              <a:buNone/>
            </a:pPr>
            <a:r>
              <a:rPr lang="en-US" sz="1800" b="0" i="0" u="none" strike="noStrike" baseline="0" dirty="0">
                <a:solidFill>
                  <a:srgbClr val="221E1F"/>
                </a:solidFill>
                <a:latin typeface="Calibri" panose="020F0502020204030204" pitchFamily="34" charset="0"/>
              </a:rPr>
              <a:t>-Analyze the cost of Labor. </a:t>
            </a:r>
          </a:p>
          <a:p>
            <a:pPr marL="0" indent="0">
              <a:buNone/>
            </a:pPr>
            <a:r>
              <a:rPr lang="en-US" dirty="0">
                <a:solidFill>
                  <a:srgbClr val="221E1F"/>
                </a:solidFill>
                <a:latin typeface="Calibri" panose="020F0502020204030204" pitchFamily="34" charset="0"/>
              </a:rPr>
              <a:t>-Run a list of </a:t>
            </a:r>
            <a:r>
              <a:rPr lang="en-US" sz="1800" b="0" i="0" u="none" strike="noStrike" baseline="0" dirty="0">
                <a:solidFill>
                  <a:srgbClr val="221E1F"/>
                </a:solidFill>
                <a:latin typeface="Calibri" panose="020F0502020204030204" pitchFamily="34" charset="0"/>
              </a:rPr>
              <a:t>Top 20 OP codes dispatch to better work mix. </a:t>
            </a:r>
          </a:p>
          <a:p>
            <a:endParaRPr lang="en-US" dirty="0"/>
          </a:p>
        </p:txBody>
      </p:sp>
      <p:pic>
        <p:nvPicPr>
          <p:cNvPr id="27" name="Content Placeholder 26">
            <a:extLst>
              <a:ext uri="{FF2B5EF4-FFF2-40B4-BE49-F238E27FC236}">
                <a16:creationId xmlns:a16="http://schemas.microsoft.com/office/drawing/2014/main" id="{4E3C6AB3-6E29-DF4E-90D1-D9265B341922}"/>
              </a:ext>
            </a:extLst>
          </p:cNvPr>
          <p:cNvPicPr>
            <a:picLocks noGrp="1" noChangeAspect="1"/>
          </p:cNvPicPr>
          <p:nvPr>
            <p:ph sz="quarter" idx="4"/>
          </p:nvPr>
        </p:nvPicPr>
        <p:blipFill>
          <a:blip r:embed="rId2"/>
          <a:stretch>
            <a:fillRect/>
          </a:stretch>
        </p:blipFill>
        <p:spPr>
          <a:xfrm>
            <a:off x="6302519" y="813088"/>
            <a:ext cx="5501553" cy="3195494"/>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397317" y="1578698"/>
            <a:ext cx="4811992" cy="5279302"/>
          </a:xfrm>
        </p:spPr>
        <p:txBody>
          <a:bodyPr>
            <a:normAutofit fontScale="92500" lnSpcReduction="20000"/>
          </a:bodyPr>
          <a:lstStyle/>
          <a:p>
            <a:pPr marL="0" indent="0">
              <a:buNone/>
            </a:pPr>
            <a:r>
              <a:rPr lang="en-US" sz="1800" b="1" i="0" u="none" strike="noStrike" baseline="0" dirty="0">
                <a:solidFill>
                  <a:srgbClr val="221E1F"/>
                </a:solidFill>
                <a:latin typeface="Calibri" panose="020F0502020204030204" pitchFamily="34" charset="0"/>
              </a:rPr>
              <a:t>Current practices </a:t>
            </a:r>
            <a:endParaRPr lang="en-US" b="1" dirty="0">
              <a:solidFill>
                <a:srgbClr val="221E1F"/>
              </a:solidFill>
              <a:latin typeface="Calibri" panose="020F0502020204030204" pitchFamily="34" charset="0"/>
            </a:endParaRPr>
          </a:p>
          <a:p>
            <a:pPr marL="0" indent="0">
              <a:buNone/>
            </a:pPr>
            <a:r>
              <a:rPr lang="en-US"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We pa</a:t>
            </a:r>
            <a:r>
              <a:rPr lang="en-US" dirty="0">
                <a:solidFill>
                  <a:srgbClr val="221E1F"/>
                </a:solidFill>
                <a:latin typeface="Calibri" panose="020F0502020204030204" pitchFamily="34" charset="0"/>
              </a:rPr>
              <a:t>y our Advisors well and do not have turnover in the Drive.</a:t>
            </a:r>
          </a:p>
          <a:p>
            <a:pPr marL="0" indent="0">
              <a:buNone/>
            </a:pPr>
            <a:r>
              <a:rPr lang="en-US"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We are</a:t>
            </a:r>
            <a:r>
              <a:rPr lang="en-US" dirty="0">
                <a:solidFill>
                  <a:srgbClr val="221E1F"/>
                </a:solidFill>
                <a:latin typeface="Calibri" panose="020F0502020204030204" pitchFamily="34" charset="0"/>
              </a:rPr>
              <a:t> selling 134% of available hours. So, we want to keep up that pace.</a:t>
            </a:r>
            <a:endParaRPr lang="en-US" sz="1800" b="0" i="0" u="none" strike="noStrike" baseline="0" dirty="0">
              <a:solidFill>
                <a:srgbClr val="221E1F"/>
              </a:solidFill>
              <a:latin typeface="Calibri" panose="020F0502020204030204" pitchFamily="34" charset="0"/>
            </a:endParaRPr>
          </a:p>
          <a:p>
            <a:pPr marL="0" indent="0">
              <a:buNone/>
            </a:pPr>
            <a:r>
              <a:rPr lang="en-US" sz="1800" b="1" i="0" u="none" strike="noStrike" baseline="0" dirty="0">
                <a:solidFill>
                  <a:srgbClr val="221E1F"/>
                </a:solidFill>
                <a:latin typeface="Calibri" panose="020F0502020204030204" pitchFamily="34" charset="0"/>
              </a:rPr>
              <a:t>Goals for improvement-</a:t>
            </a:r>
          </a:p>
          <a:p>
            <a:pPr marL="0" indent="0">
              <a:buNone/>
            </a:pPr>
            <a:r>
              <a:rPr lang="en-US" dirty="0">
                <a:solidFill>
                  <a:srgbClr val="221E1F"/>
                </a:solidFill>
                <a:latin typeface="Calibri" panose="020F0502020204030204" pitchFamily="34" charset="0"/>
              </a:rPr>
              <a:t>-Our responsibility towards cost control is crucial. We need to keep a close eye on Semi-Fixed Expenses, price shop Vendors, and manage Waste and disposal effectively. Every effort counts, even down to the seat covers.</a:t>
            </a:r>
          </a:p>
          <a:p>
            <a:pPr marL="0" indent="0">
              <a:buNone/>
            </a:pPr>
            <a:r>
              <a:rPr lang="en-US" sz="1800" b="1" i="0" u="none" strike="noStrike" baseline="0" dirty="0">
                <a:solidFill>
                  <a:srgbClr val="221E1F"/>
                </a:solidFill>
                <a:latin typeface="Calibri" panose="020F0502020204030204" pitchFamily="34" charset="0"/>
              </a:rPr>
              <a:t>Plans to achieve your goals </a:t>
            </a:r>
          </a:p>
          <a:p>
            <a:pPr marL="0" indent="0">
              <a:buNone/>
            </a:pPr>
            <a:r>
              <a:rPr lang="en-US" sz="1800" b="1" i="0" u="none" strike="noStrike" baseline="0" dirty="0">
                <a:solidFill>
                  <a:srgbClr val="221E1F"/>
                </a:solidFill>
                <a:latin typeface="Calibri" panose="020F0502020204030204" pitchFamily="34" charset="0"/>
              </a:rPr>
              <a:t> - </a:t>
            </a:r>
            <a:r>
              <a:rPr lang="en-US" sz="1800" i="0" u="none" strike="noStrike" baseline="0" dirty="0">
                <a:solidFill>
                  <a:srgbClr val="221E1F"/>
                </a:solidFill>
                <a:latin typeface="Calibri" panose="020F0502020204030204" pitchFamily="34" charset="0"/>
              </a:rPr>
              <a:t>We are currently achieving our goals and plan to maintain this momentum for continued growth.- We are embracing new technologies and providing training for service advisors.</a:t>
            </a:r>
          </a:p>
          <a:p>
            <a:pPr marL="0" indent="0">
              <a:buNone/>
            </a:pPr>
            <a:r>
              <a:rPr lang="en-US" sz="1800" b="1" i="0" u="none" strike="noStrike" baseline="0" dirty="0">
                <a:solidFill>
                  <a:srgbClr val="221E1F"/>
                </a:solidFill>
                <a:latin typeface="Calibri" panose="020F0502020204030204" pitchFamily="34" charset="0"/>
              </a:rPr>
              <a:t>Plans to evaluate your changes: </a:t>
            </a:r>
          </a:p>
          <a:p>
            <a:pPr marL="0" indent="0">
              <a:buNone/>
            </a:pPr>
            <a:r>
              <a:rPr lang="en-US" sz="1800" b="1" i="0" u="none" strike="noStrike" baseline="0" dirty="0">
                <a:solidFill>
                  <a:srgbClr val="221E1F"/>
                </a:solidFill>
                <a:latin typeface="Calibri" panose="020F0502020204030204" pitchFamily="34" charset="0"/>
              </a:rPr>
              <a:t>- </a:t>
            </a:r>
            <a:r>
              <a:rPr lang="en-US" sz="1800" i="0" u="none" strike="noStrike" baseline="0" dirty="0">
                <a:solidFill>
                  <a:srgbClr val="221E1F"/>
                </a:solidFill>
                <a:latin typeface="Calibri" panose="020F0502020204030204" pitchFamily="34" charset="0"/>
              </a:rPr>
              <a:t>YES</a:t>
            </a:r>
            <a:r>
              <a:rPr lang="en-US" dirty="0">
                <a:solidFill>
                  <a:srgbClr val="221E1F"/>
                </a:solidFill>
                <a:latin typeface="Calibri" panose="020F0502020204030204" pitchFamily="34" charset="0"/>
              </a:rPr>
              <a:t>, c</a:t>
            </a:r>
            <a:r>
              <a:rPr lang="en-US" sz="1800" i="0" u="none" strike="noStrike" baseline="0" dirty="0">
                <a:solidFill>
                  <a:srgbClr val="221E1F"/>
                </a:solidFill>
                <a:latin typeface="Calibri" panose="020F0502020204030204" pitchFamily="34" charset="0"/>
              </a:rPr>
              <a:t>ontinue to attend 20 Group for service so we can analyze the data and make necessary changes.</a:t>
            </a:r>
            <a:r>
              <a:rPr lang="en-US" sz="1800" b="1" i="0" u="none" strike="noStrike" baseline="0" dirty="0">
                <a:solidFill>
                  <a:srgbClr val="221E1F"/>
                </a:solidFill>
                <a:latin typeface="Calibri" panose="020F0502020204030204" pitchFamily="34" charset="0"/>
              </a:rPr>
              <a:t> </a:t>
            </a:r>
          </a:p>
          <a:p>
            <a:pPr marL="0" indent="0">
              <a:buNone/>
            </a:pPr>
            <a:endParaRPr lang="en-US" sz="1800" b="1" i="0" u="none" strike="noStrike" baseline="0" dirty="0">
              <a:solidFill>
                <a:srgbClr val="221E1F"/>
              </a:solidFill>
              <a:latin typeface="Calibri" panose="020F0502020204030204" pitchFamily="34" charset="0"/>
            </a:endParaRPr>
          </a:p>
          <a:p>
            <a:pPr marL="0" indent="0">
              <a:buNone/>
            </a:pP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B5DAB4F9-790C-3E9E-0EAE-8509A6E75DE8}"/>
              </a:ext>
            </a:extLst>
          </p:cNvPr>
          <p:cNvPicPr>
            <a:picLocks noGrp="1" noChangeAspect="1"/>
          </p:cNvPicPr>
          <p:nvPr>
            <p:ph sz="half" idx="2"/>
          </p:nvPr>
        </p:nvPicPr>
        <p:blipFill>
          <a:blip r:embed="rId2"/>
          <a:stretch>
            <a:fillRect/>
          </a:stretch>
        </p:blipFill>
        <p:spPr>
          <a:xfrm>
            <a:off x="5365750" y="1737379"/>
            <a:ext cx="4692650" cy="3190222"/>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397164" y="120072"/>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397164" y="748146"/>
            <a:ext cx="5033818" cy="5486400"/>
          </a:xfrm>
        </p:spPr>
        <p:txBody>
          <a:bodyPr>
            <a:normAutofit fontScale="85000" lnSpcReduction="20000"/>
          </a:bodyPr>
          <a:lstStyle/>
          <a:p>
            <a:pPr algn="l"/>
            <a:endParaRPr lang="en-US" sz="1800" b="1" i="0" u="none" strike="noStrike" baseline="0" dirty="0">
              <a:solidFill>
                <a:srgbClr val="000000"/>
              </a:solidFill>
              <a:latin typeface="Calibri" panose="020F0502020204030204" pitchFamily="34" charset="0"/>
            </a:endParaRPr>
          </a:p>
          <a:p>
            <a:pPr marL="0" indent="0">
              <a:buNone/>
            </a:pPr>
            <a:r>
              <a:rPr lang="en-US" sz="1800" b="1" i="0" u="none" strike="noStrike" baseline="0" dirty="0">
                <a:solidFill>
                  <a:srgbClr val="221E1F"/>
                </a:solidFill>
                <a:latin typeface="Calibri" panose="020F0502020204030204" pitchFamily="34" charset="0"/>
              </a:rPr>
              <a:t>Current practices :</a:t>
            </a:r>
          </a:p>
          <a:p>
            <a:pPr marL="0" indent="0">
              <a:buNone/>
            </a:pPr>
            <a:r>
              <a:rPr lang="en-US" dirty="0">
                <a:solidFill>
                  <a:srgbClr val="221E1F"/>
                </a:solidFill>
                <a:latin typeface="Calibri" panose="020F0502020204030204" pitchFamily="34" charset="0"/>
              </a:rPr>
              <a:t>-The service manager focuses on stall utilization when it comes to B and C techs. The plan is to have 3 techs per two stalls on a 4/10 schedule so that those stalls produce 60 hours per week instead of 40 hours. This plan will not work with master or productive techs.</a:t>
            </a:r>
          </a:p>
          <a:p>
            <a:pPr marL="0" indent="0">
              <a:buNone/>
            </a:pPr>
            <a:r>
              <a:rPr lang="en-US" sz="1800" b="1" i="0" u="none" strike="noStrike" baseline="0" dirty="0">
                <a:solidFill>
                  <a:srgbClr val="221E1F"/>
                </a:solidFill>
                <a:latin typeface="Calibri" panose="020F0502020204030204" pitchFamily="34" charset="0"/>
              </a:rPr>
              <a:t>Goals for improvement:</a:t>
            </a:r>
          </a:p>
          <a:p>
            <a:pPr marL="0" indent="0">
              <a:buNone/>
            </a:pPr>
            <a:r>
              <a:rPr lang="en-US" sz="1800" i="0" u="none" strike="noStrike" baseline="0" dirty="0">
                <a:solidFill>
                  <a:srgbClr val="221E1F"/>
                </a:solidFill>
                <a:latin typeface="Calibri" panose="020F0502020204030204" pitchFamily="34" charset="0"/>
              </a:rPr>
              <a:t>-We would like to increase our productivity to by 10%</a:t>
            </a:r>
          </a:p>
          <a:p>
            <a:pPr marL="0" indent="0">
              <a:buNone/>
            </a:pPr>
            <a:r>
              <a:rPr lang="en-US" sz="1800" b="1" i="0" u="none" strike="noStrike" baseline="0" dirty="0">
                <a:solidFill>
                  <a:srgbClr val="221E1F"/>
                </a:solidFill>
                <a:latin typeface="Calibri" panose="020F0502020204030204" pitchFamily="34" charset="0"/>
              </a:rPr>
              <a:t>Plans to achieve your goals: </a:t>
            </a:r>
          </a:p>
          <a:p>
            <a:pPr marL="0" indent="0">
              <a:buNone/>
            </a:pPr>
            <a:r>
              <a:rPr lang="en-US" b="0" i="0" dirty="0">
                <a:solidFill>
                  <a:srgbClr val="1C1C1C"/>
                </a:solidFill>
                <a:effectLst/>
                <a:latin typeface="Inter"/>
              </a:rPr>
              <a:t>-We have introduced a productivity bonus program with the following structure: for 50 hours worked in a week, there is a $1.00 increase; for 60 hours, it's a $2 increase; for 70 hours, it's a $3 increase; and for 80 hours, it's a $4 increase.</a:t>
            </a:r>
          </a:p>
          <a:p>
            <a:pPr marL="0" indent="0">
              <a:buNone/>
            </a:pPr>
            <a:r>
              <a:rPr lang="en-US" b="0" i="0" dirty="0">
                <a:solidFill>
                  <a:srgbClr val="1C1C1C"/>
                </a:solidFill>
                <a:effectLst/>
                <a:latin typeface="Inter"/>
              </a:rPr>
              <a:t>-Additionally, a yearly raise is based on the total hours worked over the year. Employees who work 45 hours will receive a $0.25 raise, those 50-55 hours will receive a $0.50 raise, and those who work over 55 hours will receive a $0.75 or $1.00 raise annually per hour based on the total hours worked for the year.</a:t>
            </a:r>
          </a:p>
          <a:p>
            <a:pPr marL="0" indent="0">
              <a:buNone/>
            </a:pPr>
            <a:r>
              <a:rPr lang="en-US" sz="1800" b="1" i="0" u="none" strike="noStrike" baseline="0" dirty="0">
                <a:solidFill>
                  <a:srgbClr val="221E1F"/>
                </a:solidFill>
                <a:latin typeface="Calibri" panose="020F0502020204030204" pitchFamily="34" charset="0"/>
              </a:rPr>
              <a:t>Plans to evaluate your changes :</a:t>
            </a:r>
          </a:p>
          <a:p>
            <a:pPr marL="0" indent="0">
              <a:buNone/>
            </a:pPr>
            <a:r>
              <a:rPr lang="en-US" sz="1800" i="0" u="none" strike="noStrike" baseline="0" dirty="0">
                <a:solidFill>
                  <a:srgbClr val="221E1F"/>
                </a:solidFill>
                <a:latin typeface="Calibri" panose="020F0502020204030204" pitchFamily="34" charset="0"/>
              </a:rPr>
              <a:t>-Yes, we evaluate this every payroll. </a:t>
            </a:r>
            <a:r>
              <a:rPr lang="en-US" dirty="0">
                <a:solidFill>
                  <a:srgbClr val="221E1F"/>
                </a:solidFill>
                <a:latin typeface="Calibri" panose="020F0502020204030204" pitchFamily="34" charset="0"/>
              </a:rPr>
              <a:t>Also, at our 20 Group meetings.</a:t>
            </a:r>
            <a:endParaRPr lang="en-US" sz="180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0BD729C9-120D-C172-764C-D34424047ACD}"/>
              </a:ext>
            </a:extLst>
          </p:cNvPr>
          <p:cNvPicPr>
            <a:picLocks noGrp="1" noChangeAspect="1"/>
          </p:cNvPicPr>
          <p:nvPr>
            <p:ph sz="half" idx="2"/>
          </p:nvPr>
        </p:nvPicPr>
        <p:blipFill>
          <a:blip r:embed="rId2"/>
          <a:stretch>
            <a:fillRect/>
          </a:stretch>
        </p:blipFill>
        <p:spPr>
          <a:xfrm>
            <a:off x="5680050" y="958523"/>
            <a:ext cx="5707512" cy="3908669"/>
          </a:xfrm>
        </p:spPr>
      </p:pic>
      <p:pic>
        <p:nvPicPr>
          <p:cNvPr id="10" name="Picture 9">
            <a:extLst>
              <a:ext uri="{FF2B5EF4-FFF2-40B4-BE49-F238E27FC236}">
                <a16:creationId xmlns:a16="http://schemas.microsoft.com/office/drawing/2014/main" id="{15C9A914-B57B-0E84-7BF6-802A448D4C7B}"/>
              </a:ext>
            </a:extLst>
          </p:cNvPr>
          <p:cNvPicPr>
            <a:picLocks noChangeAspect="1"/>
          </p:cNvPicPr>
          <p:nvPr/>
        </p:nvPicPr>
        <p:blipFill>
          <a:blip r:embed="rId3"/>
          <a:stretch>
            <a:fillRect/>
          </a:stretch>
        </p:blipFill>
        <p:spPr>
          <a:xfrm>
            <a:off x="5703438" y="473035"/>
            <a:ext cx="5707512" cy="476251"/>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461818" y="1343748"/>
            <a:ext cx="4544291" cy="5186362"/>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sz="1800" b="1" i="0" u="none" strike="noStrike" baseline="0" dirty="0">
                <a:solidFill>
                  <a:srgbClr val="221E1F"/>
                </a:solidFill>
                <a:latin typeface="Calibri" panose="020F0502020204030204" pitchFamily="34" charset="0"/>
              </a:rPr>
              <a:t>Current practices:</a:t>
            </a:r>
            <a:endParaRPr lang="en-US" sz="1800" i="0" u="none" strike="noStrike" baseline="0" dirty="0">
              <a:solidFill>
                <a:srgbClr val="221E1F"/>
              </a:solidFill>
              <a:latin typeface="Calibri" panose="020F0502020204030204" pitchFamily="34" charset="0"/>
            </a:endParaRPr>
          </a:p>
          <a:p>
            <a:pPr marL="0" indent="0">
              <a:buNone/>
            </a:pPr>
            <a:r>
              <a:rPr lang="en-US" dirty="0">
                <a:solidFill>
                  <a:srgbClr val="221E1F"/>
                </a:solidFill>
                <a:latin typeface="Calibri" panose="020F0502020204030204" pitchFamily="34" charset="0"/>
              </a:rPr>
              <a:t>-We do 4/10 shifts and allow techs to work extended hours.</a:t>
            </a:r>
            <a:r>
              <a:rPr lang="en-US" sz="1800" i="0" u="none" strike="noStrike" baseline="0" dirty="0">
                <a:solidFill>
                  <a:srgbClr val="221E1F"/>
                </a:solidFill>
                <a:latin typeface="Calibri" panose="020F0502020204030204" pitchFamily="34" charset="0"/>
              </a:rPr>
              <a:t> </a:t>
            </a:r>
          </a:p>
          <a:p>
            <a:pPr marL="0" indent="0">
              <a:buNone/>
            </a:pPr>
            <a:r>
              <a:rPr lang="en-US" dirty="0">
                <a:solidFill>
                  <a:srgbClr val="221E1F"/>
                </a:solidFill>
                <a:latin typeface="Calibri" panose="020F0502020204030204" pitchFamily="34" charset="0"/>
              </a:rPr>
              <a:t>-</a:t>
            </a:r>
            <a:r>
              <a:rPr lang="en-US" sz="1800" i="0" u="none" strike="noStrike" baseline="0" dirty="0">
                <a:solidFill>
                  <a:srgbClr val="221E1F"/>
                </a:solidFill>
                <a:latin typeface="Calibri" panose="020F0502020204030204" pitchFamily="34" charset="0"/>
              </a:rPr>
              <a:t>W</a:t>
            </a:r>
            <a:r>
              <a:rPr lang="en-US" dirty="0">
                <a:solidFill>
                  <a:srgbClr val="221E1F"/>
                </a:solidFill>
                <a:latin typeface="Calibri" panose="020F0502020204030204" pitchFamily="34" charset="0"/>
              </a:rPr>
              <a:t>e load the schedule and then some.  We have 2 to 3 Express techs on one vehicle at a time.</a:t>
            </a:r>
            <a:endParaRPr lang="en-US" sz="1800" i="0" u="none" strike="noStrike" baseline="0" dirty="0">
              <a:solidFill>
                <a:srgbClr val="221E1F"/>
              </a:solidFill>
              <a:latin typeface="Calibri" panose="020F0502020204030204" pitchFamily="34" charset="0"/>
            </a:endParaRPr>
          </a:p>
          <a:p>
            <a:pPr marL="0" indent="0">
              <a:buNone/>
            </a:pPr>
            <a:r>
              <a:rPr lang="en-US" sz="1800" b="1" i="0" u="none" strike="noStrike" baseline="0" dirty="0">
                <a:solidFill>
                  <a:srgbClr val="221E1F"/>
                </a:solidFill>
                <a:latin typeface="Calibri" panose="020F0502020204030204" pitchFamily="34" charset="0"/>
              </a:rPr>
              <a:t>Goals for improvement:</a:t>
            </a:r>
          </a:p>
          <a:p>
            <a:pPr marL="0" indent="0">
              <a:buNone/>
            </a:pPr>
            <a:r>
              <a:rPr lang="en-US" sz="1800" i="0" u="none" strike="noStrike" baseline="0" dirty="0">
                <a:solidFill>
                  <a:srgbClr val="221E1F"/>
                </a:solidFill>
                <a:latin typeface="Calibri" panose="020F0502020204030204" pitchFamily="34" charset="0"/>
              </a:rPr>
              <a:t>-We are building a brand new 100,000 SQFT Facility.</a:t>
            </a:r>
          </a:p>
          <a:p>
            <a:pPr marL="0" indent="0">
              <a:buNone/>
            </a:pPr>
            <a:r>
              <a:rPr lang="en-US" sz="1800" b="1" i="0" u="none" strike="noStrike" baseline="0" dirty="0">
                <a:solidFill>
                  <a:srgbClr val="221E1F"/>
                </a:solidFill>
                <a:latin typeface="Calibri" panose="020F0502020204030204" pitchFamily="34" charset="0"/>
              </a:rPr>
              <a:t>Plans to achieve your goals:</a:t>
            </a:r>
          </a:p>
          <a:p>
            <a:pPr marL="0" indent="0">
              <a:buNone/>
            </a:pPr>
            <a:r>
              <a:rPr lang="en-US" dirty="0">
                <a:solidFill>
                  <a:srgbClr val="221E1F"/>
                </a:solidFill>
                <a:latin typeface="Calibri" panose="020F0502020204030204" pitchFamily="34" charset="0"/>
              </a:rPr>
              <a:t>-Prepare new processes for our new facility and utilize technology and workflow plans that will utilize our facility to bring about the most productivity.</a:t>
            </a:r>
            <a:endParaRPr lang="en-US" sz="1800" i="0" u="none" strike="noStrike" baseline="0" dirty="0">
              <a:solidFill>
                <a:srgbClr val="221E1F"/>
              </a:solidFill>
              <a:latin typeface="Calibri" panose="020F0502020204030204" pitchFamily="34" charset="0"/>
            </a:endParaRPr>
          </a:p>
          <a:p>
            <a:pPr marL="0" indent="0">
              <a:buNone/>
            </a:pPr>
            <a:r>
              <a:rPr lang="en-US" sz="1800" b="1" i="0" u="none" strike="noStrike" baseline="0" dirty="0">
                <a:solidFill>
                  <a:srgbClr val="221E1F"/>
                </a:solidFill>
                <a:latin typeface="Calibri" panose="020F0502020204030204" pitchFamily="34" charset="0"/>
              </a:rPr>
              <a:t>Plans to evaluate your changes:</a:t>
            </a:r>
          </a:p>
          <a:p>
            <a:pPr marL="0" indent="0">
              <a:buNone/>
            </a:pPr>
            <a:r>
              <a:rPr lang="en-US" b="1" dirty="0">
                <a:solidFill>
                  <a:srgbClr val="221E1F"/>
                </a:solidFill>
                <a:latin typeface="Calibri" panose="020F0502020204030204" pitchFamily="34" charset="0"/>
              </a:rPr>
              <a:t>-</a:t>
            </a:r>
            <a:r>
              <a:rPr lang="en-US" dirty="0">
                <a:solidFill>
                  <a:srgbClr val="221E1F"/>
                </a:solidFill>
                <a:latin typeface="Calibri" panose="020F0502020204030204" pitchFamily="34" charset="0"/>
              </a:rPr>
              <a:t>We will not know what it will be like until we are in our facility.  Yes, we will determine what works and what does not work.</a:t>
            </a:r>
            <a:endParaRPr lang="en-US" sz="1800" i="0" u="none" strike="noStrike" baseline="0" dirty="0">
              <a:solidFill>
                <a:srgbClr val="221E1F"/>
              </a:solidFill>
              <a:latin typeface="Calibri" panose="020F0502020204030204" pitchFamily="34" charset="0"/>
            </a:endParaRPr>
          </a:p>
          <a:p>
            <a:pPr marL="0" indent="0">
              <a:buNone/>
            </a:pPr>
            <a:endParaRPr lang="en-US" sz="1800" b="1" i="0" u="none" strike="noStrike" baseline="0" dirty="0">
              <a:solidFill>
                <a:srgbClr val="221E1F"/>
              </a:solidFill>
              <a:latin typeface="Calibri" panose="020F0502020204030204" pitchFamily="34" charset="0"/>
            </a:endParaRPr>
          </a:p>
          <a:p>
            <a:endParaRPr lang="en-US" dirty="0"/>
          </a:p>
        </p:txBody>
      </p:sp>
      <p:sp>
        <p:nvSpPr>
          <p:cNvPr id="5" name="Content Placeholder 4">
            <a:extLst>
              <a:ext uri="{FF2B5EF4-FFF2-40B4-BE49-F238E27FC236}">
                <a16:creationId xmlns:a16="http://schemas.microsoft.com/office/drawing/2014/main" id="{AC4AA0E1-C5C4-3D49-D845-8128AEA8C7E2}"/>
              </a:ext>
            </a:extLst>
          </p:cNvPr>
          <p:cNvSpPr>
            <a:spLocks noGrp="1"/>
          </p:cNvSpPr>
          <p:nvPr>
            <p:ph sz="half" idx="2"/>
          </p:nvPr>
        </p:nvSpPr>
        <p:spPr/>
        <p:txBody>
          <a:bodyPr>
            <a:normAutofit fontScale="92500" lnSpcReduction="20000"/>
          </a:bodyPr>
          <a:lstStyle/>
          <a:p>
            <a:endParaRPr lang="en-US" dirty="0"/>
          </a:p>
        </p:txBody>
      </p:sp>
      <p:pic>
        <p:nvPicPr>
          <p:cNvPr id="8" name="Picture 7">
            <a:extLst>
              <a:ext uri="{FF2B5EF4-FFF2-40B4-BE49-F238E27FC236}">
                <a16:creationId xmlns:a16="http://schemas.microsoft.com/office/drawing/2014/main" id="{3F4E42F1-239A-58E4-014F-D64835ADA354}"/>
              </a:ext>
            </a:extLst>
          </p:cNvPr>
          <p:cNvPicPr>
            <a:picLocks noChangeAspect="1"/>
          </p:cNvPicPr>
          <p:nvPr/>
        </p:nvPicPr>
        <p:blipFill>
          <a:blip r:embed="rId2"/>
          <a:stretch>
            <a:fillRect/>
          </a:stretch>
        </p:blipFill>
        <p:spPr>
          <a:xfrm>
            <a:off x="5721965" y="733425"/>
            <a:ext cx="4184035" cy="5186362"/>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459346"/>
            <a:ext cx="4184035" cy="4789054"/>
          </a:xfrm>
        </p:spPr>
        <p:txBody>
          <a:bodyPr>
            <a:normAutofit fontScale="92500" lnSpcReduction="20000"/>
          </a:bodyPr>
          <a:lstStyle/>
          <a:p>
            <a:r>
              <a:rPr lang="en-US" b="1" dirty="0"/>
              <a:t>First-</a:t>
            </a:r>
            <a:r>
              <a:rPr lang="en-US" dirty="0"/>
              <a:t> it is exciting that 71% of our customers who do not qualify for free oil services have vehicle models years older than 2020. </a:t>
            </a:r>
          </a:p>
          <a:p>
            <a:r>
              <a:rPr lang="en-US" b="1" dirty="0"/>
              <a:t>Second</a:t>
            </a:r>
            <a:r>
              <a:rPr lang="en-US" dirty="0"/>
              <a:t>- Competitive and Maintenance is 57%, only 3% from the goal of 60%.</a:t>
            </a:r>
          </a:p>
          <a:p>
            <a:r>
              <a:rPr lang="en-US" dirty="0"/>
              <a:t>Repair is at 42%. That said, we must keep these customers happy because we have a good work mix. The key is to get the right job to the right tech and make sure the Advisors present menus every time. We do well on tires, and that definitely helps with retaining the maintenance and repair work. </a:t>
            </a:r>
          </a:p>
          <a:p>
            <a:r>
              <a:rPr lang="en-US" b="1" dirty="0"/>
              <a:t>Last- </a:t>
            </a:r>
            <a:r>
              <a:rPr lang="en-US" dirty="0"/>
              <a:t>we will continue to focus on training our advisors and learning to overcome objections. This will help increase our Hours per RO.</a:t>
            </a:r>
          </a:p>
        </p:txBody>
      </p:sp>
      <p:pic>
        <p:nvPicPr>
          <p:cNvPr id="12" name="Content Placeholder 11">
            <a:extLst>
              <a:ext uri="{FF2B5EF4-FFF2-40B4-BE49-F238E27FC236}">
                <a16:creationId xmlns:a16="http://schemas.microsoft.com/office/drawing/2014/main" id="{BE8F92E6-1DEB-4F27-5EA7-EF76E9B03BEE}"/>
              </a:ext>
            </a:extLst>
          </p:cNvPr>
          <p:cNvPicPr>
            <a:picLocks noGrp="1" noChangeAspect="1"/>
          </p:cNvPicPr>
          <p:nvPr>
            <p:ph sz="half" idx="2"/>
          </p:nvPr>
        </p:nvPicPr>
        <p:blipFill>
          <a:blip r:embed="rId2"/>
          <a:stretch>
            <a:fillRect/>
          </a:stretch>
        </p:blipFill>
        <p:spPr>
          <a:xfrm>
            <a:off x="5320037" y="0"/>
            <a:ext cx="6871963" cy="5660046"/>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Strengths</a:t>
            </a:r>
          </a:p>
          <a:p>
            <a:r>
              <a:rPr lang="en-US" dirty="0"/>
              <a:t>-Teamwork. Techs help each other in the shop, and service advisors do the same.</a:t>
            </a:r>
          </a:p>
          <a:p>
            <a:r>
              <a:rPr lang="en-US" dirty="0"/>
              <a:t>-Opportunity to grow.  Form porter to Advisor.  From Tech apprentice to master tech.</a:t>
            </a:r>
          </a:p>
          <a:p>
            <a:r>
              <a:rPr lang="en-US" dirty="0"/>
              <a:t>-Rodney Shop foreman is helpful</a:t>
            </a:r>
          </a:p>
          <a:p>
            <a:r>
              <a:rPr lang="en-US" dirty="0"/>
              <a:t>-The parts Department pulls parts and delivers them to Techs. </a:t>
            </a:r>
          </a:p>
          <a:p>
            <a:r>
              <a:rPr lang="en-US" dirty="0"/>
              <a:t>-The leadership does not micromanage staff.</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Weaknesses</a:t>
            </a:r>
          </a:p>
          <a:p>
            <a:r>
              <a:rPr lang="en-US" dirty="0"/>
              <a:t>- Communication: Using “Teams” to promptly get back and forth between Techs and Service advisors.</a:t>
            </a:r>
          </a:p>
          <a:p>
            <a:r>
              <a:rPr lang="en-US" dirty="0"/>
              <a:t>- On Diagnosing </a:t>
            </a:r>
            <a:r>
              <a:rPr lang="en-US" dirty="0" err="1"/>
              <a:t>driveability</a:t>
            </a:r>
            <a:r>
              <a:rPr lang="en-US" dirty="0"/>
              <a:t> issues, the service write-up needs to have what the customer states explicitly.  Also, ask for more detailed information when the customer describes the issue.</a:t>
            </a:r>
          </a:p>
          <a:p>
            <a:r>
              <a:rPr lang="en-US" dirty="0"/>
              <a:t>-When the advisor upsells the job, could they extend the completion time? </a:t>
            </a:r>
          </a:p>
          <a:p>
            <a:r>
              <a:rPr lang="en-US" dirty="0"/>
              <a:t>- Dispatching the jobs to the Techs according to the experience. For example, an electrical concern to the tech who is good at electrical. </a:t>
            </a:r>
          </a:p>
          <a:p>
            <a:r>
              <a:rPr lang="en-US" dirty="0"/>
              <a:t>- Owning when something goes wrong. When a Tech makes a mistake and not point fingers. </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457</TotalTime>
  <Words>1801</Words>
  <Application>Microsoft Office PowerPoint</Application>
  <PresentationFormat>Widescreen</PresentationFormat>
  <Paragraphs>146</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Inter</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Rodney Gonzales</cp:lastModifiedBy>
  <cp:revision>9</cp:revision>
  <dcterms:created xsi:type="dcterms:W3CDTF">2022-12-04T13:10:55Z</dcterms:created>
  <dcterms:modified xsi:type="dcterms:W3CDTF">2024-09-27T21:24:24Z</dcterms:modified>
</cp:coreProperties>
</file>