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9" r:id="rId3"/>
    <p:sldId id="270" r:id="rId4"/>
    <p:sldId id="271" r:id="rId5"/>
    <p:sldId id="272" r:id="rId6"/>
    <p:sldId id="273" r:id="rId7"/>
    <p:sldId id="258" r:id="rId8"/>
    <p:sldId id="257" r:id="rId9"/>
    <p:sldId id="262" r:id="rId10"/>
    <p:sldId id="263" r:id="rId11"/>
    <p:sldId id="264" r:id="rId12"/>
    <p:sldId id="265" r:id="rId13"/>
    <p:sldId id="266" r:id="rId14"/>
    <p:sldId id="267" r:id="rId15"/>
    <p:sldId id="268" r:id="rId16"/>
    <p:sldId id="269" r:id="rId1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9E7F107-7DED-7877-C48B-FF51B0411312}" v="3701" dt="2024-11-02T02:26:49.612"/>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cSldViewPr>
  </p:slide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microsoft.com/office/2015/10/relationships/revisionInfo" Target="revisionInfo.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att Simpson" userId="S::matt@russellbarnett.com::eeb37449-4efb-41c2-8271-2a28d485502a" providerId="AD" clId="Web-{00048F97-B7C6-F4C4-2B2F-EAC2AF814D7F}"/>
    <pc:docChg chg="modSld">
      <pc:chgData name="Matt Simpson" userId="S::matt@russellbarnett.com::eeb37449-4efb-41c2-8271-2a28d485502a" providerId="AD" clId="Web-{00048F97-B7C6-F4C4-2B2F-EAC2AF814D7F}" dt="2024-10-18T14:38:31.514" v="224"/>
      <pc:docMkLst>
        <pc:docMk/>
      </pc:docMkLst>
      <pc:sldChg chg="modSp">
        <pc:chgData name="Matt Simpson" userId="S::matt@russellbarnett.com::eeb37449-4efb-41c2-8271-2a28d485502a" providerId="AD" clId="Web-{00048F97-B7C6-F4C4-2B2F-EAC2AF814D7F}" dt="2024-10-18T14:34:11.693" v="37" actId="20577"/>
        <pc:sldMkLst>
          <pc:docMk/>
          <pc:sldMk cId="407074056" sldId="256"/>
        </pc:sldMkLst>
        <pc:spChg chg="mod">
          <ac:chgData name="Matt Simpson" userId="S::matt@russellbarnett.com::eeb37449-4efb-41c2-8271-2a28d485502a" providerId="AD" clId="Web-{00048F97-B7C6-F4C4-2B2F-EAC2AF814D7F}" dt="2024-10-18T14:33:59.880" v="32" actId="20577"/>
          <ac:spMkLst>
            <pc:docMk/>
            <pc:sldMk cId="407074056" sldId="256"/>
            <ac:spMk id="2" creationId="{3E0A9F39-3A40-DAF5-FB29-F9EF6B43BC8E}"/>
          </ac:spMkLst>
        </pc:spChg>
        <pc:spChg chg="mod">
          <ac:chgData name="Matt Simpson" userId="S::matt@russellbarnett.com::eeb37449-4efb-41c2-8271-2a28d485502a" providerId="AD" clId="Web-{00048F97-B7C6-F4C4-2B2F-EAC2AF814D7F}" dt="2024-10-18T14:34:11.693" v="37" actId="20577"/>
          <ac:spMkLst>
            <pc:docMk/>
            <pc:sldMk cId="407074056" sldId="256"/>
            <ac:spMk id="3" creationId="{3D24D94E-9ADE-FBA4-4E04-F5102B2316CA}"/>
          </ac:spMkLst>
        </pc:spChg>
      </pc:sldChg>
      <pc:sldChg chg="modSp">
        <pc:chgData name="Matt Simpson" userId="S::matt@russellbarnett.com::eeb37449-4efb-41c2-8271-2a28d485502a" providerId="AD" clId="Web-{00048F97-B7C6-F4C4-2B2F-EAC2AF814D7F}" dt="2024-10-18T14:37:27.309" v="216" actId="20577"/>
        <pc:sldMkLst>
          <pc:docMk/>
          <pc:sldMk cId="2924363353" sldId="259"/>
        </pc:sldMkLst>
        <pc:spChg chg="mod">
          <ac:chgData name="Matt Simpson" userId="S::matt@russellbarnett.com::eeb37449-4efb-41c2-8271-2a28d485502a" providerId="AD" clId="Web-{00048F97-B7C6-F4C4-2B2F-EAC2AF814D7F}" dt="2024-10-18T14:37:27.309" v="216" actId="20577"/>
          <ac:spMkLst>
            <pc:docMk/>
            <pc:sldMk cId="2924363353" sldId="259"/>
            <ac:spMk id="3" creationId="{0CC31931-4847-F763-D4D1-1433E7E0CE49}"/>
          </ac:spMkLst>
        </pc:spChg>
      </pc:sldChg>
      <pc:sldChg chg="addSp delSp modSp">
        <pc:chgData name="Matt Simpson" userId="S::matt@russellbarnett.com::eeb37449-4efb-41c2-8271-2a28d485502a" providerId="AD" clId="Web-{00048F97-B7C6-F4C4-2B2F-EAC2AF814D7F}" dt="2024-10-18T14:38:31.514" v="224"/>
        <pc:sldMkLst>
          <pc:docMk/>
          <pc:sldMk cId="3887641486" sldId="270"/>
        </pc:sldMkLst>
      </pc:sldChg>
    </pc:docChg>
  </pc:docChgLst>
  <pc:docChgLst>
    <pc:chgData name="Matt Simpson" userId="S::matt@russellbarnett.com::eeb37449-4efb-41c2-8271-2a28d485502a" providerId="AD" clId="Web-{37DDFD20-3F8A-798A-D12D-5136E56B4E51}"/>
    <pc:docChg chg="modSld">
      <pc:chgData name="Matt Simpson" userId="S::matt@russellbarnett.com::eeb37449-4efb-41c2-8271-2a28d485502a" providerId="AD" clId="Web-{37DDFD20-3F8A-798A-D12D-5136E56B4E51}" dt="2024-10-24T20:44:15.672" v="4436" actId="20577"/>
      <pc:docMkLst>
        <pc:docMk/>
      </pc:docMkLst>
      <pc:sldChg chg="modSp">
        <pc:chgData name="Matt Simpson" userId="S::matt@russellbarnett.com::eeb37449-4efb-41c2-8271-2a28d485502a" providerId="AD" clId="Web-{37DDFD20-3F8A-798A-D12D-5136E56B4E51}" dt="2024-10-24T20:27:06.971" v="2960" actId="20577"/>
        <pc:sldMkLst>
          <pc:docMk/>
          <pc:sldMk cId="3839221384" sldId="257"/>
        </pc:sldMkLst>
        <pc:spChg chg="mod">
          <ac:chgData name="Matt Simpson" userId="S::matt@russellbarnett.com::eeb37449-4efb-41c2-8271-2a28d485502a" providerId="AD" clId="Web-{37DDFD20-3F8A-798A-D12D-5136E56B4E51}" dt="2024-10-24T20:27:06.971" v="2960" actId="20577"/>
          <ac:spMkLst>
            <pc:docMk/>
            <pc:sldMk cId="3839221384" sldId="257"/>
            <ac:spMk id="3" creationId="{203A9D90-6288-FF85-A14B-EAAC61E0E9A8}"/>
          </ac:spMkLst>
        </pc:spChg>
      </pc:sldChg>
      <pc:sldChg chg="addSp delSp modSp mod setBg">
        <pc:chgData name="Matt Simpson" userId="S::matt@russellbarnett.com::eeb37449-4efb-41c2-8271-2a28d485502a" providerId="AD" clId="Web-{37DDFD20-3F8A-798A-D12D-5136E56B4E51}" dt="2024-10-24T19:45:31.135" v="1851" actId="20577"/>
        <pc:sldMkLst>
          <pc:docMk/>
          <pc:sldMk cId="4167117408" sldId="258"/>
        </pc:sldMkLst>
        <pc:spChg chg="mod">
          <ac:chgData name="Matt Simpson" userId="S::matt@russellbarnett.com::eeb37449-4efb-41c2-8271-2a28d485502a" providerId="AD" clId="Web-{37DDFD20-3F8A-798A-D12D-5136E56B4E51}" dt="2024-10-21T13:55:09.327" v="1631"/>
          <ac:spMkLst>
            <pc:docMk/>
            <pc:sldMk cId="4167117408" sldId="258"/>
            <ac:spMk id="2" creationId="{5FFE6F10-0BA0-1313-9F7B-7EBE765BA7D5}"/>
          </ac:spMkLst>
        </pc:spChg>
        <pc:spChg chg="mod">
          <ac:chgData name="Matt Simpson" userId="S::matt@russellbarnett.com::eeb37449-4efb-41c2-8271-2a28d485502a" providerId="AD" clId="Web-{37DDFD20-3F8A-798A-D12D-5136E56B4E51}" dt="2024-10-24T19:45:31.135" v="1851" actId="20577"/>
          <ac:spMkLst>
            <pc:docMk/>
            <pc:sldMk cId="4167117408" sldId="258"/>
            <ac:spMk id="3" creationId="{DC1AC215-6A1E-4C59-EFD0-D293BFB95537}"/>
          </ac:spMkLst>
        </pc:spChg>
        <pc:spChg chg="add">
          <ac:chgData name="Matt Simpson" userId="S::matt@russellbarnett.com::eeb37449-4efb-41c2-8271-2a28d485502a" providerId="AD" clId="Web-{37DDFD20-3F8A-798A-D12D-5136E56B4E51}" dt="2024-10-21T13:55:09.327" v="1631"/>
          <ac:spMkLst>
            <pc:docMk/>
            <pc:sldMk cId="4167117408" sldId="258"/>
            <ac:spMk id="37" creationId="{AA330523-F25B-4007-B3E5-ABB5637D160A}"/>
          </ac:spMkLst>
        </pc:spChg>
        <pc:grpChg chg="add">
          <ac:chgData name="Matt Simpson" userId="S::matt@russellbarnett.com::eeb37449-4efb-41c2-8271-2a28d485502a" providerId="AD" clId="Web-{37DDFD20-3F8A-798A-D12D-5136E56B4E51}" dt="2024-10-21T13:55:09.327" v="1631"/>
          <ac:grpSpMkLst>
            <pc:docMk/>
            <pc:sldMk cId="4167117408" sldId="258"/>
            <ac:grpSpMk id="25" creationId="{B4DE830A-B531-4A3B-96F6-0ECE88B08555}"/>
          </ac:grpSpMkLst>
        </pc:grpChg>
        <pc:graphicFrameChg chg="add mod ord modGraphic">
          <ac:chgData name="Matt Simpson" userId="S::matt@russellbarnett.com::eeb37449-4efb-41c2-8271-2a28d485502a" providerId="AD" clId="Web-{37DDFD20-3F8A-798A-D12D-5136E56B4E51}" dt="2024-10-21T13:55:38.515" v="1635"/>
          <ac:graphicFrameMkLst>
            <pc:docMk/>
            <pc:sldMk cId="4167117408" sldId="258"/>
            <ac:graphicFrameMk id="20" creationId="{E9EFA156-2B53-67D4-4F6F-A399BB902244}"/>
          </ac:graphicFrameMkLst>
        </pc:graphicFrameChg>
      </pc:sldChg>
      <pc:sldChg chg="modSp">
        <pc:chgData name="Matt Simpson" userId="S::matt@russellbarnett.com::eeb37449-4efb-41c2-8271-2a28d485502a" providerId="AD" clId="Web-{37DDFD20-3F8A-798A-D12D-5136E56B4E51}" dt="2024-10-24T20:26:54.720" v="2957" actId="20577"/>
        <pc:sldMkLst>
          <pc:docMk/>
          <pc:sldMk cId="2417698126" sldId="262"/>
        </pc:sldMkLst>
        <pc:spChg chg="mod">
          <ac:chgData name="Matt Simpson" userId="S::matt@russellbarnett.com::eeb37449-4efb-41c2-8271-2a28d485502a" providerId="AD" clId="Web-{37DDFD20-3F8A-798A-D12D-5136E56B4E51}" dt="2024-10-24T20:26:54.720" v="2957" actId="20577"/>
          <ac:spMkLst>
            <pc:docMk/>
            <pc:sldMk cId="2417698126" sldId="262"/>
            <ac:spMk id="3" creationId="{203A9D90-6288-FF85-A14B-EAAC61E0E9A8}"/>
          </ac:spMkLst>
        </pc:spChg>
      </pc:sldChg>
      <pc:sldChg chg="modSp">
        <pc:chgData name="Matt Simpson" userId="S::matt@russellbarnett.com::eeb37449-4efb-41c2-8271-2a28d485502a" providerId="AD" clId="Web-{37DDFD20-3F8A-798A-D12D-5136E56B4E51}" dt="2024-10-24T20:02:34.813" v="2540" actId="20577"/>
        <pc:sldMkLst>
          <pc:docMk/>
          <pc:sldMk cId="3912869560" sldId="263"/>
        </pc:sldMkLst>
        <pc:spChg chg="mod">
          <ac:chgData name="Matt Simpson" userId="S::matt@russellbarnett.com::eeb37449-4efb-41c2-8271-2a28d485502a" providerId="AD" clId="Web-{37DDFD20-3F8A-798A-D12D-5136E56B4E51}" dt="2024-10-24T20:02:34.813" v="2540" actId="20577"/>
          <ac:spMkLst>
            <pc:docMk/>
            <pc:sldMk cId="3912869560" sldId="263"/>
            <ac:spMk id="3" creationId="{203A9D90-6288-FF85-A14B-EAAC61E0E9A8}"/>
          </ac:spMkLst>
        </pc:spChg>
      </pc:sldChg>
      <pc:sldChg chg="modSp">
        <pc:chgData name="Matt Simpson" userId="S::matt@russellbarnett.com::eeb37449-4efb-41c2-8271-2a28d485502a" providerId="AD" clId="Web-{37DDFD20-3F8A-798A-D12D-5136E56B4E51}" dt="2024-10-24T20:05:45.153" v="2826" actId="20577"/>
        <pc:sldMkLst>
          <pc:docMk/>
          <pc:sldMk cId="627664966" sldId="264"/>
        </pc:sldMkLst>
        <pc:spChg chg="mod">
          <ac:chgData name="Matt Simpson" userId="S::matt@russellbarnett.com::eeb37449-4efb-41c2-8271-2a28d485502a" providerId="AD" clId="Web-{37DDFD20-3F8A-798A-D12D-5136E56B4E51}" dt="2024-10-24T20:05:45.153" v="2826" actId="20577"/>
          <ac:spMkLst>
            <pc:docMk/>
            <pc:sldMk cId="627664966" sldId="264"/>
            <ac:spMk id="3" creationId="{203A9D90-6288-FF85-A14B-EAAC61E0E9A8}"/>
          </ac:spMkLst>
        </pc:spChg>
      </pc:sldChg>
      <pc:sldChg chg="modSp">
        <pc:chgData name="Matt Simpson" userId="S::matt@russellbarnett.com::eeb37449-4efb-41c2-8271-2a28d485502a" providerId="AD" clId="Web-{37DDFD20-3F8A-798A-D12D-5136E56B4E51}" dt="2024-10-24T20:30:45.871" v="3189" actId="20577"/>
        <pc:sldMkLst>
          <pc:docMk/>
          <pc:sldMk cId="3985272254" sldId="265"/>
        </pc:sldMkLst>
        <pc:spChg chg="mod">
          <ac:chgData name="Matt Simpson" userId="S::matt@russellbarnett.com::eeb37449-4efb-41c2-8271-2a28d485502a" providerId="AD" clId="Web-{37DDFD20-3F8A-798A-D12D-5136E56B4E51}" dt="2024-10-24T20:30:45.871" v="3189" actId="20577"/>
          <ac:spMkLst>
            <pc:docMk/>
            <pc:sldMk cId="3985272254" sldId="265"/>
            <ac:spMk id="3" creationId="{203A9D90-6288-FF85-A14B-EAAC61E0E9A8}"/>
          </ac:spMkLst>
        </pc:spChg>
      </pc:sldChg>
      <pc:sldChg chg="modSp">
        <pc:chgData name="Matt Simpson" userId="S::matt@russellbarnett.com::eeb37449-4efb-41c2-8271-2a28d485502a" providerId="AD" clId="Web-{37DDFD20-3F8A-798A-D12D-5136E56B4E51}" dt="2024-10-24T20:35:29.680" v="3671" actId="20577"/>
        <pc:sldMkLst>
          <pc:docMk/>
          <pc:sldMk cId="4226099158" sldId="266"/>
        </pc:sldMkLst>
        <pc:spChg chg="mod">
          <ac:chgData name="Matt Simpson" userId="S::matt@russellbarnett.com::eeb37449-4efb-41c2-8271-2a28d485502a" providerId="AD" clId="Web-{37DDFD20-3F8A-798A-D12D-5136E56B4E51}" dt="2024-10-24T20:35:29.680" v="3671" actId="20577"/>
          <ac:spMkLst>
            <pc:docMk/>
            <pc:sldMk cId="4226099158" sldId="266"/>
            <ac:spMk id="3" creationId="{203A9D90-6288-FF85-A14B-EAAC61E0E9A8}"/>
          </ac:spMkLst>
        </pc:spChg>
      </pc:sldChg>
      <pc:sldChg chg="modSp">
        <pc:chgData name="Matt Simpson" userId="S::matt@russellbarnett.com::eeb37449-4efb-41c2-8271-2a28d485502a" providerId="AD" clId="Web-{37DDFD20-3F8A-798A-D12D-5136E56B4E51}" dt="2024-10-24T20:38:12.469" v="3850" actId="20577"/>
        <pc:sldMkLst>
          <pc:docMk/>
          <pc:sldMk cId="850427537" sldId="267"/>
        </pc:sldMkLst>
        <pc:spChg chg="mod">
          <ac:chgData name="Matt Simpson" userId="S::matt@russellbarnett.com::eeb37449-4efb-41c2-8271-2a28d485502a" providerId="AD" clId="Web-{37DDFD20-3F8A-798A-D12D-5136E56B4E51}" dt="2024-10-24T20:38:12.469" v="3850" actId="20577"/>
          <ac:spMkLst>
            <pc:docMk/>
            <pc:sldMk cId="850427537" sldId="267"/>
            <ac:spMk id="3" creationId="{203A9D90-6288-FF85-A14B-EAAC61E0E9A8}"/>
          </ac:spMkLst>
        </pc:spChg>
      </pc:sldChg>
      <pc:sldChg chg="modSp">
        <pc:chgData name="Matt Simpson" userId="S::matt@russellbarnett.com::eeb37449-4efb-41c2-8271-2a28d485502a" providerId="AD" clId="Web-{37DDFD20-3F8A-798A-D12D-5136E56B4E51}" dt="2024-10-24T20:40:11.724" v="4176"/>
        <pc:sldMkLst>
          <pc:docMk/>
          <pc:sldMk cId="3364109993" sldId="268"/>
        </pc:sldMkLst>
        <pc:graphicFrameChg chg="mod modGraphic">
          <ac:chgData name="Matt Simpson" userId="S::matt@russellbarnett.com::eeb37449-4efb-41c2-8271-2a28d485502a" providerId="AD" clId="Web-{37DDFD20-3F8A-798A-D12D-5136E56B4E51}" dt="2024-10-24T20:40:11.724" v="4176"/>
          <ac:graphicFrameMkLst>
            <pc:docMk/>
            <pc:sldMk cId="3364109993" sldId="268"/>
            <ac:graphicFrameMk id="4" creationId="{BC8B6778-11BB-9A9A-F0BF-8949F85F8237}"/>
          </ac:graphicFrameMkLst>
        </pc:graphicFrameChg>
      </pc:sldChg>
      <pc:sldChg chg="modSp">
        <pc:chgData name="Matt Simpson" userId="S::matt@russellbarnett.com::eeb37449-4efb-41c2-8271-2a28d485502a" providerId="AD" clId="Web-{37DDFD20-3F8A-798A-D12D-5136E56B4E51}" dt="2024-10-24T20:44:15.672" v="4436" actId="20577"/>
        <pc:sldMkLst>
          <pc:docMk/>
          <pc:sldMk cId="3799370086" sldId="269"/>
        </pc:sldMkLst>
        <pc:spChg chg="mod">
          <ac:chgData name="Matt Simpson" userId="S::matt@russellbarnett.com::eeb37449-4efb-41c2-8271-2a28d485502a" providerId="AD" clId="Web-{37DDFD20-3F8A-798A-D12D-5136E56B4E51}" dt="2024-10-24T20:44:15.672" v="4436" actId="20577"/>
          <ac:spMkLst>
            <pc:docMk/>
            <pc:sldMk cId="3799370086" sldId="269"/>
            <ac:spMk id="3" creationId="{203A9D90-6288-FF85-A14B-EAAC61E0E9A8}"/>
          </ac:spMkLst>
        </pc:spChg>
      </pc:sldChg>
      <pc:sldChg chg="addSp delSp modSp">
        <pc:chgData name="Matt Simpson" userId="S::matt@russellbarnett.com::eeb37449-4efb-41c2-8271-2a28d485502a" providerId="AD" clId="Web-{37DDFD20-3F8A-798A-D12D-5136E56B4E51}" dt="2024-10-18T16:28:11.428" v="256" actId="20577"/>
        <pc:sldMkLst>
          <pc:docMk/>
          <pc:sldMk cId="3887641486" sldId="270"/>
        </pc:sldMkLst>
        <pc:spChg chg="mod">
          <ac:chgData name="Matt Simpson" userId="S::matt@russellbarnett.com::eeb37449-4efb-41c2-8271-2a28d485502a" providerId="AD" clId="Web-{37DDFD20-3F8A-798A-D12D-5136E56B4E51}" dt="2024-10-18T16:28:11.428" v="256" actId="20577"/>
          <ac:spMkLst>
            <pc:docMk/>
            <pc:sldMk cId="3887641486" sldId="270"/>
            <ac:spMk id="3" creationId="{0CC31931-4847-F763-D4D1-1433E7E0CE49}"/>
          </ac:spMkLst>
        </pc:spChg>
        <pc:graphicFrameChg chg="add mod ord modGraphic">
          <ac:chgData name="Matt Simpson" userId="S::matt@russellbarnett.com::eeb37449-4efb-41c2-8271-2a28d485502a" providerId="AD" clId="Web-{37DDFD20-3F8A-798A-D12D-5136E56B4E51}" dt="2024-10-18T14:46:35.063" v="8" actId="1076"/>
          <ac:graphicFrameMkLst>
            <pc:docMk/>
            <pc:sldMk cId="3887641486" sldId="270"/>
            <ac:graphicFrameMk id="9" creationId="{2F295442-029C-7E6E-A485-C9B15A554550}"/>
          </ac:graphicFrameMkLst>
        </pc:graphicFrameChg>
      </pc:sldChg>
      <pc:sldChg chg="addSp delSp modSp">
        <pc:chgData name="Matt Simpson" userId="S::matt@russellbarnett.com::eeb37449-4efb-41c2-8271-2a28d485502a" providerId="AD" clId="Web-{37DDFD20-3F8A-798A-D12D-5136E56B4E51}" dt="2024-10-18T20:17:46.229" v="407" actId="20577"/>
        <pc:sldMkLst>
          <pc:docMk/>
          <pc:sldMk cId="1306592365" sldId="271"/>
        </pc:sldMkLst>
        <pc:spChg chg="mod">
          <ac:chgData name="Matt Simpson" userId="S::matt@russellbarnett.com::eeb37449-4efb-41c2-8271-2a28d485502a" providerId="AD" clId="Web-{37DDFD20-3F8A-798A-D12D-5136E56B4E51}" dt="2024-10-18T20:17:46.229" v="407" actId="20577"/>
          <ac:spMkLst>
            <pc:docMk/>
            <pc:sldMk cId="1306592365" sldId="271"/>
            <ac:spMk id="3" creationId="{0CC31931-4847-F763-D4D1-1433E7E0CE49}"/>
          </ac:spMkLst>
        </pc:spChg>
        <pc:graphicFrameChg chg="add mod ord modGraphic">
          <ac:chgData name="Matt Simpson" userId="S::matt@russellbarnett.com::eeb37449-4efb-41c2-8271-2a28d485502a" providerId="AD" clId="Web-{37DDFD20-3F8A-798A-D12D-5136E56B4E51}" dt="2024-10-18T20:14:43.241" v="261" actId="1076"/>
          <ac:graphicFrameMkLst>
            <pc:docMk/>
            <pc:sldMk cId="1306592365" sldId="271"/>
            <ac:graphicFrameMk id="12" creationId="{EE702E08-4A03-9010-6562-C54AD39E44C8}"/>
          </ac:graphicFrameMkLst>
        </pc:graphicFrameChg>
      </pc:sldChg>
      <pc:sldChg chg="addSp delSp modSp">
        <pc:chgData name="Matt Simpson" userId="S::matt@russellbarnett.com::eeb37449-4efb-41c2-8271-2a28d485502a" providerId="AD" clId="Web-{37DDFD20-3F8A-798A-D12D-5136E56B4E51}" dt="2024-10-21T13:41:50.688" v="650" actId="20577"/>
        <pc:sldMkLst>
          <pc:docMk/>
          <pc:sldMk cId="1901477980" sldId="272"/>
        </pc:sldMkLst>
        <pc:spChg chg="mod">
          <ac:chgData name="Matt Simpson" userId="S::matt@russellbarnett.com::eeb37449-4efb-41c2-8271-2a28d485502a" providerId="AD" clId="Web-{37DDFD20-3F8A-798A-D12D-5136E56B4E51}" dt="2024-10-21T13:41:50.688" v="650" actId="20577"/>
          <ac:spMkLst>
            <pc:docMk/>
            <pc:sldMk cId="1901477980" sldId="272"/>
            <ac:spMk id="3" creationId="{0CC31931-4847-F763-D4D1-1433E7E0CE49}"/>
          </ac:spMkLst>
        </pc:spChg>
        <pc:graphicFrameChg chg="add mod ord modGraphic">
          <ac:chgData name="Matt Simpson" userId="S::matt@russellbarnett.com::eeb37449-4efb-41c2-8271-2a28d485502a" providerId="AD" clId="Web-{37DDFD20-3F8A-798A-D12D-5136E56B4E51}" dt="2024-10-18T20:20:43.510" v="469"/>
          <ac:graphicFrameMkLst>
            <pc:docMk/>
            <pc:sldMk cId="1901477980" sldId="272"/>
            <ac:graphicFrameMk id="16" creationId="{53864147-CE07-CAA5-5D8C-31B811CED787}"/>
          </ac:graphicFrameMkLst>
        </pc:graphicFrameChg>
      </pc:sldChg>
      <pc:sldChg chg="addSp delSp modSp">
        <pc:chgData name="Matt Simpson" userId="S::matt@russellbarnett.com::eeb37449-4efb-41c2-8271-2a28d485502a" providerId="AD" clId="Web-{37DDFD20-3F8A-798A-D12D-5136E56B4E51}" dt="2024-10-21T13:53:29.464" v="1624" actId="20577"/>
        <pc:sldMkLst>
          <pc:docMk/>
          <pc:sldMk cId="3333452679" sldId="273"/>
        </pc:sldMkLst>
        <pc:spChg chg="mod">
          <ac:chgData name="Matt Simpson" userId="S::matt@russellbarnett.com::eeb37449-4efb-41c2-8271-2a28d485502a" providerId="AD" clId="Web-{37DDFD20-3F8A-798A-D12D-5136E56B4E51}" dt="2024-10-21T13:53:29.464" v="1624" actId="20577"/>
          <ac:spMkLst>
            <pc:docMk/>
            <pc:sldMk cId="3333452679" sldId="273"/>
            <ac:spMk id="3" creationId="{0CC31931-4847-F763-D4D1-1433E7E0CE49}"/>
          </ac:spMkLst>
        </pc:spChg>
        <pc:graphicFrameChg chg="add mod ord modGraphic">
          <ac:chgData name="Matt Simpson" userId="S::matt@russellbarnett.com::eeb37449-4efb-41c2-8271-2a28d485502a" providerId="AD" clId="Web-{37DDFD20-3F8A-798A-D12D-5136E56B4E51}" dt="2024-10-21T13:42:27.502" v="653" actId="1076"/>
          <ac:graphicFrameMkLst>
            <pc:docMk/>
            <pc:sldMk cId="3333452679" sldId="273"/>
            <ac:graphicFrameMk id="8" creationId="{C1C64616-01A7-6EB7-1590-349F1461C3ED}"/>
          </ac:graphicFrameMkLst>
        </pc:graphicFrameChg>
      </pc:sldChg>
    </pc:docChg>
  </pc:docChgLst>
  <pc:docChgLst>
    <pc:chgData name="Matt Simpson" userId="S::matt@russellbarnett.com::eeb37449-4efb-41c2-8271-2a28d485502a" providerId="AD" clId="Web-{C9E7F107-7DED-7877-C48B-FF51B0411312}"/>
    <pc:docChg chg="modSld">
      <pc:chgData name="Matt Simpson" userId="S::matt@russellbarnett.com::eeb37449-4efb-41c2-8271-2a28d485502a" providerId="AD" clId="Web-{C9E7F107-7DED-7877-C48B-FF51B0411312}" dt="2024-11-02T02:26:49.440" v="3691" actId="20577"/>
      <pc:docMkLst>
        <pc:docMk/>
      </pc:docMkLst>
      <pc:sldChg chg="modSp">
        <pc:chgData name="Matt Simpson" userId="S::matt@russellbarnett.com::eeb37449-4efb-41c2-8271-2a28d485502a" providerId="AD" clId="Web-{C9E7F107-7DED-7877-C48B-FF51B0411312}" dt="2024-11-02T02:21:52.695" v="3364" actId="20577"/>
        <pc:sldMkLst>
          <pc:docMk/>
          <pc:sldMk cId="3839221384" sldId="257"/>
        </pc:sldMkLst>
        <pc:spChg chg="mod">
          <ac:chgData name="Matt Simpson" userId="S::matt@russellbarnett.com::eeb37449-4efb-41c2-8271-2a28d485502a" providerId="AD" clId="Web-{C9E7F107-7DED-7877-C48B-FF51B0411312}" dt="2024-11-02T02:21:52.695" v="3364" actId="20577"/>
          <ac:spMkLst>
            <pc:docMk/>
            <pc:sldMk cId="3839221384" sldId="257"/>
            <ac:spMk id="3" creationId="{203A9D90-6288-FF85-A14B-EAAC61E0E9A8}"/>
          </ac:spMkLst>
        </pc:spChg>
      </pc:sldChg>
      <pc:sldChg chg="modSp">
        <pc:chgData name="Matt Simpson" userId="S::matt@russellbarnett.com::eeb37449-4efb-41c2-8271-2a28d485502a" providerId="AD" clId="Web-{C9E7F107-7DED-7877-C48B-FF51B0411312}" dt="2024-11-01T23:34:21.656" v="2" actId="20577"/>
        <pc:sldMkLst>
          <pc:docMk/>
          <pc:sldMk cId="4167117408" sldId="258"/>
        </pc:sldMkLst>
        <pc:spChg chg="mod">
          <ac:chgData name="Matt Simpson" userId="S::matt@russellbarnett.com::eeb37449-4efb-41c2-8271-2a28d485502a" providerId="AD" clId="Web-{C9E7F107-7DED-7877-C48B-FF51B0411312}" dt="2024-11-01T23:34:21.656" v="2" actId="20577"/>
          <ac:spMkLst>
            <pc:docMk/>
            <pc:sldMk cId="4167117408" sldId="258"/>
            <ac:spMk id="3" creationId="{DC1AC215-6A1E-4C59-EFD0-D293BFB95537}"/>
          </ac:spMkLst>
        </pc:spChg>
      </pc:sldChg>
      <pc:sldChg chg="modSp">
        <pc:chgData name="Matt Simpson" userId="S::matt@russellbarnett.com::eeb37449-4efb-41c2-8271-2a28d485502a" providerId="AD" clId="Web-{C9E7F107-7DED-7877-C48B-FF51B0411312}" dt="2024-11-02T01:49:00.762" v="2376" actId="20577"/>
        <pc:sldMkLst>
          <pc:docMk/>
          <pc:sldMk cId="2924363353" sldId="259"/>
        </pc:sldMkLst>
        <pc:spChg chg="mod">
          <ac:chgData name="Matt Simpson" userId="S::matt@russellbarnett.com::eeb37449-4efb-41c2-8271-2a28d485502a" providerId="AD" clId="Web-{C9E7F107-7DED-7877-C48B-FF51B0411312}" dt="2024-11-02T01:49:00.762" v="2376" actId="20577"/>
          <ac:spMkLst>
            <pc:docMk/>
            <pc:sldMk cId="2924363353" sldId="259"/>
            <ac:spMk id="3" creationId="{0CC31931-4847-F763-D4D1-1433E7E0CE49}"/>
          </ac:spMkLst>
        </pc:spChg>
      </pc:sldChg>
      <pc:sldChg chg="modSp">
        <pc:chgData name="Matt Simpson" userId="S::matt@russellbarnett.com::eeb37449-4efb-41c2-8271-2a28d485502a" providerId="AD" clId="Web-{C9E7F107-7DED-7877-C48B-FF51B0411312}" dt="2024-11-02T02:20:37.521" v="3185" actId="20577"/>
        <pc:sldMkLst>
          <pc:docMk/>
          <pc:sldMk cId="2417698126" sldId="262"/>
        </pc:sldMkLst>
        <pc:spChg chg="mod">
          <ac:chgData name="Matt Simpson" userId="S::matt@russellbarnett.com::eeb37449-4efb-41c2-8271-2a28d485502a" providerId="AD" clId="Web-{C9E7F107-7DED-7877-C48B-FF51B0411312}" dt="2024-11-02T02:20:37.521" v="3185" actId="20577"/>
          <ac:spMkLst>
            <pc:docMk/>
            <pc:sldMk cId="2417698126" sldId="262"/>
            <ac:spMk id="3" creationId="{203A9D90-6288-FF85-A14B-EAAC61E0E9A8}"/>
          </ac:spMkLst>
        </pc:spChg>
      </pc:sldChg>
      <pc:sldChg chg="modSp">
        <pc:chgData name="Matt Simpson" userId="S::matt@russellbarnett.com::eeb37449-4efb-41c2-8271-2a28d485502a" providerId="AD" clId="Web-{C9E7F107-7DED-7877-C48B-FF51B0411312}" dt="2024-11-02T02:17:53.937" v="2971" actId="20577"/>
        <pc:sldMkLst>
          <pc:docMk/>
          <pc:sldMk cId="3912869560" sldId="263"/>
        </pc:sldMkLst>
        <pc:spChg chg="mod">
          <ac:chgData name="Matt Simpson" userId="S::matt@russellbarnett.com::eeb37449-4efb-41c2-8271-2a28d485502a" providerId="AD" clId="Web-{C9E7F107-7DED-7877-C48B-FF51B0411312}" dt="2024-11-02T02:17:53.937" v="2971" actId="20577"/>
          <ac:spMkLst>
            <pc:docMk/>
            <pc:sldMk cId="3912869560" sldId="263"/>
            <ac:spMk id="3" creationId="{203A9D90-6288-FF85-A14B-EAAC61E0E9A8}"/>
          </ac:spMkLst>
        </pc:spChg>
      </pc:sldChg>
      <pc:sldChg chg="modSp">
        <pc:chgData name="Matt Simpson" userId="S::matt@russellbarnett.com::eeb37449-4efb-41c2-8271-2a28d485502a" providerId="AD" clId="Web-{C9E7F107-7DED-7877-C48B-FF51B0411312}" dt="2024-11-02T02:16:03.073" v="2916" actId="20577"/>
        <pc:sldMkLst>
          <pc:docMk/>
          <pc:sldMk cId="627664966" sldId="264"/>
        </pc:sldMkLst>
        <pc:spChg chg="mod">
          <ac:chgData name="Matt Simpson" userId="S::matt@russellbarnett.com::eeb37449-4efb-41c2-8271-2a28d485502a" providerId="AD" clId="Web-{C9E7F107-7DED-7877-C48B-FF51B0411312}" dt="2024-11-02T02:16:03.073" v="2916" actId="20577"/>
          <ac:spMkLst>
            <pc:docMk/>
            <pc:sldMk cId="627664966" sldId="264"/>
            <ac:spMk id="3" creationId="{203A9D90-6288-FF85-A14B-EAAC61E0E9A8}"/>
          </ac:spMkLst>
        </pc:spChg>
      </pc:sldChg>
      <pc:sldChg chg="modSp">
        <pc:chgData name="Matt Simpson" userId="S::matt@russellbarnett.com::eeb37449-4efb-41c2-8271-2a28d485502a" providerId="AD" clId="Web-{C9E7F107-7DED-7877-C48B-FF51B0411312}" dt="2024-11-02T02:26:49.440" v="3691" actId="20577"/>
        <pc:sldMkLst>
          <pc:docMk/>
          <pc:sldMk cId="3985272254" sldId="265"/>
        </pc:sldMkLst>
        <pc:spChg chg="mod">
          <ac:chgData name="Matt Simpson" userId="S::matt@russellbarnett.com::eeb37449-4efb-41c2-8271-2a28d485502a" providerId="AD" clId="Web-{C9E7F107-7DED-7877-C48B-FF51B0411312}" dt="2024-11-02T02:26:49.440" v="3691" actId="20577"/>
          <ac:spMkLst>
            <pc:docMk/>
            <pc:sldMk cId="3985272254" sldId="265"/>
            <ac:spMk id="3" creationId="{203A9D90-6288-FF85-A14B-EAAC61E0E9A8}"/>
          </ac:spMkLst>
        </pc:spChg>
      </pc:sldChg>
      <pc:sldChg chg="modSp">
        <pc:chgData name="Matt Simpson" userId="S::matt@russellbarnett.com::eeb37449-4efb-41c2-8271-2a28d485502a" providerId="AD" clId="Web-{C9E7F107-7DED-7877-C48B-FF51B0411312}" dt="2024-11-02T00:31:09.777" v="1705" actId="20577"/>
        <pc:sldMkLst>
          <pc:docMk/>
          <pc:sldMk cId="4226099158" sldId="266"/>
        </pc:sldMkLst>
        <pc:spChg chg="mod">
          <ac:chgData name="Matt Simpson" userId="S::matt@russellbarnett.com::eeb37449-4efb-41c2-8271-2a28d485502a" providerId="AD" clId="Web-{C9E7F107-7DED-7877-C48B-FF51B0411312}" dt="2024-11-02T00:31:09.777" v="1705" actId="20577"/>
          <ac:spMkLst>
            <pc:docMk/>
            <pc:sldMk cId="4226099158" sldId="266"/>
            <ac:spMk id="3" creationId="{203A9D90-6288-FF85-A14B-EAAC61E0E9A8}"/>
          </ac:spMkLst>
        </pc:spChg>
      </pc:sldChg>
      <pc:sldChg chg="modSp">
        <pc:chgData name="Matt Simpson" userId="S::matt@russellbarnett.com::eeb37449-4efb-41c2-8271-2a28d485502a" providerId="AD" clId="Web-{C9E7F107-7DED-7877-C48B-FF51B0411312}" dt="2024-11-02T02:25:57.454" v="3672" actId="20577"/>
        <pc:sldMkLst>
          <pc:docMk/>
          <pc:sldMk cId="850427537" sldId="267"/>
        </pc:sldMkLst>
        <pc:spChg chg="mod">
          <ac:chgData name="Matt Simpson" userId="S::matt@russellbarnett.com::eeb37449-4efb-41c2-8271-2a28d485502a" providerId="AD" clId="Web-{C9E7F107-7DED-7877-C48B-FF51B0411312}" dt="2024-11-02T02:25:57.454" v="3672" actId="20577"/>
          <ac:spMkLst>
            <pc:docMk/>
            <pc:sldMk cId="850427537" sldId="267"/>
            <ac:spMk id="3" creationId="{203A9D90-6288-FF85-A14B-EAAC61E0E9A8}"/>
          </ac:spMkLst>
        </pc:spChg>
      </pc:sldChg>
      <pc:sldChg chg="modSp">
        <pc:chgData name="Matt Simpson" userId="S::matt@russellbarnett.com::eeb37449-4efb-41c2-8271-2a28d485502a" providerId="AD" clId="Web-{C9E7F107-7DED-7877-C48B-FF51B0411312}" dt="2024-11-02T02:12:59.458" v="2775" actId="20577"/>
        <pc:sldMkLst>
          <pc:docMk/>
          <pc:sldMk cId="3799370086" sldId="269"/>
        </pc:sldMkLst>
        <pc:spChg chg="mod">
          <ac:chgData name="Matt Simpson" userId="S::matt@russellbarnett.com::eeb37449-4efb-41c2-8271-2a28d485502a" providerId="AD" clId="Web-{C9E7F107-7DED-7877-C48B-FF51B0411312}" dt="2024-11-02T02:12:59.458" v="2775" actId="20577"/>
          <ac:spMkLst>
            <pc:docMk/>
            <pc:sldMk cId="3799370086" sldId="269"/>
            <ac:spMk id="3" creationId="{203A9D90-6288-FF85-A14B-EAAC61E0E9A8}"/>
          </ac:spMkLst>
        </pc:spChg>
      </pc:sldChg>
      <pc:sldChg chg="modSp">
        <pc:chgData name="Matt Simpson" userId="S::matt@russellbarnett.com::eeb37449-4efb-41c2-8271-2a28d485502a" providerId="AD" clId="Web-{C9E7F107-7DED-7877-C48B-FF51B0411312}" dt="2024-11-02T01:51:03.782" v="2445" actId="20577"/>
        <pc:sldMkLst>
          <pc:docMk/>
          <pc:sldMk cId="1306592365" sldId="271"/>
        </pc:sldMkLst>
        <pc:spChg chg="mod">
          <ac:chgData name="Matt Simpson" userId="S::matt@russellbarnett.com::eeb37449-4efb-41c2-8271-2a28d485502a" providerId="AD" clId="Web-{C9E7F107-7DED-7877-C48B-FF51B0411312}" dt="2024-11-02T01:51:03.782" v="2445" actId="20577"/>
          <ac:spMkLst>
            <pc:docMk/>
            <pc:sldMk cId="1306592365" sldId="271"/>
            <ac:spMk id="3" creationId="{0CC31931-4847-F763-D4D1-1433E7E0CE49}"/>
          </ac:spMkLst>
        </pc:spChg>
      </pc:sldChg>
      <pc:sldChg chg="modSp">
        <pc:chgData name="Matt Simpson" userId="S::matt@russellbarnett.com::eeb37449-4efb-41c2-8271-2a28d485502a" providerId="AD" clId="Web-{C9E7F107-7DED-7877-C48B-FF51B0411312}" dt="2024-11-02T01:52:59.630" v="2507" actId="20577"/>
        <pc:sldMkLst>
          <pc:docMk/>
          <pc:sldMk cId="1901477980" sldId="272"/>
        </pc:sldMkLst>
        <pc:spChg chg="mod">
          <ac:chgData name="Matt Simpson" userId="S::matt@russellbarnett.com::eeb37449-4efb-41c2-8271-2a28d485502a" providerId="AD" clId="Web-{C9E7F107-7DED-7877-C48B-FF51B0411312}" dt="2024-11-02T01:52:59.630" v="2507" actId="20577"/>
          <ac:spMkLst>
            <pc:docMk/>
            <pc:sldMk cId="1901477980" sldId="272"/>
            <ac:spMk id="3" creationId="{0CC31931-4847-F763-D4D1-1433E7E0CE49}"/>
          </ac:spMkLst>
        </pc:spChg>
      </pc:sldChg>
      <pc:sldChg chg="modSp">
        <pc:chgData name="Matt Simpson" userId="S::matt@russellbarnett.com::eeb37449-4efb-41c2-8271-2a28d485502a" providerId="AD" clId="Web-{C9E7F107-7DED-7877-C48B-FF51B0411312}" dt="2024-11-02T01:54:17.309" v="2574" actId="20577"/>
        <pc:sldMkLst>
          <pc:docMk/>
          <pc:sldMk cId="3333452679" sldId="273"/>
        </pc:sldMkLst>
        <pc:spChg chg="mod">
          <ac:chgData name="Matt Simpson" userId="S::matt@russellbarnett.com::eeb37449-4efb-41c2-8271-2a28d485502a" providerId="AD" clId="Web-{C9E7F107-7DED-7877-C48B-FF51B0411312}" dt="2024-11-02T01:54:17.309" v="2574" actId="20577"/>
          <ac:spMkLst>
            <pc:docMk/>
            <pc:sldMk cId="3333452679" sldId="273"/>
            <ac:spMk id="3" creationId="{0CC31931-4847-F763-D4D1-1433E7E0CE49}"/>
          </ac:spMkLst>
        </pc:sp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B61BEF0D-F0BB-DE4B-95CE-6DB70DBA9567}" type="datetimeFigureOut">
              <a:rPr lang="en-US" dirty="0"/>
              <a:pPr/>
              <a:t>11/1/2024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11/1/2024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11/1/2024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a:ln w="3175" cmpd="sng">
                  <a:noFill/>
                </a:ln>
                <a:solidFill>
                  <a:schemeClr val="accent1">
                    <a:lumMod val="60000"/>
                    <a:lumOff val="40000"/>
                  </a:schemeClr>
                </a:solidFill>
                <a:latin typeface="Arial"/>
              </a:rPr>
              <a:t>”</a:t>
            </a:r>
            <a:endParaRPr lang="en-US">
              <a:solidFill>
                <a:schemeClr val="accent1">
                  <a:lumMod val="60000"/>
                  <a:lumOff val="40000"/>
                </a:schemeClr>
              </a:solidFill>
              <a:latin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11/1/2024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11/1/2024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a:ln w="3175" cmpd="sng">
                  <a:noFill/>
                </a:ln>
                <a:solidFill>
                  <a:schemeClr val="accent1">
                    <a:lumMod val="60000"/>
                    <a:lumOff val="40000"/>
                  </a:schemeClr>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11/1/2024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5C6B4A9-1611-4792-9094-5F34BCA07E0B}" type="datetimeFigureOut">
              <a:rPr lang="en-US" dirty="0"/>
              <a:t>11/1/2024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9333C77-0158-454C-844F-B7AB9BD7DAD4}" type="slidenum">
              <a:rPr lang="en-US" dirty="0"/>
              <a:t>‹#›</a:t>
            </a:fld>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61BEF0D-F0BB-DE4B-95CE-6DB70DBA9567}" type="datetimeFigureOut">
              <a:rPr lang="en-US" dirty="0"/>
              <a:pPr/>
              <a:t>11/1/2024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61BEF0D-F0BB-DE4B-95CE-6DB70DBA9567}" type="datetimeFigureOut">
              <a:rPr lang="en-US" dirty="0"/>
              <a:pPr/>
              <a:t>11/1/2024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11/1/2024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EB712588-04B1-427B-82EE-E8DB90309F08}" type="datetimeFigureOut">
              <a:rPr lang="en-US" dirty="0"/>
              <a:t>11/1/2024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FF9F0C5-380F-41C2-899A-BAC0F0927E16}" type="slidenum">
              <a:rPr lang="en-US" dirty="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B61BEF0D-F0BB-DE4B-95CE-6DB70DBA9567}" type="datetimeFigureOut">
              <a:rPr lang="en-US" dirty="0"/>
              <a:pPr/>
              <a:t>11/1/2024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p>
        </p:txBody>
      </p:sp>
      <p:sp>
        <p:nvSpPr>
          <p:cNvPr id="3" name="Date Placeholder 2"/>
          <p:cNvSpPr>
            <a:spLocks noGrp="1"/>
          </p:cNvSpPr>
          <p:nvPr>
            <p:ph type="dt" sz="half" idx="10"/>
          </p:nvPr>
        </p:nvSpPr>
        <p:spPr/>
        <p:txBody>
          <a:bodyPr/>
          <a:lstStyle/>
          <a:p>
            <a:fld id="{B61BEF0D-F0BB-DE4B-95CE-6DB70DBA9567}" type="datetimeFigureOut">
              <a:rPr lang="en-US" dirty="0"/>
              <a:pPr/>
              <a:t>11/1/2024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11/1/2024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dirty="0"/>
              <a:t>11/1/2024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11/1/2024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11/1/2024</a:t>
            </a:fld>
            <a:endParaRPr lang="en-US"/>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dirty="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5" r:id="rId4"/>
    <p:sldLayoutId id="2147483653" r:id="rId5"/>
    <p:sldLayoutId id="2147483654" r:id="rId6"/>
    <p:sldLayoutId id="2147483655" r:id="rId7"/>
    <p:sldLayoutId id="2147483666" r:id="rId8"/>
    <p:sldLayoutId id="2147483657" r:id="rId9"/>
    <p:sldLayoutId id="2147483660" r:id="rId10"/>
    <p:sldLayoutId id="2147483661" r:id="rId11"/>
    <p:sldLayoutId id="2147483662" r:id="rId12"/>
    <p:sldLayoutId id="2147483663" r:id="rId13"/>
    <p:sldLayoutId id="2147483664" r:id="rId14"/>
    <p:sldLayoutId id="2147483667" r:id="rId15"/>
    <p:sldLayoutId id="2147483659"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A9F39-3A40-DAF5-FB29-F9EF6B43BC8E}"/>
              </a:ext>
            </a:extLst>
          </p:cNvPr>
          <p:cNvSpPr>
            <a:spLocks noGrp="1"/>
          </p:cNvSpPr>
          <p:nvPr>
            <p:ph type="ctrTitle"/>
          </p:nvPr>
        </p:nvSpPr>
        <p:spPr>
          <a:ln>
            <a:solidFill>
              <a:schemeClr val="bg1"/>
            </a:solidFill>
          </a:ln>
        </p:spPr>
        <p:txBody>
          <a:bodyPr/>
          <a:lstStyle/>
          <a:p>
            <a:r>
              <a:rPr lang="en-US">
                <a:solidFill>
                  <a:srgbClr val="0070C0"/>
                </a:solidFill>
              </a:rPr>
              <a:t>Russell Barnett Ford of Tullahoma- NADA FO2  </a:t>
            </a:r>
          </a:p>
        </p:txBody>
      </p:sp>
      <p:sp>
        <p:nvSpPr>
          <p:cNvPr id="3" name="Subtitle 2">
            <a:extLst>
              <a:ext uri="{FF2B5EF4-FFF2-40B4-BE49-F238E27FC236}">
                <a16:creationId xmlns:a16="http://schemas.microsoft.com/office/drawing/2014/main" id="{3D24D94E-9ADE-FBA4-4E04-F5102B2316CA}"/>
              </a:ext>
            </a:extLst>
          </p:cNvPr>
          <p:cNvSpPr>
            <a:spLocks noGrp="1"/>
          </p:cNvSpPr>
          <p:nvPr>
            <p:ph type="subTitle" idx="1"/>
          </p:nvPr>
        </p:nvSpPr>
        <p:spPr/>
        <p:txBody>
          <a:bodyPr>
            <a:normAutofit/>
          </a:bodyPr>
          <a:lstStyle/>
          <a:p>
            <a:pPr algn="ctr"/>
            <a:r>
              <a:rPr lang="en-US" sz="3200"/>
              <a:t>The Future of Service</a:t>
            </a:r>
          </a:p>
        </p:txBody>
      </p:sp>
    </p:spTree>
    <p:extLst>
      <p:ext uri="{BB962C8B-B14F-4D97-AF65-F5344CB8AC3E}">
        <p14:creationId xmlns:p14="http://schemas.microsoft.com/office/powerpoint/2010/main" val="4070740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a:solidFill>
                  <a:schemeClr val="tx1"/>
                </a:solidFill>
              </a:rPr>
              <a:t>SWOT Analysis- Opportunities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vert="horz" lIns="91440" tIns="45720" rIns="91440" bIns="45720" rtlCol="0" anchor="t">
            <a:normAutofit/>
          </a:bodyPr>
          <a:lstStyle/>
          <a:p>
            <a:r>
              <a:rPr lang="en-US" dirty="0"/>
              <a:t>Training our young staff is a huge opportunity.</a:t>
            </a:r>
          </a:p>
          <a:p>
            <a:r>
              <a:rPr lang="en-US" dirty="0"/>
              <a:t>Encouraging team work, especially with the younger technicians, could be better.</a:t>
            </a:r>
          </a:p>
          <a:p>
            <a:endParaRPr lang="en-US"/>
          </a:p>
        </p:txBody>
      </p:sp>
    </p:spTree>
    <p:extLst>
      <p:ext uri="{BB962C8B-B14F-4D97-AF65-F5344CB8AC3E}">
        <p14:creationId xmlns:p14="http://schemas.microsoft.com/office/powerpoint/2010/main" val="39128695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a:solidFill>
                  <a:schemeClr val="tx1"/>
                </a:solidFill>
              </a:rPr>
              <a:t>SWOT Analysis- Threats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vert="horz" lIns="91440" tIns="45720" rIns="91440" bIns="45720" rtlCol="0" anchor="t">
            <a:normAutofit/>
          </a:bodyPr>
          <a:lstStyle/>
          <a:p>
            <a:r>
              <a:rPr lang="en-US" dirty="0"/>
              <a:t>Lack of communication between technicians and advisors is a problem.  A big disconnect</a:t>
            </a:r>
          </a:p>
          <a:p>
            <a:r>
              <a:rPr lang="en-US" dirty="0"/>
              <a:t>A more comfortable environment for my technicians is a problem for my technicians.  Some is self created and some is environmental.</a:t>
            </a:r>
          </a:p>
          <a:p>
            <a:r>
              <a:rPr lang="en-US" dirty="0"/>
              <a:t>Teamwork between technicians is a problem.  This needs to be encouraged.</a:t>
            </a:r>
          </a:p>
          <a:p>
            <a:r>
              <a:rPr lang="en-US" dirty="0"/>
              <a:t>Advisors respect towards the technicians is low.  </a:t>
            </a:r>
          </a:p>
          <a:p>
            <a:endParaRPr lang="en-US" dirty="0"/>
          </a:p>
          <a:p>
            <a:endParaRPr lang="en-US"/>
          </a:p>
          <a:p>
            <a:endParaRPr lang="en-US"/>
          </a:p>
        </p:txBody>
      </p:sp>
    </p:spTree>
    <p:extLst>
      <p:ext uri="{BB962C8B-B14F-4D97-AF65-F5344CB8AC3E}">
        <p14:creationId xmlns:p14="http://schemas.microsoft.com/office/powerpoint/2010/main" val="6276649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a:solidFill>
                  <a:schemeClr val="tx1"/>
                </a:solidFill>
              </a:rPr>
              <a:t>SWOT Analysis- Objectives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vert="horz" lIns="91440" tIns="45720" rIns="91440" bIns="45720" rtlCol="0" anchor="t">
            <a:normAutofit/>
          </a:bodyPr>
          <a:lstStyle/>
          <a:p>
            <a:r>
              <a:rPr lang="en-US" dirty="0"/>
              <a:t>We need to work on encouraging more team work. </a:t>
            </a:r>
          </a:p>
          <a:p>
            <a:r>
              <a:rPr lang="en-US" dirty="0"/>
              <a:t>Communication between the advisors and technicians needs to improve.</a:t>
            </a:r>
          </a:p>
          <a:p>
            <a:r>
              <a:rPr lang="en-US" dirty="0"/>
              <a:t>Our internet connectivity needs to be improved.</a:t>
            </a:r>
          </a:p>
          <a:p>
            <a:r>
              <a:rPr lang="en-US" dirty="0"/>
              <a:t>We have an open shop and need to improve comfort during the summer months.  </a:t>
            </a:r>
          </a:p>
          <a:p>
            <a:r>
              <a:rPr lang="en-US" dirty="0"/>
              <a:t>We will continue to work to improve our culture in our shop.</a:t>
            </a:r>
          </a:p>
          <a:p>
            <a:endParaRPr lang="en-US" dirty="0"/>
          </a:p>
          <a:p>
            <a:endParaRPr lang="en-US"/>
          </a:p>
          <a:p>
            <a:endParaRPr lang="en-US"/>
          </a:p>
        </p:txBody>
      </p:sp>
    </p:spTree>
    <p:extLst>
      <p:ext uri="{BB962C8B-B14F-4D97-AF65-F5344CB8AC3E}">
        <p14:creationId xmlns:p14="http://schemas.microsoft.com/office/powerpoint/2010/main" val="39852722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a:solidFill>
                  <a:schemeClr val="tx1"/>
                </a:solidFill>
              </a:rPr>
              <a:t>SWOT Analysis-Strategies</a:t>
            </a:r>
            <a:br>
              <a:rPr lang="en-US">
                <a:solidFill>
                  <a:schemeClr val="tx1"/>
                </a:solidFill>
              </a:rPr>
            </a:br>
            <a:endParaRPr lang="en-US">
              <a:solidFill>
                <a:schemeClr val="tx1"/>
              </a:solidFill>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vert="horz" lIns="91440" tIns="45720" rIns="91440" bIns="45720" rtlCol="0" anchor="t">
            <a:normAutofit/>
          </a:bodyPr>
          <a:lstStyle/>
          <a:p>
            <a:r>
              <a:rPr lang="en-US" dirty="0"/>
              <a:t>Management will continue to encourage a healthy work environment.  Teamwork will be stressed.</a:t>
            </a:r>
          </a:p>
          <a:p>
            <a:r>
              <a:rPr lang="en-US" dirty="0"/>
              <a:t>Investment in our equipment is a continual conversation.  We are currently investing in updated computers and ethernet.  Outdated </a:t>
            </a:r>
            <a:r>
              <a:rPr lang="en-US" dirty="0" err="1"/>
              <a:t>equipement</a:t>
            </a:r>
            <a:r>
              <a:rPr lang="en-US" dirty="0"/>
              <a:t> is being replaced as needed by owners and manufacturer.</a:t>
            </a:r>
          </a:p>
          <a:p>
            <a:r>
              <a:rPr lang="en-US" dirty="0"/>
              <a:t>Training will be an ongoing effort with our young staff making sure the opportunity is there and available.</a:t>
            </a:r>
          </a:p>
          <a:p>
            <a:endParaRPr lang="en-US" dirty="0"/>
          </a:p>
          <a:p>
            <a:endParaRPr lang="en-US" dirty="0"/>
          </a:p>
          <a:p>
            <a:endParaRPr lang="en-US" dirty="0"/>
          </a:p>
          <a:p>
            <a:endParaRPr lang="en-US" dirty="0"/>
          </a:p>
          <a:p>
            <a:endParaRPr lang="en-US"/>
          </a:p>
          <a:p>
            <a:endParaRPr lang="en-US"/>
          </a:p>
        </p:txBody>
      </p:sp>
    </p:spTree>
    <p:extLst>
      <p:ext uri="{BB962C8B-B14F-4D97-AF65-F5344CB8AC3E}">
        <p14:creationId xmlns:p14="http://schemas.microsoft.com/office/powerpoint/2010/main" val="42260991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a:solidFill>
                  <a:schemeClr val="tx1"/>
                </a:solidFill>
              </a:rPr>
              <a:t>SWOT Analysis-Tactics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vert="horz" lIns="91440" tIns="45720" rIns="91440" bIns="45720" rtlCol="0" anchor="t">
            <a:normAutofit/>
          </a:bodyPr>
          <a:lstStyle/>
          <a:p>
            <a:endParaRPr lang="en-US" dirty="0"/>
          </a:p>
          <a:p>
            <a:r>
              <a:rPr lang="en-US" dirty="0"/>
              <a:t>Management staff will be more encouraging and support team work.</a:t>
            </a:r>
          </a:p>
          <a:p>
            <a:r>
              <a:rPr lang="en-US"/>
              <a:t>Improve safety/cleanliness with a regular clean up schedule.</a:t>
            </a:r>
            <a:endParaRPr lang="en-US" dirty="0"/>
          </a:p>
          <a:p>
            <a:r>
              <a:rPr lang="en-US" dirty="0"/>
              <a:t>Develop a better training/mentorship for new hires.</a:t>
            </a:r>
          </a:p>
          <a:p>
            <a:endParaRPr lang="en-US"/>
          </a:p>
          <a:p>
            <a:endParaRPr lang="en-US"/>
          </a:p>
        </p:txBody>
      </p:sp>
    </p:spTree>
    <p:extLst>
      <p:ext uri="{BB962C8B-B14F-4D97-AF65-F5344CB8AC3E}">
        <p14:creationId xmlns:p14="http://schemas.microsoft.com/office/powerpoint/2010/main" val="8504275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a:solidFill>
                  <a:schemeClr val="tx1"/>
                </a:solidFill>
              </a:rPr>
              <a:t>SWOT Analysis- Action Plan</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361599"/>
            <a:ext cx="8596668" cy="3880773"/>
          </a:xfrm>
        </p:spPr>
        <p:txBody>
          <a:bodyPr/>
          <a:lstStyle/>
          <a:p>
            <a:r>
              <a:rPr lang="en-US"/>
              <a:t>Action Plan</a:t>
            </a:r>
          </a:p>
          <a:p>
            <a:endParaRPr lang="en-US"/>
          </a:p>
          <a:p>
            <a:endParaRPr lang="en-US"/>
          </a:p>
        </p:txBody>
      </p:sp>
      <p:graphicFrame>
        <p:nvGraphicFramePr>
          <p:cNvPr id="4" name="Table 4">
            <a:extLst>
              <a:ext uri="{FF2B5EF4-FFF2-40B4-BE49-F238E27FC236}">
                <a16:creationId xmlns:a16="http://schemas.microsoft.com/office/drawing/2014/main" id="{BC8B6778-11BB-9A9A-F0BF-8949F85F8237}"/>
              </a:ext>
            </a:extLst>
          </p:cNvPr>
          <p:cNvGraphicFramePr>
            <a:graphicFrameLocks noGrp="1"/>
          </p:cNvGraphicFramePr>
          <p:nvPr>
            <p:extLst>
              <p:ext uri="{D42A27DB-BD31-4B8C-83A1-F6EECF244321}">
                <p14:modId xmlns:p14="http://schemas.microsoft.com/office/powerpoint/2010/main" val="2531949581"/>
              </p:ext>
            </p:extLst>
          </p:nvPr>
        </p:nvGraphicFramePr>
        <p:xfrm>
          <a:off x="677334" y="1818624"/>
          <a:ext cx="9132492" cy="4670184"/>
        </p:xfrm>
        <a:graphic>
          <a:graphicData uri="http://schemas.openxmlformats.org/drawingml/2006/table">
            <a:tbl>
              <a:tblPr firstRow="1" bandRow="1">
                <a:tableStyleId>{5C22544A-7EE6-4342-B048-85BDC9FD1C3A}</a:tableStyleId>
              </a:tblPr>
              <a:tblGrid>
                <a:gridCol w="3044164">
                  <a:extLst>
                    <a:ext uri="{9D8B030D-6E8A-4147-A177-3AD203B41FA5}">
                      <a16:colId xmlns:a16="http://schemas.microsoft.com/office/drawing/2014/main" val="2235853955"/>
                    </a:ext>
                  </a:extLst>
                </a:gridCol>
                <a:gridCol w="3044164">
                  <a:extLst>
                    <a:ext uri="{9D8B030D-6E8A-4147-A177-3AD203B41FA5}">
                      <a16:colId xmlns:a16="http://schemas.microsoft.com/office/drawing/2014/main" val="4174400132"/>
                    </a:ext>
                  </a:extLst>
                </a:gridCol>
                <a:gridCol w="3044164">
                  <a:extLst>
                    <a:ext uri="{9D8B030D-6E8A-4147-A177-3AD203B41FA5}">
                      <a16:colId xmlns:a16="http://schemas.microsoft.com/office/drawing/2014/main" val="1146395385"/>
                    </a:ext>
                  </a:extLst>
                </a:gridCol>
              </a:tblGrid>
              <a:tr h="565004">
                <a:tc>
                  <a:txBody>
                    <a:bodyPr/>
                    <a:lstStyle/>
                    <a:p>
                      <a:r>
                        <a:rPr lang="en-US">
                          <a:solidFill>
                            <a:schemeClr val="tx1"/>
                          </a:solidFill>
                        </a:rPr>
                        <a:t>TASK</a:t>
                      </a:r>
                    </a:p>
                  </a:txBody>
                  <a:tcPr/>
                </a:tc>
                <a:tc>
                  <a:txBody>
                    <a:bodyPr/>
                    <a:lstStyle/>
                    <a:p>
                      <a:r>
                        <a:rPr lang="en-US">
                          <a:solidFill>
                            <a:schemeClr val="tx1"/>
                          </a:solidFill>
                        </a:rPr>
                        <a:t>Position responsible</a:t>
                      </a:r>
                    </a:p>
                  </a:txBody>
                  <a:tcPr/>
                </a:tc>
                <a:tc>
                  <a:txBody>
                    <a:bodyPr/>
                    <a:lstStyle/>
                    <a:p>
                      <a:r>
                        <a:rPr lang="en-US">
                          <a:solidFill>
                            <a:schemeClr val="tx1"/>
                          </a:solidFill>
                        </a:rPr>
                        <a:t>Check in/completion schedule</a:t>
                      </a:r>
                    </a:p>
                  </a:txBody>
                  <a:tcPr/>
                </a:tc>
                <a:extLst>
                  <a:ext uri="{0D108BD9-81ED-4DB2-BD59-A6C34878D82A}">
                    <a16:rowId xmlns:a16="http://schemas.microsoft.com/office/drawing/2014/main" val="1083418974"/>
                  </a:ext>
                </a:extLst>
              </a:tr>
              <a:tr h="565004">
                <a:tc>
                  <a:txBody>
                    <a:bodyPr/>
                    <a:lstStyle/>
                    <a:p>
                      <a:r>
                        <a:rPr lang="en-US"/>
                        <a:t>Hiring technicians</a:t>
                      </a:r>
                      <a:endParaRPr lang="en-US" dirty="0"/>
                    </a:p>
                  </a:txBody>
                  <a:tcPr/>
                </a:tc>
                <a:tc>
                  <a:txBody>
                    <a:bodyPr/>
                    <a:lstStyle/>
                    <a:p>
                      <a:r>
                        <a:rPr lang="en-US"/>
                        <a:t>Service Manager</a:t>
                      </a:r>
                    </a:p>
                  </a:txBody>
                  <a:tcPr/>
                </a:tc>
                <a:tc>
                  <a:txBody>
                    <a:bodyPr/>
                    <a:lstStyle/>
                    <a:p>
                      <a:r>
                        <a:rPr lang="en-US"/>
                        <a:t>Jan 2024</a:t>
                      </a:r>
                    </a:p>
                  </a:txBody>
                  <a:tcPr/>
                </a:tc>
                <a:extLst>
                  <a:ext uri="{0D108BD9-81ED-4DB2-BD59-A6C34878D82A}">
                    <a16:rowId xmlns:a16="http://schemas.microsoft.com/office/drawing/2014/main" val="2400365483"/>
                  </a:ext>
                </a:extLst>
              </a:tr>
              <a:tr h="565004">
                <a:tc>
                  <a:txBody>
                    <a:bodyPr/>
                    <a:lstStyle/>
                    <a:p>
                      <a:r>
                        <a:rPr lang="en-US"/>
                        <a:t>Training New Hires</a:t>
                      </a:r>
                      <a:endParaRPr lang="en-US" dirty="0"/>
                    </a:p>
                  </a:txBody>
                  <a:tcPr/>
                </a:tc>
                <a:tc>
                  <a:txBody>
                    <a:bodyPr/>
                    <a:lstStyle/>
                    <a:p>
                      <a:r>
                        <a:rPr lang="en-US"/>
                        <a:t>Service Manager</a:t>
                      </a:r>
                    </a:p>
                  </a:txBody>
                  <a:tcPr/>
                </a:tc>
                <a:tc>
                  <a:txBody>
                    <a:bodyPr/>
                    <a:lstStyle/>
                    <a:p>
                      <a:r>
                        <a:rPr lang="en-US"/>
                        <a:t>Ongoing</a:t>
                      </a:r>
                    </a:p>
                  </a:txBody>
                  <a:tcPr/>
                </a:tc>
                <a:extLst>
                  <a:ext uri="{0D108BD9-81ED-4DB2-BD59-A6C34878D82A}">
                    <a16:rowId xmlns:a16="http://schemas.microsoft.com/office/drawing/2014/main" val="107845787"/>
                  </a:ext>
                </a:extLst>
              </a:tr>
              <a:tr h="565004">
                <a:tc>
                  <a:txBody>
                    <a:bodyPr/>
                    <a:lstStyle/>
                    <a:p>
                      <a:r>
                        <a:rPr lang="en-US"/>
                        <a:t>Dispatching/Lower open RO days</a:t>
                      </a:r>
                    </a:p>
                  </a:txBody>
                  <a:tcPr/>
                </a:tc>
                <a:tc>
                  <a:txBody>
                    <a:bodyPr/>
                    <a:lstStyle/>
                    <a:p>
                      <a:r>
                        <a:rPr lang="en-US"/>
                        <a:t>Service Manager</a:t>
                      </a:r>
                      <a:endParaRPr lang="en-US" dirty="0"/>
                    </a:p>
                  </a:txBody>
                  <a:tcPr/>
                </a:tc>
                <a:tc>
                  <a:txBody>
                    <a:bodyPr/>
                    <a:lstStyle/>
                    <a:p>
                      <a:r>
                        <a:rPr lang="en-US"/>
                        <a:t>Jan 2024</a:t>
                      </a:r>
                    </a:p>
                  </a:txBody>
                  <a:tcPr/>
                </a:tc>
                <a:extLst>
                  <a:ext uri="{0D108BD9-81ED-4DB2-BD59-A6C34878D82A}">
                    <a16:rowId xmlns:a16="http://schemas.microsoft.com/office/drawing/2014/main" val="1530126605"/>
                  </a:ext>
                </a:extLst>
              </a:tr>
              <a:tr h="565004">
                <a:tc>
                  <a:txBody>
                    <a:bodyPr/>
                    <a:lstStyle/>
                    <a:p>
                      <a:endParaRPr lang="en-US"/>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1950345431"/>
                  </a:ext>
                </a:extLst>
              </a:tr>
              <a:tr h="565004">
                <a:tc>
                  <a:txBody>
                    <a:bodyPr/>
                    <a:lstStyle/>
                    <a:p>
                      <a:endParaRPr lang="en-US"/>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1960891333"/>
                  </a:ext>
                </a:extLst>
              </a:tr>
              <a:tr h="565004">
                <a:tc>
                  <a:txBody>
                    <a:bodyPr/>
                    <a:lstStyle/>
                    <a:p>
                      <a:endParaRPr lang="en-US"/>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4137224325"/>
                  </a:ext>
                </a:extLst>
              </a:tr>
              <a:tr h="565004">
                <a:tc>
                  <a:txBody>
                    <a:bodyPr/>
                    <a:lstStyle/>
                    <a:p>
                      <a:endParaRPr lang="en-US"/>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2642230709"/>
                  </a:ext>
                </a:extLst>
              </a:tr>
            </a:tbl>
          </a:graphicData>
        </a:graphic>
      </p:graphicFrame>
    </p:spTree>
    <p:extLst>
      <p:ext uri="{BB962C8B-B14F-4D97-AF65-F5344CB8AC3E}">
        <p14:creationId xmlns:p14="http://schemas.microsoft.com/office/powerpoint/2010/main" val="33641099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a:solidFill>
                  <a:schemeClr val="tx1"/>
                </a:solidFill>
              </a:rPr>
              <a:t>Homework Synopsis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vert="horz" lIns="91440" tIns="45720" rIns="91440" bIns="45720" rtlCol="0" anchor="t">
            <a:normAutofit fontScale="92500" lnSpcReduction="10000"/>
          </a:bodyPr>
          <a:lstStyle/>
          <a:p>
            <a:r>
              <a:rPr lang="en-US" dirty="0"/>
              <a:t>Being able to look at all the "things" and actually be able to dissect it was very exciting as I come from the Front.  ELR, Lines per RO, Repair, </a:t>
            </a:r>
            <a:r>
              <a:rPr lang="en-US" err="1"/>
              <a:t>Maintanence</a:t>
            </a:r>
            <a:r>
              <a:rPr lang="en-US" dirty="0"/>
              <a:t>, Competitive...... all these thing I knew, but really didn't.  And everyone one here will benefit from it.</a:t>
            </a:r>
            <a:br>
              <a:rPr lang="en-US" dirty="0"/>
            </a:br>
            <a:r>
              <a:rPr lang="en-US" dirty="0"/>
              <a:t>Giving the shop technicians an opportunity to speak up without repercussions was a great task. Unfortunately, they didn't see it the way that I did.  Some of our issues that were brought to my attention may be a result of the very person that wrote it. Doing my "homework" has helped me understand my service department better and will definitely help</a:t>
            </a:r>
            <a:r>
              <a:rPr lang="en-US"/>
              <a:t> me build a stronger team. </a:t>
            </a:r>
          </a:p>
          <a:p>
            <a:r>
              <a:rPr lang="en-US" dirty="0"/>
              <a:t>Creating a team atmosphere will help improve productivity.  Developing a better training program will help encourage that.  Bringing in more talent will help my shop be more efficient.  Creating a more comfortable environment will help all of the above.  There are many moving pieces that affect a  productive shop besides just numbers, and my journey at NADA is going to help provide me with some effective tools.</a:t>
            </a:r>
          </a:p>
          <a:p>
            <a:endParaRPr lang="en-US"/>
          </a:p>
          <a:p>
            <a:endParaRPr lang="en-US"/>
          </a:p>
        </p:txBody>
      </p:sp>
    </p:spTree>
    <p:extLst>
      <p:ext uri="{BB962C8B-B14F-4D97-AF65-F5344CB8AC3E}">
        <p14:creationId xmlns:p14="http://schemas.microsoft.com/office/powerpoint/2010/main" val="37993700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br>
              <a:rPr lang="en-US" sz="1800" b="0" i="0" u="none" strike="noStrike" baseline="0">
                <a:solidFill>
                  <a:srgbClr val="000000"/>
                </a:solidFill>
                <a:latin typeface="Calibri" panose="020F0502020204030204" pitchFamily="34" charset="0"/>
              </a:rPr>
            </a:br>
            <a:r>
              <a:rPr lang="en-US" sz="1800" b="0" i="0" u="none" strike="noStrike" baseline="0">
                <a:solidFill>
                  <a:srgbClr val="000000"/>
                </a:solidFill>
                <a:latin typeface="Calibri" panose="020F0502020204030204" pitchFamily="34" charset="0"/>
              </a:rPr>
              <a:t> </a:t>
            </a:r>
            <a:br>
              <a:rPr lang="en-US" sz="1800" b="0" i="0" u="none" strike="noStrike" baseline="0">
                <a:solidFill>
                  <a:srgbClr val="000000"/>
                </a:solidFill>
                <a:latin typeface="Calibri" panose="020F0502020204030204" pitchFamily="34" charset="0"/>
              </a:rPr>
            </a:br>
            <a:r>
              <a:rPr lang="en-US" b="1" i="0" u="none" strike="noStrike" baseline="0">
                <a:solidFill>
                  <a:srgbClr val="221E1F"/>
                </a:solidFill>
                <a:latin typeface="Calibri" panose="020F0502020204030204" pitchFamily="34" charset="0"/>
              </a:rPr>
              <a:t>Marketing</a:t>
            </a:r>
            <a:r>
              <a:rPr lang="en-US" b="0" i="0" u="none" strike="noStrike" baseline="0">
                <a:solidFill>
                  <a:srgbClr val="221E1F"/>
                </a:solidFill>
                <a:latin typeface="Calibri" panose="020F0502020204030204" pitchFamily="34" charset="0"/>
              </a:rPr>
              <a:t> </a:t>
            </a:r>
            <a:br>
              <a:rPr lang="en-US" sz="1800" b="0" i="0" u="none" strike="noStrike" baseline="0">
                <a:solidFill>
                  <a:srgbClr val="221E1F"/>
                </a:solidFill>
                <a:latin typeface="Calibri" panose="020F0502020204030204" pitchFamily="34" charset="0"/>
              </a:rPr>
            </a:br>
            <a:endParaRPr lang="en-US"/>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idx="1"/>
          </p:nvPr>
        </p:nvSpPr>
        <p:spPr/>
        <p:txBody>
          <a:bodyPr vert="horz" lIns="91440" tIns="45720" rIns="91440" bIns="45720" rtlCol="0" anchor="t">
            <a:normAutofit/>
          </a:bodyPr>
          <a:lstStyle/>
          <a:p>
            <a:pPr algn="l"/>
            <a:endParaRPr lang="en-US" sz="1800" b="0" i="0" u="none" strike="noStrike" baseline="0">
              <a:solidFill>
                <a:srgbClr val="000000"/>
              </a:solidFill>
              <a:latin typeface="Calibri" panose="020F0502020204030204" pitchFamily="34" charset="0"/>
            </a:endParaRPr>
          </a:p>
          <a:p>
            <a:r>
              <a:rPr lang="en-US" dirty="0">
                <a:solidFill>
                  <a:schemeClr val="tx1"/>
                </a:solidFill>
                <a:latin typeface="Calibri"/>
                <a:cs typeface="Calibri"/>
              </a:rPr>
              <a:t>Current advertising consists of digital marketing on Social Media for free pick up and delivery and Mobil Service for Ford.  That is a main goal that has been set by the manufacturer</a:t>
            </a:r>
            <a:endParaRPr lang="en-US" sz="1800" b="0" i="0" u="none" strike="noStrike" baseline="0" dirty="0">
              <a:solidFill>
                <a:schemeClr val="tx1"/>
              </a:solidFill>
              <a:latin typeface="Calibri"/>
              <a:cs typeface="Calibri"/>
            </a:endParaRPr>
          </a:p>
          <a:p>
            <a:r>
              <a:rPr lang="en-US" dirty="0">
                <a:solidFill>
                  <a:schemeClr val="tx1"/>
                </a:solidFill>
                <a:latin typeface="Calibri"/>
                <a:cs typeface="Calibri"/>
              </a:rPr>
              <a:t>I plan to implement more advertising for manufacturer and seasonal specials with digital media for paid </a:t>
            </a:r>
            <a:r>
              <a:rPr lang="en-US" dirty="0" err="1">
                <a:solidFill>
                  <a:schemeClr val="tx1"/>
                </a:solidFill>
                <a:latin typeface="Calibri"/>
                <a:cs typeface="Calibri"/>
              </a:rPr>
              <a:t>seach</a:t>
            </a:r>
            <a:r>
              <a:rPr lang="en-US" dirty="0">
                <a:solidFill>
                  <a:schemeClr val="tx1"/>
                </a:solidFill>
                <a:latin typeface="Calibri"/>
                <a:cs typeface="Calibri"/>
              </a:rPr>
              <a:t> and social media.</a:t>
            </a:r>
            <a:endParaRPr lang="en-US" sz="1800" b="0" i="0" u="none" strike="noStrike" baseline="0" dirty="0">
              <a:solidFill>
                <a:schemeClr val="tx1"/>
              </a:solidFill>
              <a:latin typeface="Calibri" panose="020F0502020204030204" pitchFamily="34" charset="0"/>
              <a:cs typeface="Calibri"/>
            </a:endParaRPr>
          </a:p>
          <a:p>
            <a:r>
              <a:rPr lang="en-US" dirty="0">
                <a:solidFill>
                  <a:schemeClr val="tx1"/>
                </a:solidFill>
                <a:latin typeface="Calibri"/>
                <a:cs typeface="Calibri"/>
              </a:rPr>
              <a:t>I have a digital marketing company that helps with design and ad placement.</a:t>
            </a:r>
            <a:endParaRPr lang="en-US" sz="1800" b="0" i="0" u="none" strike="noStrike" baseline="0" dirty="0">
              <a:solidFill>
                <a:schemeClr val="tx1"/>
              </a:solidFill>
              <a:latin typeface="Calibri" panose="020F0502020204030204" pitchFamily="34" charset="0"/>
              <a:cs typeface="Calibri"/>
            </a:endParaRPr>
          </a:p>
          <a:p>
            <a:r>
              <a:rPr lang="en-US" dirty="0">
                <a:solidFill>
                  <a:schemeClr val="tx1"/>
                </a:solidFill>
                <a:latin typeface="Calibri"/>
                <a:cs typeface="Calibri"/>
              </a:rPr>
              <a:t>I will evaluate search results and click-</a:t>
            </a:r>
            <a:r>
              <a:rPr lang="en-US" dirty="0" err="1">
                <a:solidFill>
                  <a:schemeClr val="tx1"/>
                </a:solidFill>
                <a:latin typeface="Calibri"/>
                <a:cs typeface="Calibri"/>
              </a:rPr>
              <a:t>thrus</a:t>
            </a:r>
            <a:r>
              <a:rPr lang="en-US" dirty="0">
                <a:solidFill>
                  <a:schemeClr val="tx1"/>
                </a:solidFill>
                <a:latin typeface="Calibri"/>
                <a:cs typeface="Calibri"/>
              </a:rPr>
              <a:t> on a monthly basis.</a:t>
            </a:r>
            <a:endParaRPr lang="en-US" sz="1800" b="0" i="0" u="none" strike="noStrike" baseline="0" dirty="0">
              <a:solidFill>
                <a:schemeClr val="tx1"/>
              </a:solidFill>
              <a:latin typeface="Calibri"/>
              <a:cs typeface="Calibri"/>
            </a:endParaRPr>
          </a:p>
          <a:p>
            <a:endParaRPr lang="en-US"/>
          </a:p>
        </p:txBody>
      </p:sp>
    </p:spTree>
    <p:extLst>
      <p:ext uri="{BB962C8B-B14F-4D97-AF65-F5344CB8AC3E}">
        <p14:creationId xmlns:p14="http://schemas.microsoft.com/office/powerpoint/2010/main" val="29243633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a:solidFill>
                  <a:srgbClr val="000000"/>
                </a:solidFill>
                <a:latin typeface="Calibri" panose="020F0502020204030204" pitchFamily="34" charset="0"/>
              </a:rPr>
            </a:br>
            <a:r>
              <a:rPr lang="en-US" sz="1800" b="0" i="0" u="none" strike="noStrike" baseline="0">
                <a:solidFill>
                  <a:srgbClr val="000000"/>
                </a:solidFill>
                <a:latin typeface="Calibri" panose="020F0502020204030204" pitchFamily="34" charset="0"/>
              </a:rPr>
              <a:t> </a:t>
            </a:r>
            <a:r>
              <a:rPr lang="en-US" b="1" i="0" u="none" strike="noStrike" baseline="0">
                <a:solidFill>
                  <a:srgbClr val="221E1F"/>
                </a:solidFill>
                <a:latin typeface="Calibri" panose="020F0502020204030204" pitchFamily="34" charset="0"/>
              </a:rPr>
              <a:t>Analyze Cost of Labor </a:t>
            </a:r>
            <a:br>
              <a:rPr lang="en-US" sz="1800" b="0" i="0" u="none" strike="noStrike" baseline="0">
                <a:solidFill>
                  <a:srgbClr val="221E1F"/>
                </a:solidFill>
                <a:latin typeface="Calibri" panose="020F0502020204030204" pitchFamily="34" charset="0"/>
              </a:rPr>
            </a:br>
            <a:br>
              <a:rPr lang="en-US" sz="1800" b="0" i="0" u="none" strike="noStrike" baseline="0">
                <a:solidFill>
                  <a:srgbClr val="221E1F"/>
                </a:solidFill>
                <a:latin typeface="Calibri" panose="020F0502020204030204" pitchFamily="34" charset="0"/>
              </a:rPr>
            </a:br>
            <a:endParaRPr lang="en-US"/>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2"/>
          </p:nvPr>
        </p:nvSpPr>
        <p:spPr>
          <a:xfrm>
            <a:off x="790045" y="1930400"/>
            <a:ext cx="4185623" cy="3304117"/>
          </a:xfrm>
        </p:spPr>
        <p:txBody>
          <a:bodyPr vert="horz" lIns="91440" tIns="45720" rIns="91440" bIns="45720" rtlCol="0" anchor="t">
            <a:normAutofit fontScale="92500" lnSpcReduction="20000"/>
          </a:bodyPr>
          <a:lstStyle/>
          <a:p>
            <a:pPr algn="l"/>
            <a:endParaRPr lang="en-US" sz="1800" b="0" i="0" u="none" strike="noStrike" baseline="0">
              <a:solidFill>
                <a:srgbClr val="000000"/>
              </a:solidFill>
              <a:latin typeface="Calibri" panose="020F0502020204030204" pitchFamily="34" charset="0"/>
            </a:endParaRPr>
          </a:p>
          <a:p>
            <a:r>
              <a:rPr lang="en-US">
                <a:solidFill>
                  <a:srgbClr val="221E1F"/>
                </a:solidFill>
                <a:latin typeface="Calibri"/>
                <a:cs typeface="Calibri"/>
              </a:rPr>
              <a:t>Currently, we only look at GP% at the end of the month to make sure they are inline. </a:t>
            </a:r>
            <a:endParaRPr lang="en-US" sz="1800" b="0" i="0" u="none" strike="noStrike" baseline="0">
              <a:solidFill>
                <a:srgbClr val="221E1F"/>
              </a:solidFill>
              <a:latin typeface="Calibri"/>
              <a:cs typeface="Calibri"/>
            </a:endParaRPr>
          </a:p>
          <a:p>
            <a:r>
              <a:rPr lang="en-US">
                <a:solidFill>
                  <a:srgbClr val="221E1F"/>
                </a:solidFill>
                <a:latin typeface="Calibri"/>
                <a:cs typeface="Calibri"/>
              </a:rPr>
              <a:t>Moving forward,</a:t>
            </a:r>
            <a:r>
              <a:rPr lang="en-US" sz="1800" b="0" i="0" u="none" strike="noStrike" baseline="0">
                <a:solidFill>
                  <a:srgbClr val="221E1F"/>
                </a:solidFill>
                <a:latin typeface="Calibri"/>
                <a:cs typeface="Calibri"/>
              </a:rPr>
              <a:t> </a:t>
            </a:r>
            <a:r>
              <a:rPr lang="en-US">
                <a:solidFill>
                  <a:srgbClr val="221E1F"/>
                </a:solidFill>
                <a:latin typeface="Calibri"/>
                <a:cs typeface="Calibri"/>
              </a:rPr>
              <a:t>I plan to look at each category and make sure that we are following standard practices with write ups with my Service Manager. </a:t>
            </a:r>
            <a:endParaRPr lang="en-US" sz="1800" b="0" i="0" u="none" strike="noStrike" baseline="0">
              <a:solidFill>
                <a:srgbClr val="221E1F"/>
              </a:solidFill>
              <a:latin typeface="Calibri"/>
              <a:cs typeface="Calibri"/>
            </a:endParaRPr>
          </a:p>
          <a:p>
            <a:r>
              <a:rPr lang="en-US">
                <a:solidFill>
                  <a:srgbClr val="221E1F"/>
                </a:solidFill>
                <a:latin typeface="Calibri"/>
                <a:cs typeface="Calibri"/>
              </a:rPr>
              <a:t>We</a:t>
            </a:r>
            <a:r>
              <a:rPr lang="en-US" sz="1800" b="0" i="0" u="none" strike="noStrike" baseline="0">
                <a:solidFill>
                  <a:srgbClr val="221E1F"/>
                </a:solidFill>
                <a:latin typeface="Calibri"/>
                <a:cs typeface="Calibri"/>
              </a:rPr>
              <a:t> </a:t>
            </a:r>
            <a:r>
              <a:rPr lang="en-US">
                <a:solidFill>
                  <a:srgbClr val="221E1F"/>
                </a:solidFill>
                <a:latin typeface="Calibri"/>
                <a:cs typeface="Calibri"/>
              </a:rPr>
              <a:t>are implementing a new </a:t>
            </a:r>
            <a:r>
              <a:rPr lang="en-US" err="1">
                <a:solidFill>
                  <a:srgbClr val="221E1F"/>
                </a:solidFill>
                <a:latin typeface="Calibri"/>
                <a:cs typeface="Calibri"/>
              </a:rPr>
              <a:t>new</a:t>
            </a:r>
            <a:r>
              <a:rPr lang="en-US">
                <a:solidFill>
                  <a:srgbClr val="221E1F"/>
                </a:solidFill>
                <a:latin typeface="Calibri"/>
                <a:cs typeface="Calibri"/>
              </a:rPr>
              <a:t> software, Dynatron, to help us with keep up with our metrics.</a:t>
            </a:r>
            <a:endParaRPr lang="en-US" sz="1800" b="0" i="0" u="none" strike="noStrike" baseline="0">
              <a:solidFill>
                <a:srgbClr val="221E1F"/>
              </a:solidFill>
              <a:latin typeface="Calibri"/>
              <a:cs typeface="Calibri"/>
            </a:endParaRPr>
          </a:p>
          <a:p>
            <a:r>
              <a:rPr lang="en-US">
                <a:solidFill>
                  <a:srgbClr val="221E1F"/>
                </a:solidFill>
                <a:latin typeface="Calibri"/>
                <a:cs typeface="Calibri"/>
              </a:rPr>
              <a:t>It will be evaluated every month.</a:t>
            </a:r>
            <a:endParaRPr lang="en-US" sz="1800" b="0" i="0" u="none" strike="noStrike" baseline="0">
              <a:solidFill>
                <a:srgbClr val="221E1F"/>
              </a:solidFill>
              <a:latin typeface="Calibri" panose="020F0502020204030204" pitchFamily="34" charset="0"/>
              <a:cs typeface="Calibri"/>
            </a:endParaRPr>
          </a:p>
          <a:p>
            <a:endParaRPr lang="en-US"/>
          </a:p>
        </p:txBody>
      </p:sp>
      <p:graphicFrame>
        <p:nvGraphicFramePr>
          <p:cNvPr id="9" name="Content Placeholder 8">
            <a:extLst>
              <a:ext uri="{FF2B5EF4-FFF2-40B4-BE49-F238E27FC236}">
                <a16:creationId xmlns:a16="http://schemas.microsoft.com/office/drawing/2014/main" id="{2F295442-029C-7E6E-A485-C9B15A554550}"/>
              </a:ext>
            </a:extLst>
          </p:cNvPr>
          <p:cNvGraphicFramePr>
            <a:graphicFrameLocks noGrp="1"/>
          </p:cNvGraphicFramePr>
          <p:nvPr>
            <p:ph sz="quarter" idx="4"/>
            <p:extLst>
              <p:ext uri="{D42A27DB-BD31-4B8C-83A1-F6EECF244321}">
                <p14:modId xmlns:p14="http://schemas.microsoft.com/office/powerpoint/2010/main" val="2588449904"/>
              </p:ext>
            </p:extLst>
          </p:nvPr>
        </p:nvGraphicFramePr>
        <p:xfrm>
          <a:off x="6736856" y="1537637"/>
          <a:ext cx="4186236" cy="3802380"/>
        </p:xfrm>
        <a:graphic>
          <a:graphicData uri="http://schemas.openxmlformats.org/drawingml/2006/table">
            <a:tbl>
              <a:tblPr bandRow="1">
                <a:tableStyleId>{5C22544A-7EE6-4342-B048-85BDC9FD1C3A}</a:tableStyleId>
              </a:tblPr>
              <a:tblGrid>
                <a:gridCol w="790911">
                  <a:extLst>
                    <a:ext uri="{9D8B030D-6E8A-4147-A177-3AD203B41FA5}">
                      <a16:colId xmlns:a16="http://schemas.microsoft.com/office/drawing/2014/main" val="2772798686"/>
                    </a:ext>
                  </a:extLst>
                </a:gridCol>
                <a:gridCol w="790911">
                  <a:extLst>
                    <a:ext uri="{9D8B030D-6E8A-4147-A177-3AD203B41FA5}">
                      <a16:colId xmlns:a16="http://schemas.microsoft.com/office/drawing/2014/main" val="193912598"/>
                    </a:ext>
                  </a:extLst>
                </a:gridCol>
                <a:gridCol w="790911">
                  <a:extLst>
                    <a:ext uri="{9D8B030D-6E8A-4147-A177-3AD203B41FA5}">
                      <a16:colId xmlns:a16="http://schemas.microsoft.com/office/drawing/2014/main" val="1851318079"/>
                    </a:ext>
                  </a:extLst>
                </a:gridCol>
                <a:gridCol w="790911">
                  <a:extLst>
                    <a:ext uri="{9D8B030D-6E8A-4147-A177-3AD203B41FA5}">
                      <a16:colId xmlns:a16="http://schemas.microsoft.com/office/drawing/2014/main" val="1398016967"/>
                    </a:ext>
                  </a:extLst>
                </a:gridCol>
                <a:gridCol w="511296">
                  <a:extLst>
                    <a:ext uri="{9D8B030D-6E8A-4147-A177-3AD203B41FA5}">
                      <a16:colId xmlns:a16="http://schemas.microsoft.com/office/drawing/2014/main" val="3006340523"/>
                    </a:ext>
                  </a:extLst>
                </a:gridCol>
                <a:gridCol w="511296">
                  <a:extLst>
                    <a:ext uri="{9D8B030D-6E8A-4147-A177-3AD203B41FA5}">
                      <a16:colId xmlns:a16="http://schemas.microsoft.com/office/drawing/2014/main" val="1323275980"/>
                    </a:ext>
                  </a:extLst>
                </a:gridCol>
              </a:tblGrid>
              <a:tr h="190500">
                <a:tc gridSpan="6">
                  <a:txBody>
                    <a:bodyPr/>
                    <a:lstStyle/>
                    <a:p>
                      <a:pPr algn="ctr" fontAlgn="ctr"/>
                      <a:r>
                        <a:rPr lang="en-US" sz="1000" b="1" i="0" u="none" strike="noStrike">
                          <a:effectLst/>
                          <a:latin typeface="Arial" panose="020B0604020202020204" pitchFamily="34" charset="0"/>
                        </a:rPr>
                        <a:t>    Service Department Sales And Gross  (Labor Only)              </a:t>
                      </a:r>
                    </a:p>
                  </a:txBody>
                  <a:tcPr marL="9525" marR="9525" marT="9525" anchor="ctr">
                    <a:lnL>
                      <a:noFill/>
                    </a:lnL>
                    <a:lnR>
                      <a:noFill/>
                    </a:lnR>
                    <a:lnT>
                      <a:noFill/>
                    </a:lnT>
                    <a:lnB>
                      <a:noFill/>
                    </a:lnB>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635389957"/>
                  </a:ext>
                </a:extLst>
              </a:tr>
              <a:tr h="238125">
                <a:tc>
                  <a:txBody>
                    <a:bodyPr/>
                    <a:lstStyle/>
                    <a:p>
                      <a:pPr fontAlgn="b"/>
                      <a:endParaRPr lang="en-US" sz="1100" b="0" i="0" u="none" strike="noStrike">
                        <a:solidFill>
                          <a:srgbClr val="000000"/>
                        </a:solidFill>
                        <a:effectLst/>
                        <a:latin typeface="Calibri" panose="020F0502020204030204" pitchFamily="34" charset="0"/>
                      </a:endParaRPr>
                    </a:p>
                  </a:txBody>
                  <a:tcPr marL="9525" marR="9525" marT="9525"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fontAlgn="b"/>
                      <a:endParaRPr lang="en-US" sz="1100" b="0" i="0" u="none" strike="noStrike">
                        <a:solidFill>
                          <a:srgbClr val="000000"/>
                        </a:solidFill>
                        <a:effectLst/>
                        <a:latin typeface="Calibri" panose="020F0502020204030204" pitchFamily="34" charset="0"/>
                      </a:endParaRPr>
                    </a:p>
                  </a:txBody>
                  <a:tcPr marL="9525" marR="9525" marT="9525"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fontAlgn="b"/>
                      <a:endParaRPr lang="en-US" sz="1100" b="0" i="0" u="none" strike="noStrike">
                        <a:solidFill>
                          <a:srgbClr val="000000"/>
                        </a:solidFill>
                        <a:effectLst/>
                        <a:latin typeface="Calibri" panose="020F0502020204030204" pitchFamily="34" charset="0"/>
                      </a:endParaRPr>
                    </a:p>
                  </a:txBody>
                  <a:tcPr marL="9525" marR="9525" marT="9525"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fontAlgn="b"/>
                      <a:endParaRPr lang="en-US" sz="1100" b="0" i="0" u="none" strike="noStrike">
                        <a:solidFill>
                          <a:srgbClr val="000000"/>
                        </a:solidFill>
                        <a:effectLst/>
                        <a:latin typeface="Calibri" panose="020F0502020204030204" pitchFamily="34" charset="0"/>
                      </a:endParaRPr>
                    </a:p>
                  </a:txBody>
                  <a:tcPr marL="9525" marR="9525" marT="9525"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fontAlgn="b"/>
                      <a:endParaRPr lang="en-US" sz="1100" b="0" i="0" u="none" strike="noStrike">
                        <a:solidFill>
                          <a:srgbClr val="000000"/>
                        </a:solidFill>
                        <a:effectLst/>
                        <a:latin typeface="Calibri" panose="020F0502020204030204" pitchFamily="34" charset="0"/>
                      </a:endParaRPr>
                    </a:p>
                  </a:txBody>
                  <a:tcPr marL="9525" marR="9525" marT="9525"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fontAlgn="b"/>
                      <a:endParaRPr lang="en-US" sz="1100" b="0" i="0" u="none" strike="noStrike">
                        <a:solidFill>
                          <a:srgbClr val="000000"/>
                        </a:solidFill>
                        <a:effectLst/>
                        <a:latin typeface="Calibri" panose="020F0502020204030204" pitchFamily="34" charset="0"/>
                      </a:endParaRPr>
                    </a:p>
                  </a:txBody>
                  <a:tcPr marL="9525" marR="9525" marT="9525" anchor="b">
                    <a:lnL>
                      <a:noFill/>
                    </a:lnL>
                    <a:lnR>
                      <a:noFill/>
                    </a:lnR>
                    <a:lnT>
                      <a:noFill/>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662953661"/>
                  </a:ext>
                </a:extLst>
              </a:tr>
              <a:tr h="495300">
                <a:tc>
                  <a:txBody>
                    <a:bodyPr/>
                    <a:lstStyle/>
                    <a:p>
                      <a:pPr fontAlgn="b"/>
                      <a:endParaRPr lang="en-US" sz="1100" b="0" i="0" u="none" strike="noStrike">
                        <a:solidFill>
                          <a:srgbClr val="000000"/>
                        </a:solidFill>
                        <a:effectLst/>
                        <a:latin typeface="Calibri" panose="020F0502020204030204" pitchFamily="34" charset="0"/>
                      </a:endParaRPr>
                    </a:p>
                  </a:txBody>
                  <a:tcPr marL="9525" marR="9525" marT="9525" anchor="b">
                    <a:lnL>
                      <a:noFill/>
                    </a:lnL>
                    <a:lnR>
                      <a:noFill/>
                    </a:lnR>
                    <a:lnT w="12700" cap="flat" cmpd="sng" algn="ctr">
                      <a:solidFill>
                        <a:srgbClr val="000000"/>
                      </a:solidFill>
                      <a:prstDash val="solid"/>
                      <a:round/>
                      <a:headEnd type="none" w="med" len="med"/>
                      <a:tailEnd type="none" w="med" len="med"/>
                    </a:lnT>
                    <a:lnB>
                      <a:noFill/>
                    </a:lnB>
                    <a:solidFill>
                      <a:srgbClr val="4472C4"/>
                    </a:solidFill>
                  </a:tcPr>
                </a:tc>
                <a:tc>
                  <a:txBody>
                    <a:bodyPr/>
                    <a:lstStyle/>
                    <a:p>
                      <a:pPr algn="ctr" fontAlgn="b"/>
                      <a:r>
                        <a:rPr lang="en-US" sz="1000" b="0" i="0" u="none" strike="noStrike">
                          <a:solidFill>
                            <a:srgbClr val="FFFFFF"/>
                          </a:solidFill>
                          <a:effectLst/>
                          <a:latin typeface="Arial" panose="020B0604020202020204" pitchFamily="34" charset="0"/>
                        </a:rPr>
                        <a:t>Category</a:t>
                      </a:r>
                    </a:p>
                  </a:txBody>
                  <a:tcPr marL="9525" marR="9525" marT="9525"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ctr" fontAlgn="b"/>
                      <a:r>
                        <a:rPr lang="en-US" sz="1000" b="0" i="0" u="none" strike="noStrike">
                          <a:solidFill>
                            <a:srgbClr val="FFFFFF"/>
                          </a:solidFill>
                          <a:effectLst/>
                          <a:latin typeface="Arial" panose="020B0604020202020204" pitchFamily="34" charset="0"/>
                        </a:rPr>
                        <a:t>Sales</a:t>
                      </a:r>
                    </a:p>
                  </a:txBody>
                  <a:tcPr marL="9525" marR="9525" marT="9525"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ctr" fontAlgn="b"/>
                      <a:r>
                        <a:rPr lang="en-US" sz="1000" b="0" i="0" u="none" strike="noStrike">
                          <a:solidFill>
                            <a:srgbClr val="FFFFFF"/>
                          </a:solidFill>
                          <a:effectLst/>
                          <a:latin typeface="Arial" panose="020B0604020202020204" pitchFamily="34" charset="0"/>
                        </a:rPr>
                        <a:t>Gross</a:t>
                      </a:r>
                    </a:p>
                  </a:txBody>
                  <a:tcPr marL="9525" marR="9525" marT="9525"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ctr" fontAlgn="b"/>
                      <a:r>
                        <a:rPr lang="en-US" sz="1000" b="0" i="0" u="none" strike="noStrike">
                          <a:solidFill>
                            <a:srgbClr val="FFFFFF"/>
                          </a:solidFill>
                          <a:effectLst/>
                          <a:latin typeface="Arial" panose="020B0604020202020204" pitchFamily="34" charset="0"/>
                        </a:rPr>
                        <a:t>Gross as % of Sales</a:t>
                      </a:r>
                    </a:p>
                  </a:txBody>
                  <a:tcPr marL="9525" marR="9525" marT="9525"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ctr" fontAlgn="b"/>
                      <a:r>
                        <a:rPr lang="en-US" sz="800" b="0" i="0" u="none" strike="noStrike">
                          <a:solidFill>
                            <a:srgbClr val="FFFFFF"/>
                          </a:solidFill>
                          <a:effectLst/>
                          <a:latin typeface="Arial" panose="020B0604020202020204" pitchFamily="34" charset="0"/>
                        </a:rPr>
                        <a:t>%Sales Contribution</a:t>
                      </a:r>
                    </a:p>
                  </a:txBody>
                  <a:tcPr marL="9525" marR="9525" marT="9525"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extLst>
                  <a:ext uri="{0D108BD9-81ED-4DB2-BD59-A6C34878D82A}">
                    <a16:rowId xmlns:a16="http://schemas.microsoft.com/office/drawing/2014/main" val="3496063728"/>
                  </a:ext>
                </a:extLst>
              </a:tr>
              <a:tr h="190500">
                <a:tc>
                  <a:txBody>
                    <a:bodyPr/>
                    <a:lstStyle/>
                    <a:p>
                      <a:pPr fontAlgn="b"/>
                      <a:endParaRPr lang="en-US" sz="1100" b="0" i="0" u="none" strike="noStrike">
                        <a:solidFill>
                          <a:srgbClr val="000000"/>
                        </a:solidFill>
                        <a:effectLst/>
                        <a:latin typeface="Calibri" panose="020F0502020204030204" pitchFamily="34" charset="0"/>
                      </a:endParaRPr>
                    </a:p>
                  </a:txBody>
                  <a:tcPr marL="9525" marR="9525" marT="9525" anchor="b">
                    <a:lnL>
                      <a:noFill/>
                    </a:lnL>
                    <a:lnR>
                      <a:noFill/>
                    </a:lnR>
                    <a:lnT>
                      <a:noFill/>
                    </a:lnT>
                    <a:lnB>
                      <a:noFill/>
                    </a:lnB>
                    <a:solidFill>
                      <a:srgbClr val="4472C4"/>
                    </a:solidFill>
                  </a:tcPr>
                </a:tc>
                <a:tc>
                  <a:txBody>
                    <a:bodyPr/>
                    <a:lstStyle/>
                    <a:p>
                      <a:pPr fontAlgn="b"/>
                      <a:r>
                        <a:rPr lang="en-US" sz="1100" b="0" i="0" u="none" strike="noStrike">
                          <a:solidFill>
                            <a:srgbClr val="000000"/>
                          </a:solidFill>
                          <a:effectLst/>
                          <a:latin typeface="Calibri" panose="020F0502020204030204" pitchFamily="34" charset="0"/>
                        </a:rPr>
                        <a:t>Customer Car</a:t>
                      </a:r>
                    </a:p>
                  </a:txBody>
                  <a:tcPr marL="9525" marR="9525" marT="9525"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100" b="0" i="0" u="none" strike="noStrike">
                          <a:solidFill>
                            <a:srgbClr val="000000"/>
                          </a:solidFill>
                          <a:effectLst/>
                          <a:latin typeface="Calibri" panose="020F0502020204030204" pitchFamily="34" charset="0"/>
                        </a:rPr>
                        <a:t>$83,126 </a:t>
                      </a:r>
                    </a:p>
                  </a:txBody>
                  <a:tcPr marL="9525" marR="9525" marT="9525"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100" b="0" i="0" u="none" strike="noStrike">
                          <a:solidFill>
                            <a:srgbClr val="000000"/>
                          </a:solidFill>
                          <a:effectLst/>
                          <a:latin typeface="Calibri" panose="020F0502020204030204" pitchFamily="34" charset="0"/>
                        </a:rPr>
                        <a:t> $60,959 </a:t>
                      </a:r>
                    </a:p>
                  </a:txBody>
                  <a:tcPr marL="9525" marR="9525" marT="9525"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100" b="0" i="0" u="none" strike="noStrike">
                          <a:solidFill>
                            <a:srgbClr val="000000"/>
                          </a:solidFill>
                          <a:effectLst/>
                          <a:latin typeface="Calibri" panose="020F0502020204030204" pitchFamily="34" charset="0"/>
                        </a:rPr>
                        <a:t>73.33%</a:t>
                      </a:r>
                    </a:p>
                  </a:txBody>
                  <a:tcPr marL="9525" marR="9525" marT="9525"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1100" b="0" i="0" u="none" strike="noStrike">
                          <a:solidFill>
                            <a:srgbClr val="000000"/>
                          </a:solidFill>
                          <a:effectLst/>
                          <a:latin typeface="Calibri" panose="020F0502020204030204" pitchFamily="34" charset="0"/>
                        </a:rPr>
                        <a:t>59.69%</a:t>
                      </a:r>
                    </a:p>
                  </a:txBody>
                  <a:tcPr marL="9525" marR="9525" marT="9525"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36165448"/>
                  </a:ext>
                </a:extLst>
              </a:tr>
              <a:tr h="190500">
                <a:tc>
                  <a:txBody>
                    <a:bodyPr/>
                    <a:lstStyle/>
                    <a:p>
                      <a:pPr fontAlgn="b"/>
                      <a:endParaRPr lang="en-US" sz="1100" b="0" i="0" u="none" strike="noStrike">
                        <a:solidFill>
                          <a:srgbClr val="000000"/>
                        </a:solidFill>
                        <a:effectLst/>
                        <a:latin typeface="Calibri" panose="020F0502020204030204" pitchFamily="34" charset="0"/>
                      </a:endParaRPr>
                    </a:p>
                  </a:txBody>
                  <a:tcPr marL="9525" marR="9525" marT="9525" anchor="b">
                    <a:lnL>
                      <a:noFill/>
                    </a:lnL>
                    <a:lnR>
                      <a:noFill/>
                    </a:lnR>
                    <a:lnT>
                      <a:noFill/>
                    </a:lnT>
                    <a:lnB>
                      <a:noFill/>
                    </a:lnB>
                    <a:solidFill>
                      <a:srgbClr val="4472C4"/>
                    </a:solidFill>
                  </a:tcPr>
                </a:tc>
                <a:tc>
                  <a:txBody>
                    <a:bodyPr/>
                    <a:lstStyle/>
                    <a:p>
                      <a:pPr fontAlgn="b"/>
                      <a:r>
                        <a:rPr lang="en-US" sz="1100" b="0" i="0" u="none" strike="noStrike">
                          <a:solidFill>
                            <a:srgbClr val="000000"/>
                          </a:solidFill>
                          <a:effectLst/>
                          <a:latin typeface="Calibri" panose="020F0502020204030204" pitchFamily="34" charset="0"/>
                        </a:rPr>
                        <a:t>Customer </a:t>
                      </a:r>
                    </a:p>
                  </a:txBody>
                  <a:tcPr marL="9525" marR="9525" marT="9525"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fontAlgn="b"/>
                      <a:r>
                        <a:rPr lang="en-US" sz="1100" b="0" i="0" u="none" strike="noStrike">
                          <a:solidFill>
                            <a:srgbClr val="000000"/>
                          </a:solidFill>
                          <a:effectLst/>
                          <a:latin typeface="Calibri" panose="020F0502020204030204" pitchFamily="34" charset="0"/>
                        </a:rPr>
                        <a:t> </a:t>
                      </a:r>
                    </a:p>
                  </a:txBody>
                  <a:tcPr marL="9525" marR="9525" marT="9525"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fontAlgn="b"/>
                      <a:r>
                        <a:rPr lang="en-US" sz="1100" b="0" i="0" u="none" strike="noStrike">
                          <a:solidFill>
                            <a:srgbClr val="000000"/>
                          </a:solidFill>
                          <a:effectLst/>
                          <a:latin typeface="Calibri" panose="020F0502020204030204" pitchFamily="34" charset="0"/>
                        </a:rPr>
                        <a:t> </a:t>
                      </a:r>
                    </a:p>
                  </a:txBody>
                  <a:tcPr marL="9525" marR="9525" marT="9525"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100" b="0" i="0" u="none" strike="noStrike">
                          <a:solidFill>
                            <a:srgbClr val="000000"/>
                          </a:solidFill>
                          <a:effectLst/>
                          <a:latin typeface="Calibri" panose="020F0502020204030204" pitchFamily="34" charset="0"/>
                        </a:rPr>
                        <a:t>0%</a:t>
                      </a:r>
                    </a:p>
                  </a:txBody>
                  <a:tcPr marL="9525" marR="9525" marT="9525"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1100" b="0" i="0" u="none" strike="noStrike">
                          <a:solidFill>
                            <a:srgbClr val="000000"/>
                          </a:solidFill>
                          <a:effectLst/>
                          <a:latin typeface="Calibri" panose="020F0502020204030204" pitchFamily="34" charset="0"/>
                        </a:rPr>
                        <a:t>0%</a:t>
                      </a:r>
                    </a:p>
                  </a:txBody>
                  <a:tcPr marL="9525" marR="9525" marT="9525"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748659928"/>
                  </a:ext>
                </a:extLst>
              </a:tr>
              <a:tr h="190500">
                <a:tc>
                  <a:txBody>
                    <a:bodyPr/>
                    <a:lstStyle/>
                    <a:p>
                      <a:pPr fontAlgn="b"/>
                      <a:endParaRPr lang="en-US" sz="1100" b="0" i="0" u="none" strike="noStrike">
                        <a:solidFill>
                          <a:srgbClr val="000000"/>
                        </a:solidFill>
                        <a:effectLst/>
                        <a:latin typeface="Calibri" panose="020F0502020204030204" pitchFamily="34" charset="0"/>
                      </a:endParaRPr>
                    </a:p>
                  </a:txBody>
                  <a:tcPr marL="9525" marR="9525" marT="9525" anchor="b">
                    <a:lnL>
                      <a:noFill/>
                    </a:lnL>
                    <a:lnR>
                      <a:noFill/>
                    </a:lnR>
                    <a:lnT>
                      <a:noFill/>
                    </a:lnT>
                    <a:lnB>
                      <a:noFill/>
                    </a:lnB>
                    <a:solidFill>
                      <a:srgbClr val="4472C4"/>
                    </a:solidFill>
                  </a:tcPr>
                </a:tc>
                <a:tc>
                  <a:txBody>
                    <a:bodyPr/>
                    <a:lstStyle/>
                    <a:p>
                      <a:pPr fontAlgn="b"/>
                      <a:r>
                        <a:rPr lang="en-US" sz="1100" b="0" i="0" u="none" strike="noStrike">
                          <a:solidFill>
                            <a:srgbClr val="000000"/>
                          </a:solidFill>
                          <a:effectLst/>
                          <a:latin typeface="Calibri" panose="020F0502020204030204" pitchFamily="34" charset="0"/>
                        </a:rPr>
                        <a:t>Customer Other</a:t>
                      </a:r>
                    </a:p>
                  </a:txBody>
                  <a:tcPr marL="9525" marR="9525" marT="9525"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fontAlgn="b"/>
                      <a:r>
                        <a:rPr lang="en-US" sz="1100" b="0" i="0" u="none" strike="noStrike">
                          <a:solidFill>
                            <a:srgbClr val="000000"/>
                          </a:solidFill>
                          <a:effectLst/>
                          <a:latin typeface="Calibri" panose="020F0502020204030204" pitchFamily="34" charset="0"/>
                        </a:rPr>
                        <a:t> </a:t>
                      </a:r>
                    </a:p>
                  </a:txBody>
                  <a:tcPr marL="9525" marR="9525" marT="9525"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fontAlgn="b"/>
                      <a:r>
                        <a:rPr lang="en-US" sz="1100" b="0" i="0" u="none" strike="noStrike">
                          <a:solidFill>
                            <a:srgbClr val="000000"/>
                          </a:solidFill>
                          <a:effectLst/>
                          <a:latin typeface="Calibri" panose="020F0502020204030204" pitchFamily="34" charset="0"/>
                        </a:rPr>
                        <a:t> </a:t>
                      </a:r>
                    </a:p>
                  </a:txBody>
                  <a:tcPr marL="9525" marR="9525" marT="9525"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100" b="0" i="0" u="none" strike="noStrike">
                          <a:solidFill>
                            <a:srgbClr val="000000"/>
                          </a:solidFill>
                          <a:effectLst/>
                          <a:latin typeface="Calibri" panose="020F0502020204030204" pitchFamily="34" charset="0"/>
                        </a:rPr>
                        <a:t>0%</a:t>
                      </a:r>
                    </a:p>
                  </a:txBody>
                  <a:tcPr marL="9525" marR="9525" marT="9525"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1100" b="0" i="0" u="none" strike="noStrike">
                          <a:solidFill>
                            <a:srgbClr val="000000"/>
                          </a:solidFill>
                          <a:effectLst/>
                          <a:latin typeface="Calibri" panose="020F0502020204030204" pitchFamily="34" charset="0"/>
                        </a:rPr>
                        <a:t>0%</a:t>
                      </a:r>
                    </a:p>
                  </a:txBody>
                  <a:tcPr marL="9525" marR="9525" marT="9525"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994088878"/>
                  </a:ext>
                </a:extLst>
              </a:tr>
              <a:tr h="190500">
                <a:tc>
                  <a:txBody>
                    <a:bodyPr/>
                    <a:lstStyle/>
                    <a:p>
                      <a:pPr fontAlgn="b"/>
                      <a:endParaRPr lang="en-US" sz="1100" b="0" i="0" u="none" strike="noStrike">
                        <a:solidFill>
                          <a:srgbClr val="000000"/>
                        </a:solidFill>
                        <a:effectLst/>
                        <a:latin typeface="Calibri" panose="020F0502020204030204" pitchFamily="34" charset="0"/>
                      </a:endParaRPr>
                    </a:p>
                  </a:txBody>
                  <a:tcPr marL="9525" marR="9525" marT="9525" anchor="b">
                    <a:lnL>
                      <a:noFill/>
                    </a:lnL>
                    <a:lnR>
                      <a:noFill/>
                    </a:lnR>
                    <a:lnT>
                      <a:noFill/>
                    </a:lnT>
                    <a:lnB>
                      <a:noFill/>
                    </a:lnB>
                    <a:solidFill>
                      <a:srgbClr val="4472C4"/>
                    </a:solidFill>
                  </a:tcPr>
                </a:tc>
                <a:tc>
                  <a:txBody>
                    <a:bodyPr/>
                    <a:lstStyle/>
                    <a:p>
                      <a:pPr fontAlgn="b"/>
                      <a:r>
                        <a:rPr lang="en-US" sz="1100" b="0" i="0" u="none" strike="noStrike">
                          <a:solidFill>
                            <a:srgbClr val="000000"/>
                          </a:solidFill>
                          <a:effectLst/>
                          <a:latin typeface="Calibri" panose="020F0502020204030204" pitchFamily="34" charset="0"/>
                        </a:rPr>
                        <a:t>Warranty</a:t>
                      </a:r>
                    </a:p>
                  </a:txBody>
                  <a:tcPr marL="9525" marR="9525" marT="9525"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100" b="0" i="0" u="none" strike="noStrike">
                          <a:solidFill>
                            <a:srgbClr val="000000"/>
                          </a:solidFill>
                          <a:effectLst/>
                          <a:latin typeface="Calibri" panose="020F0502020204030204" pitchFamily="34" charset="0"/>
                        </a:rPr>
                        <a:t>$34,529 </a:t>
                      </a:r>
                    </a:p>
                  </a:txBody>
                  <a:tcPr marL="9525" marR="9525" marT="9525"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100" b="0" i="0" u="none" strike="noStrike">
                          <a:solidFill>
                            <a:srgbClr val="000000"/>
                          </a:solidFill>
                          <a:effectLst/>
                          <a:latin typeface="Calibri" panose="020F0502020204030204" pitchFamily="34" charset="0"/>
                        </a:rPr>
                        <a:t> $7,847 </a:t>
                      </a:r>
                    </a:p>
                  </a:txBody>
                  <a:tcPr marL="9525" marR="9525" marT="9525"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100" b="0" i="0" u="none" strike="noStrike">
                          <a:solidFill>
                            <a:srgbClr val="000000"/>
                          </a:solidFill>
                          <a:effectLst/>
                          <a:latin typeface="Calibri" panose="020F0502020204030204" pitchFamily="34" charset="0"/>
                        </a:rPr>
                        <a:t>22.73%</a:t>
                      </a:r>
                    </a:p>
                  </a:txBody>
                  <a:tcPr marL="9525" marR="9525" marT="9525"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1100" b="0" i="0" u="none" strike="noStrike">
                          <a:solidFill>
                            <a:srgbClr val="000000"/>
                          </a:solidFill>
                          <a:effectLst/>
                          <a:latin typeface="Calibri" panose="020F0502020204030204" pitchFamily="34" charset="0"/>
                        </a:rPr>
                        <a:t>24.79%</a:t>
                      </a:r>
                    </a:p>
                  </a:txBody>
                  <a:tcPr marL="9525" marR="9525" marT="9525"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4219397261"/>
                  </a:ext>
                </a:extLst>
              </a:tr>
              <a:tr h="190500">
                <a:tc>
                  <a:txBody>
                    <a:bodyPr/>
                    <a:lstStyle/>
                    <a:p>
                      <a:pPr fontAlgn="b"/>
                      <a:endParaRPr lang="en-US" sz="1100" b="0" i="0" u="none" strike="noStrike">
                        <a:solidFill>
                          <a:srgbClr val="000000"/>
                        </a:solidFill>
                        <a:effectLst/>
                        <a:latin typeface="Calibri" panose="020F0502020204030204" pitchFamily="34" charset="0"/>
                      </a:endParaRPr>
                    </a:p>
                  </a:txBody>
                  <a:tcPr marL="9525" marR="9525" marT="9525" anchor="b">
                    <a:lnL>
                      <a:noFill/>
                    </a:lnL>
                    <a:lnR>
                      <a:noFill/>
                    </a:lnR>
                    <a:lnT>
                      <a:noFill/>
                    </a:lnT>
                    <a:lnB>
                      <a:noFill/>
                    </a:lnB>
                    <a:solidFill>
                      <a:srgbClr val="4472C4"/>
                    </a:solidFill>
                  </a:tcPr>
                </a:tc>
                <a:tc>
                  <a:txBody>
                    <a:bodyPr/>
                    <a:lstStyle/>
                    <a:p>
                      <a:pPr fontAlgn="b"/>
                      <a:r>
                        <a:rPr lang="en-US" sz="1100" b="0" i="0" u="none" strike="noStrike">
                          <a:solidFill>
                            <a:srgbClr val="000000"/>
                          </a:solidFill>
                          <a:effectLst/>
                          <a:latin typeface="Calibri" panose="020F0502020204030204" pitchFamily="34" charset="0"/>
                        </a:rPr>
                        <a:t>Warranty Other</a:t>
                      </a:r>
                    </a:p>
                  </a:txBody>
                  <a:tcPr marL="9525" marR="9525" marT="9525"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fontAlgn="b"/>
                      <a:r>
                        <a:rPr lang="en-US" sz="1100" b="0" i="0" u="none" strike="noStrike">
                          <a:solidFill>
                            <a:srgbClr val="000000"/>
                          </a:solidFill>
                          <a:effectLst/>
                          <a:latin typeface="Calibri" panose="020F0502020204030204" pitchFamily="34" charset="0"/>
                        </a:rPr>
                        <a:t> </a:t>
                      </a:r>
                    </a:p>
                  </a:txBody>
                  <a:tcPr marL="9525" marR="9525" marT="9525"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fontAlgn="b"/>
                      <a:r>
                        <a:rPr lang="en-US" sz="1100" b="0" i="0" u="none" strike="noStrike">
                          <a:solidFill>
                            <a:srgbClr val="000000"/>
                          </a:solidFill>
                          <a:effectLst/>
                          <a:latin typeface="Calibri" panose="020F0502020204030204" pitchFamily="34" charset="0"/>
                        </a:rPr>
                        <a:t> </a:t>
                      </a:r>
                    </a:p>
                  </a:txBody>
                  <a:tcPr marL="9525" marR="9525" marT="9525"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100" b="0" i="0" u="none" strike="noStrike">
                          <a:solidFill>
                            <a:srgbClr val="000000"/>
                          </a:solidFill>
                          <a:effectLst/>
                          <a:latin typeface="Calibri" panose="020F0502020204030204" pitchFamily="34" charset="0"/>
                        </a:rPr>
                        <a:t>0%</a:t>
                      </a:r>
                    </a:p>
                  </a:txBody>
                  <a:tcPr marL="9525" marR="9525" marT="9525"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1100" b="0" i="0" u="none" strike="noStrike">
                          <a:solidFill>
                            <a:srgbClr val="000000"/>
                          </a:solidFill>
                          <a:effectLst/>
                          <a:latin typeface="Calibri" panose="020F0502020204030204" pitchFamily="34" charset="0"/>
                        </a:rPr>
                        <a:t>0%</a:t>
                      </a:r>
                    </a:p>
                  </a:txBody>
                  <a:tcPr marL="9525" marR="9525" marT="9525"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3958365624"/>
                  </a:ext>
                </a:extLst>
              </a:tr>
              <a:tr h="190500">
                <a:tc>
                  <a:txBody>
                    <a:bodyPr/>
                    <a:lstStyle/>
                    <a:p>
                      <a:pPr fontAlgn="b"/>
                      <a:endParaRPr lang="en-US" sz="1100" b="0" i="0" u="none" strike="noStrike">
                        <a:solidFill>
                          <a:srgbClr val="000000"/>
                        </a:solidFill>
                        <a:effectLst/>
                        <a:latin typeface="Calibri" panose="020F0502020204030204" pitchFamily="34" charset="0"/>
                      </a:endParaRPr>
                    </a:p>
                  </a:txBody>
                  <a:tcPr marL="9525" marR="9525" marT="9525" anchor="b">
                    <a:lnL>
                      <a:noFill/>
                    </a:lnL>
                    <a:lnR>
                      <a:noFill/>
                    </a:lnR>
                    <a:lnT>
                      <a:noFill/>
                    </a:lnT>
                    <a:lnB>
                      <a:noFill/>
                    </a:lnB>
                    <a:solidFill>
                      <a:srgbClr val="4472C4"/>
                    </a:solidFill>
                  </a:tcPr>
                </a:tc>
                <a:tc>
                  <a:txBody>
                    <a:bodyPr/>
                    <a:lstStyle/>
                    <a:p>
                      <a:pPr fontAlgn="b"/>
                      <a:r>
                        <a:rPr lang="en-US" sz="1100" b="0" i="0" u="none" strike="noStrike">
                          <a:solidFill>
                            <a:srgbClr val="000000"/>
                          </a:solidFill>
                          <a:effectLst/>
                          <a:latin typeface="Calibri" panose="020F0502020204030204" pitchFamily="34" charset="0"/>
                        </a:rPr>
                        <a:t>Internal</a:t>
                      </a:r>
                    </a:p>
                  </a:txBody>
                  <a:tcPr marL="9525" marR="9525" marT="9525"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100" b="0" i="0" u="none" strike="noStrike">
                          <a:solidFill>
                            <a:srgbClr val="000000"/>
                          </a:solidFill>
                          <a:effectLst/>
                          <a:latin typeface="Calibri" panose="020F0502020204030204" pitchFamily="34" charset="0"/>
                        </a:rPr>
                        <a:t>$21,603 </a:t>
                      </a:r>
                    </a:p>
                  </a:txBody>
                  <a:tcPr marL="9525" marR="9525" marT="9525"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100" b="0" i="0" u="none" strike="noStrike">
                          <a:solidFill>
                            <a:srgbClr val="000000"/>
                          </a:solidFill>
                          <a:effectLst/>
                          <a:latin typeface="Calibri" panose="020F0502020204030204" pitchFamily="34" charset="0"/>
                        </a:rPr>
                        <a:t> $15,945 </a:t>
                      </a:r>
                    </a:p>
                  </a:txBody>
                  <a:tcPr marL="9525" marR="9525" marT="9525"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100" b="0" i="0" u="none" strike="noStrike">
                          <a:solidFill>
                            <a:srgbClr val="000000"/>
                          </a:solidFill>
                          <a:effectLst/>
                          <a:latin typeface="Calibri" panose="020F0502020204030204" pitchFamily="34" charset="0"/>
                        </a:rPr>
                        <a:t>73.81%</a:t>
                      </a:r>
                    </a:p>
                  </a:txBody>
                  <a:tcPr marL="9525" marR="9525" marT="9525"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1100" b="0" i="0" u="none" strike="noStrike">
                          <a:solidFill>
                            <a:srgbClr val="000000"/>
                          </a:solidFill>
                          <a:effectLst/>
                          <a:latin typeface="Calibri" panose="020F0502020204030204" pitchFamily="34" charset="0"/>
                        </a:rPr>
                        <a:t>15.51%</a:t>
                      </a:r>
                    </a:p>
                  </a:txBody>
                  <a:tcPr marL="9525" marR="9525" marT="9525"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3518997325"/>
                  </a:ext>
                </a:extLst>
              </a:tr>
              <a:tr h="190500">
                <a:tc>
                  <a:txBody>
                    <a:bodyPr/>
                    <a:lstStyle/>
                    <a:p>
                      <a:pPr fontAlgn="b"/>
                      <a:endParaRPr lang="en-US" sz="1100" b="0" i="0" u="none" strike="noStrike">
                        <a:solidFill>
                          <a:srgbClr val="000000"/>
                        </a:solidFill>
                        <a:effectLst/>
                        <a:latin typeface="Calibri" panose="020F0502020204030204" pitchFamily="34" charset="0"/>
                      </a:endParaRPr>
                    </a:p>
                  </a:txBody>
                  <a:tcPr marL="9525" marR="9525" marT="9525" anchor="b">
                    <a:lnL>
                      <a:noFill/>
                    </a:lnL>
                    <a:lnR>
                      <a:noFill/>
                    </a:lnR>
                    <a:lnT>
                      <a:noFill/>
                    </a:lnT>
                    <a:lnB>
                      <a:noFill/>
                    </a:lnB>
                    <a:solidFill>
                      <a:srgbClr val="4472C4"/>
                    </a:solidFill>
                  </a:tcPr>
                </a:tc>
                <a:tc>
                  <a:txBody>
                    <a:bodyPr/>
                    <a:lstStyle/>
                    <a:p>
                      <a:pPr fontAlgn="b"/>
                      <a:r>
                        <a:rPr lang="en-US" sz="1100" b="0" i="0" u="none" strike="noStrike">
                          <a:solidFill>
                            <a:srgbClr val="000000"/>
                          </a:solidFill>
                          <a:effectLst/>
                          <a:latin typeface="Calibri" panose="020F0502020204030204" pitchFamily="34" charset="0"/>
                        </a:rPr>
                        <a:t>NVI / Road Ready</a:t>
                      </a:r>
                    </a:p>
                  </a:txBody>
                  <a:tcPr marL="9525" marR="9525" marT="9525"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fontAlgn="b"/>
                      <a:r>
                        <a:rPr lang="en-US" sz="1100" b="0" i="0" u="none" strike="noStrike">
                          <a:solidFill>
                            <a:srgbClr val="000000"/>
                          </a:solidFill>
                          <a:effectLst/>
                          <a:latin typeface="Calibri" panose="020F0502020204030204" pitchFamily="34" charset="0"/>
                        </a:rPr>
                        <a:t> </a:t>
                      </a:r>
                    </a:p>
                  </a:txBody>
                  <a:tcPr marL="9525" marR="9525" marT="9525"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fontAlgn="b"/>
                      <a:r>
                        <a:rPr lang="en-US" sz="1100" b="0" i="0" u="none" strike="noStrike">
                          <a:solidFill>
                            <a:srgbClr val="000000"/>
                          </a:solidFill>
                          <a:effectLst/>
                          <a:latin typeface="Calibri" panose="020F0502020204030204" pitchFamily="34" charset="0"/>
                        </a:rPr>
                        <a:t> </a:t>
                      </a:r>
                    </a:p>
                  </a:txBody>
                  <a:tcPr marL="9525" marR="9525" marT="9525"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100" b="0" i="0" u="none" strike="noStrike">
                          <a:solidFill>
                            <a:srgbClr val="000000"/>
                          </a:solidFill>
                          <a:effectLst/>
                          <a:latin typeface="Calibri" panose="020F0502020204030204" pitchFamily="34" charset="0"/>
                        </a:rPr>
                        <a:t>0%</a:t>
                      </a:r>
                    </a:p>
                  </a:txBody>
                  <a:tcPr marL="9525" marR="9525" marT="9525"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1100" b="0" i="0" u="none" strike="noStrike">
                          <a:solidFill>
                            <a:srgbClr val="000000"/>
                          </a:solidFill>
                          <a:effectLst/>
                          <a:latin typeface="Calibri" panose="020F0502020204030204" pitchFamily="34" charset="0"/>
                        </a:rPr>
                        <a:t>0%</a:t>
                      </a:r>
                    </a:p>
                  </a:txBody>
                  <a:tcPr marL="9525" marR="9525" marT="9525"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024085092"/>
                  </a:ext>
                </a:extLst>
              </a:tr>
              <a:tr h="190500">
                <a:tc>
                  <a:txBody>
                    <a:bodyPr/>
                    <a:lstStyle/>
                    <a:p>
                      <a:pPr fontAlgn="b"/>
                      <a:endParaRPr lang="en-US" sz="1100" b="0" i="0" u="none" strike="noStrike">
                        <a:solidFill>
                          <a:srgbClr val="000000"/>
                        </a:solidFill>
                        <a:effectLst/>
                        <a:latin typeface="Calibri" panose="020F0502020204030204" pitchFamily="34" charset="0"/>
                      </a:endParaRPr>
                    </a:p>
                  </a:txBody>
                  <a:tcPr marL="9525" marR="9525" marT="9525" anchor="b">
                    <a:lnL>
                      <a:noFill/>
                    </a:lnL>
                    <a:lnR>
                      <a:noFill/>
                    </a:lnR>
                    <a:lnT>
                      <a:noFill/>
                    </a:lnT>
                    <a:lnB>
                      <a:noFill/>
                    </a:lnB>
                    <a:solidFill>
                      <a:srgbClr val="4472C4"/>
                    </a:solidFill>
                  </a:tcPr>
                </a:tc>
                <a:tc>
                  <a:txBody>
                    <a:bodyPr/>
                    <a:lstStyle/>
                    <a:p>
                      <a:pPr fontAlgn="b"/>
                      <a:r>
                        <a:rPr lang="en-US" sz="1100" b="0" i="0" u="none" strike="noStrike">
                          <a:solidFill>
                            <a:srgbClr val="000000"/>
                          </a:solidFill>
                          <a:effectLst/>
                          <a:latin typeface="Calibri" panose="020F0502020204030204" pitchFamily="34" charset="0"/>
                        </a:rPr>
                        <a:t>Adj. Cost Of Labor</a:t>
                      </a:r>
                    </a:p>
                  </a:txBody>
                  <a:tcPr marL="9525" marR="9525" marT="9525"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fontAlgn="b"/>
                      <a:endParaRPr lang="en-US" sz="1100" b="0" i="0" u="none" strike="noStrike">
                        <a:solidFill>
                          <a:srgbClr val="000000"/>
                        </a:solidFill>
                        <a:effectLst/>
                        <a:latin typeface="Calibri" panose="020F0502020204030204" pitchFamily="34" charset="0"/>
                      </a:endParaRPr>
                    </a:p>
                  </a:txBody>
                  <a:tcPr marL="9525" marR="9525" marT="9525"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fontAlgn="b"/>
                      <a:r>
                        <a:rPr lang="en-US" sz="1100" b="0" i="0" u="none" strike="noStrike">
                          <a:solidFill>
                            <a:srgbClr val="000000"/>
                          </a:solidFill>
                          <a:effectLst/>
                          <a:latin typeface="Calibri" panose="020F0502020204030204" pitchFamily="34" charset="0"/>
                        </a:rPr>
                        <a:t> </a:t>
                      </a:r>
                    </a:p>
                  </a:txBody>
                  <a:tcPr marL="9525" marR="9525" marT="9525"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100" b="0" i="0" u="none" strike="noStrike">
                          <a:solidFill>
                            <a:srgbClr val="000000"/>
                          </a:solidFill>
                          <a:effectLst/>
                          <a:latin typeface="Calibri" panose="020F0502020204030204" pitchFamily="34" charset="0"/>
                        </a:rPr>
                        <a:t>0%</a:t>
                      </a:r>
                    </a:p>
                  </a:txBody>
                  <a:tcPr marL="9525" marR="9525" marT="9525"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1100" b="0" i="0" u="none" strike="noStrike">
                          <a:solidFill>
                            <a:srgbClr val="000000"/>
                          </a:solidFill>
                          <a:effectLst/>
                          <a:latin typeface="Calibri" panose="020F0502020204030204" pitchFamily="34" charset="0"/>
                        </a:rPr>
                        <a:t>0.00%</a:t>
                      </a:r>
                    </a:p>
                  </a:txBody>
                  <a:tcPr marL="9525" marR="9525" marT="9525"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3586821225"/>
                  </a:ext>
                </a:extLst>
              </a:tr>
              <a:tr h="190500">
                <a:tc>
                  <a:txBody>
                    <a:bodyPr/>
                    <a:lstStyle/>
                    <a:p>
                      <a:pPr fontAlgn="b"/>
                      <a:endParaRPr lang="en-US" sz="1100" b="0" i="0" u="none" strike="noStrike">
                        <a:solidFill>
                          <a:srgbClr val="000000"/>
                        </a:solidFill>
                        <a:effectLst/>
                        <a:latin typeface="Calibri" panose="020F0502020204030204" pitchFamily="34" charset="0"/>
                      </a:endParaRPr>
                    </a:p>
                  </a:txBody>
                  <a:tcPr marL="9525" marR="9525" marT="9525" anchor="b">
                    <a:lnL>
                      <a:noFill/>
                    </a:lnL>
                    <a:lnR>
                      <a:noFill/>
                    </a:lnR>
                    <a:lnT>
                      <a:noFill/>
                    </a:lnT>
                    <a:lnB w="12700" cap="flat" cmpd="sng" algn="ctr">
                      <a:solidFill>
                        <a:srgbClr val="000000"/>
                      </a:solidFill>
                      <a:prstDash val="solid"/>
                      <a:round/>
                      <a:headEnd type="none" w="med" len="med"/>
                      <a:tailEnd type="none" w="med" len="med"/>
                    </a:lnB>
                    <a:solidFill>
                      <a:srgbClr val="4472C4"/>
                    </a:solidFill>
                  </a:tcPr>
                </a:tc>
                <a:tc>
                  <a:txBody>
                    <a:bodyPr/>
                    <a:lstStyle/>
                    <a:p>
                      <a:pPr algn="r" fontAlgn="b"/>
                      <a:r>
                        <a:rPr lang="en-US" sz="1000" b="1" i="0" u="none" strike="noStrike">
                          <a:effectLst/>
                          <a:latin typeface="Arial" panose="020B0604020202020204" pitchFamily="34" charset="0"/>
                        </a:rPr>
                        <a:t>Total</a:t>
                      </a:r>
                    </a:p>
                  </a:txBody>
                  <a:tcPr marL="9525" marR="9525" marT="9525"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fontAlgn="b"/>
                      <a:r>
                        <a:rPr lang="en-US" sz="1100" b="0" i="0" u="none" strike="noStrike">
                          <a:solidFill>
                            <a:srgbClr val="000000"/>
                          </a:solidFill>
                          <a:effectLst/>
                          <a:latin typeface="Calibri" panose="020F0502020204030204" pitchFamily="34" charset="0"/>
                        </a:rPr>
                        <a:t>$139,257 </a:t>
                      </a:r>
                    </a:p>
                  </a:txBody>
                  <a:tcPr marL="9525" marR="9525" marT="9525"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1100" b="0" i="0" u="none" strike="noStrike">
                          <a:solidFill>
                            <a:srgbClr val="000000"/>
                          </a:solidFill>
                          <a:effectLst/>
                          <a:latin typeface="Calibri" panose="020F0502020204030204" pitchFamily="34" charset="0"/>
                        </a:rPr>
                        <a:t> $84,751 </a:t>
                      </a:r>
                    </a:p>
                  </a:txBody>
                  <a:tcPr marL="9525" marR="9525" marT="9525"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1100" b="0" i="0" u="none" strike="noStrike">
                          <a:solidFill>
                            <a:srgbClr val="000000"/>
                          </a:solidFill>
                          <a:effectLst/>
                          <a:latin typeface="Calibri" panose="020F0502020204030204" pitchFamily="34" charset="0"/>
                        </a:rPr>
                        <a:t>60.86%</a:t>
                      </a:r>
                    </a:p>
                  </a:txBody>
                  <a:tcPr marL="9525" marR="9525" marT="9525"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1100" b="0" i="0" u="none" strike="noStrike">
                          <a:solidFill>
                            <a:srgbClr val="000000"/>
                          </a:solidFill>
                          <a:effectLst/>
                          <a:latin typeface="Calibri" panose="020F0502020204030204" pitchFamily="34" charset="0"/>
                        </a:rPr>
                        <a:t>100.00%</a:t>
                      </a:r>
                    </a:p>
                  </a:txBody>
                  <a:tcPr marL="9525" marR="9525" marT="9525"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3179891688"/>
                  </a:ext>
                </a:extLst>
              </a:tr>
            </a:tbl>
          </a:graphicData>
        </a:graphic>
      </p:graphicFrame>
    </p:spTree>
    <p:extLst>
      <p:ext uri="{BB962C8B-B14F-4D97-AF65-F5344CB8AC3E}">
        <p14:creationId xmlns:p14="http://schemas.microsoft.com/office/powerpoint/2010/main" val="38876414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a:solidFill>
                  <a:srgbClr val="000000"/>
                </a:solidFill>
                <a:latin typeface="Calibri" panose="020F0502020204030204" pitchFamily="34" charset="0"/>
              </a:rPr>
            </a:br>
            <a:r>
              <a:rPr lang="en-US" b="1" i="0" u="none" strike="noStrike" baseline="0">
                <a:solidFill>
                  <a:srgbClr val="221E1F"/>
                </a:solidFill>
                <a:latin typeface="Calibri" panose="020F0502020204030204" pitchFamily="34" charset="0"/>
              </a:rPr>
              <a:t>Changes in Expense Structure </a:t>
            </a:r>
            <a:br>
              <a:rPr lang="en-US" sz="1800" b="0" i="0" u="none" strike="noStrike" baseline="0">
                <a:solidFill>
                  <a:srgbClr val="221E1F"/>
                </a:solidFill>
                <a:latin typeface="Calibri" panose="020F0502020204030204" pitchFamily="34" charset="0"/>
              </a:rPr>
            </a:br>
            <a:br>
              <a:rPr lang="en-US" sz="1800" b="0" i="0" u="none" strike="noStrike" baseline="0">
                <a:solidFill>
                  <a:srgbClr val="221E1F"/>
                </a:solidFill>
                <a:latin typeface="Calibri" panose="020F0502020204030204" pitchFamily="34" charset="0"/>
              </a:rPr>
            </a:br>
            <a:br>
              <a:rPr lang="en-US" sz="1800" b="0" i="0" u="none" strike="noStrike" baseline="0">
                <a:solidFill>
                  <a:srgbClr val="221E1F"/>
                </a:solidFill>
                <a:latin typeface="Calibri" panose="020F0502020204030204" pitchFamily="34" charset="0"/>
              </a:rPr>
            </a:br>
            <a:endParaRPr lang="en-US"/>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vert="horz" lIns="91440" tIns="45720" rIns="91440" bIns="45720" rtlCol="0" anchor="t">
            <a:normAutofit lnSpcReduction="10000"/>
          </a:bodyPr>
          <a:lstStyle/>
          <a:p>
            <a:pPr algn="l"/>
            <a:endParaRPr lang="en-US" sz="1800" b="0" i="0" u="none" strike="noStrike" baseline="0">
              <a:solidFill>
                <a:srgbClr val="000000"/>
              </a:solidFill>
              <a:latin typeface="Calibri" panose="020F0502020204030204" pitchFamily="34" charset="0"/>
            </a:endParaRPr>
          </a:p>
          <a:p>
            <a:r>
              <a:rPr lang="en-US" dirty="0">
                <a:solidFill>
                  <a:srgbClr val="221E1F"/>
                </a:solidFill>
                <a:latin typeface="Calibri"/>
                <a:cs typeface="Calibri"/>
              </a:rPr>
              <a:t>There are no current procedures that we have in place to control or examine our service expense.</a:t>
            </a:r>
            <a:endParaRPr lang="en-US" sz="1800" b="0" i="0" u="none" strike="noStrike" baseline="0" dirty="0">
              <a:solidFill>
                <a:srgbClr val="221E1F"/>
              </a:solidFill>
              <a:latin typeface="Calibri" panose="020F0502020204030204" pitchFamily="34" charset="0"/>
              <a:cs typeface="Calibri"/>
            </a:endParaRPr>
          </a:p>
          <a:p>
            <a:r>
              <a:rPr lang="en-US" dirty="0">
                <a:solidFill>
                  <a:srgbClr val="221E1F"/>
                </a:solidFill>
                <a:latin typeface="Calibri"/>
                <a:cs typeface="Calibri"/>
              </a:rPr>
              <a:t>I have begun digging deeper into expense categories with the owner for a better understanding of the accounting practice.</a:t>
            </a:r>
          </a:p>
          <a:p>
            <a:r>
              <a:rPr lang="en-US" dirty="0">
                <a:solidFill>
                  <a:srgbClr val="221E1F"/>
                </a:solidFill>
                <a:latin typeface="Calibri"/>
                <a:cs typeface="Calibri"/>
              </a:rPr>
              <a:t>I have started holding monthly meetings with my staff and will gradually dig deeper into these metrics to help us all be a little more profitable. </a:t>
            </a:r>
            <a:endParaRPr lang="en-US" sz="1800" b="0" i="0" u="none" strike="noStrike" baseline="0" dirty="0">
              <a:solidFill>
                <a:srgbClr val="221E1F"/>
              </a:solidFill>
              <a:latin typeface="Calibri"/>
              <a:cs typeface="Calibri"/>
            </a:endParaRPr>
          </a:p>
          <a:p>
            <a:endParaRPr lang="en-US"/>
          </a:p>
        </p:txBody>
      </p:sp>
      <p:graphicFrame>
        <p:nvGraphicFramePr>
          <p:cNvPr id="12" name="Content Placeholder 11">
            <a:extLst>
              <a:ext uri="{FF2B5EF4-FFF2-40B4-BE49-F238E27FC236}">
                <a16:creationId xmlns:a16="http://schemas.microsoft.com/office/drawing/2014/main" id="{EE702E08-4A03-9010-6562-C54AD39E44C8}"/>
              </a:ext>
            </a:extLst>
          </p:cNvPr>
          <p:cNvGraphicFramePr>
            <a:graphicFrameLocks noGrp="1"/>
          </p:cNvGraphicFramePr>
          <p:nvPr>
            <p:ph sz="half" idx="2"/>
            <p:extLst>
              <p:ext uri="{D42A27DB-BD31-4B8C-83A1-F6EECF244321}">
                <p14:modId xmlns:p14="http://schemas.microsoft.com/office/powerpoint/2010/main" val="2771321716"/>
              </p:ext>
            </p:extLst>
          </p:nvPr>
        </p:nvGraphicFramePr>
        <p:xfrm>
          <a:off x="7175656" y="1448555"/>
          <a:ext cx="4184647" cy="3931920"/>
        </p:xfrm>
        <a:graphic>
          <a:graphicData uri="http://schemas.openxmlformats.org/drawingml/2006/table">
            <a:tbl>
              <a:tblPr bandRow="1">
                <a:tableStyleId>{5C22544A-7EE6-4342-B048-85BDC9FD1C3A}</a:tableStyleId>
              </a:tblPr>
              <a:tblGrid>
                <a:gridCol w="709763">
                  <a:extLst>
                    <a:ext uri="{9D8B030D-6E8A-4147-A177-3AD203B41FA5}">
                      <a16:colId xmlns:a16="http://schemas.microsoft.com/office/drawing/2014/main" val="3802099625"/>
                    </a:ext>
                  </a:extLst>
                </a:gridCol>
                <a:gridCol w="1567395">
                  <a:extLst>
                    <a:ext uri="{9D8B030D-6E8A-4147-A177-3AD203B41FA5}">
                      <a16:colId xmlns:a16="http://schemas.microsoft.com/office/drawing/2014/main" val="1631677355"/>
                    </a:ext>
                  </a:extLst>
                </a:gridCol>
                <a:gridCol w="1197726">
                  <a:extLst>
                    <a:ext uri="{9D8B030D-6E8A-4147-A177-3AD203B41FA5}">
                      <a16:colId xmlns:a16="http://schemas.microsoft.com/office/drawing/2014/main" val="685332121"/>
                    </a:ext>
                  </a:extLst>
                </a:gridCol>
                <a:gridCol w="709763">
                  <a:extLst>
                    <a:ext uri="{9D8B030D-6E8A-4147-A177-3AD203B41FA5}">
                      <a16:colId xmlns:a16="http://schemas.microsoft.com/office/drawing/2014/main" val="420452677"/>
                    </a:ext>
                  </a:extLst>
                </a:gridCol>
              </a:tblGrid>
              <a:tr h="190500">
                <a:tc>
                  <a:txBody>
                    <a:bodyPr/>
                    <a:lstStyle/>
                    <a:p>
                      <a:pPr fontAlgn="b"/>
                      <a:r>
                        <a:rPr lang="en-US" sz="1000" b="1" i="0" u="none" strike="noStrike">
                          <a:effectLst/>
                          <a:latin typeface="Arial" panose="020B0604020202020204" pitchFamily="34" charset="0"/>
                        </a:rPr>
                        <a:t>                     Service Department Profit Centering    </a:t>
                      </a:r>
                      <a:r>
                        <a:rPr lang="en-US" sz="800" b="1" i="0" u="none" strike="noStrike">
                          <a:effectLst/>
                          <a:latin typeface="Arial" panose="020B0604020202020204" pitchFamily="34" charset="0"/>
                        </a:rPr>
                        <a:t> </a:t>
                      </a:r>
                      <a:endParaRPr lang="en-US" sz="1000" b="1" i="0" u="none" strike="noStrike">
                        <a:effectLst/>
                        <a:latin typeface="Arial" panose="020B0604020202020204" pitchFamily="34" charset="0"/>
                      </a:endParaRPr>
                    </a:p>
                  </a:txBody>
                  <a:tcPr marL="9525" marR="9525" marT="9525" anchor="b">
                    <a:lnL>
                      <a:noFill/>
                    </a:lnL>
                    <a:lnR>
                      <a:noFill/>
                    </a:lnR>
                    <a:lnT>
                      <a:noFill/>
                    </a:lnT>
                    <a:lnB>
                      <a:noFill/>
                    </a:lnB>
                    <a:noFill/>
                  </a:tcPr>
                </a:tc>
                <a:tc>
                  <a:txBody>
                    <a:bodyPr/>
                    <a:lstStyle/>
                    <a:p>
                      <a:pPr fontAlgn="b"/>
                      <a:endParaRPr lang="en-US" sz="1000" b="1" i="0" u="none" strike="noStrike">
                        <a:effectLst/>
                        <a:latin typeface="Arial" panose="020B0604020202020204" pitchFamily="34" charset="0"/>
                      </a:endParaRPr>
                    </a:p>
                  </a:txBody>
                  <a:tcPr marL="9525" marR="9525" marT="9525" anchor="b">
                    <a:lnL>
                      <a:noFill/>
                    </a:lnL>
                    <a:lnR>
                      <a:noFill/>
                    </a:lnR>
                    <a:lnT>
                      <a:noFill/>
                    </a:lnT>
                    <a:lnB>
                      <a:noFill/>
                    </a:lnB>
                    <a:noFill/>
                  </a:tcPr>
                </a:tc>
                <a:tc>
                  <a:txBody>
                    <a:bodyPr/>
                    <a:lstStyle/>
                    <a:p>
                      <a:pPr fontAlgn="b"/>
                      <a:endParaRPr lang="en-US" sz="1000" b="1" i="0" u="none" strike="noStrike">
                        <a:effectLst/>
                        <a:latin typeface="Arial" panose="020B0604020202020204" pitchFamily="34" charset="0"/>
                      </a:endParaRPr>
                    </a:p>
                  </a:txBody>
                  <a:tcPr marL="9525" marR="9525" marT="9525" anchor="b">
                    <a:lnL>
                      <a:noFill/>
                    </a:lnL>
                    <a:lnR>
                      <a:noFill/>
                    </a:lnR>
                    <a:lnT>
                      <a:noFill/>
                    </a:lnT>
                    <a:lnB>
                      <a:noFill/>
                    </a:lnB>
                    <a:noFill/>
                  </a:tcPr>
                </a:tc>
                <a:tc>
                  <a:txBody>
                    <a:bodyPr/>
                    <a:lstStyle/>
                    <a:p>
                      <a:pPr fontAlgn="b"/>
                      <a:endParaRPr lang="en-US" sz="1000" b="1" i="0" u="none" strike="noStrike">
                        <a:effectLst/>
                        <a:latin typeface="Arial" panose="020B0604020202020204" pitchFamily="34" charset="0"/>
                      </a:endParaRPr>
                    </a:p>
                  </a:txBody>
                  <a:tcPr marL="9525" marR="9525" marT="9525" anchor="b">
                    <a:lnL>
                      <a:noFill/>
                    </a:lnL>
                    <a:lnR>
                      <a:noFill/>
                    </a:lnR>
                    <a:lnT>
                      <a:noFill/>
                    </a:lnT>
                    <a:lnB>
                      <a:noFill/>
                    </a:lnB>
                    <a:noFill/>
                  </a:tcPr>
                </a:tc>
                <a:extLst>
                  <a:ext uri="{0D108BD9-81ED-4DB2-BD59-A6C34878D82A}">
                    <a16:rowId xmlns:a16="http://schemas.microsoft.com/office/drawing/2014/main" val="4134413349"/>
                  </a:ext>
                </a:extLst>
              </a:tr>
              <a:tr h="238125">
                <a:tc>
                  <a:txBody>
                    <a:bodyPr/>
                    <a:lstStyle/>
                    <a:p>
                      <a:pPr fontAlgn="b"/>
                      <a:endParaRPr lang="en-US" sz="1100" b="0" i="0" u="none" strike="noStrike">
                        <a:solidFill>
                          <a:srgbClr val="000000"/>
                        </a:solidFill>
                        <a:effectLst/>
                        <a:latin typeface="Calibri" panose="020F0502020204030204" pitchFamily="34" charset="0"/>
                      </a:endParaRPr>
                    </a:p>
                  </a:txBody>
                  <a:tcPr marL="9525" marR="9525" marT="9525"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fontAlgn="b"/>
                      <a:endParaRPr lang="en-US" sz="1100" b="0" i="0" u="none" strike="noStrike">
                        <a:solidFill>
                          <a:srgbClr val="000000"/>
                        </a:solidFill>
                        <a:effectLst/>
                        <a:latin typeface="Calibri" panose="020F0502020204030204" pitchFamily="34" charset="0"/>
                      </a:endParaRPr>
                    </a:p>
                  </a:txBody>
                  <a:tcPr marL="9525" marR="9525" marT="9525"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fontAlgn="b"/>
                      <a:endParaRPr lang="en-US" sz="1100" b="0" i="0" u="none" strike="noStrike">
                        <a:solidFill>
                          <a:srgbClr val="000000"/>
                        </a:solidFill>
                        <a:effectLst/>
                        <a:latin typeface="Calibri" panose="020F0502020204030204" pitchFamily="34" charset="0"/>
                      </a:endParaRPr>
                    </a:p>
                  </a:txBody>
                  <a:tcPr marL="9525" marR="9525" marT="9525"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fontAlgn="b"/>
                      <a:endParaRPr lang="en-US" sz="1100" b="0" i="0" u="none" strike="noStrike">
                        <a:solidFill>
                          <a:srgbClr val="000000"/>
                        </a:solidFill>
                        <a:effectLst/>
                        <a:latin typeface="Calibri" panose="020F0502020204030204" pitchFamily="34" charset="0"/>
                      </a:endParaRPr>
                    </a:p>
                  </a:txBody>
                  <a:tcPr marL="9525" marR="9525" marT="9525" anchor="b">
                    <a:lnL>
                      <a:noFill/>
                    </a:lnL>
                    <a:lnR>
                      <a:noFill/>
                    </a:lnR>
                    <a:lnT>
                      <a:noFill/>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680788428"/>
                  </a:ext>
                </a:extLst>
              </a:tr>
              <a:tr h="495300">
                <a:tc>
                  <a:txBody>
                    <a:bodyPr/>
                    <a:lstStyle/>
                    <a:p>
                      <a:pPr fontAlgn="b"/>
                      <a:endParaRPr lang="en-US" sz="1100" b="0" i="0" u="none" strike="noStrike">
                        <a:solidFill>
                          <a:srgbClr val="000000"/>
                        </a:solidFill>
                        <a:effectLst/>
                        <a:latin typeface="Calibri" panose="020F0502020204030204" pitchFamily="34" charset="0"/>
                      </a:endParaRPr>
                    </a:p>
                  </a:txBody>
                  <a:tcPr marL="9525" marR="9525" marT="9525"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solidFill>
                      <a:srgbClr val="4472C4"/>
                    </a:solidFill>
                  </a:tcPr>
                </a:tc>
                <a:tc>
                  <a:txBody>
                    <a:bodyPr/>
                    <a:lstStyle/>
                    <a:p>
                      <a:pPr algn="l" fontAlgn="b"/>
                      <a:r>
                        <a:rPr lang="en-US" sz="900" b="0" i="0" u="none" strike="noStrike">
                          <a:solidFill>
                            <a:srgbClr val="FFFFFF"/>
                          </a:solidFill>
                          <a:effectLst/>
                          <a:latin typeface="Arial" panose="020B0604020202020204" pitchFamily="34" charset="0"/>
                        </a:rPr>
                        <a:t>Expense Category</a:t>
                      </a:r>
                    </a:p>
                  </a:txBody>
                  <a:tcPr marL="9525" marR="9525" marT="9525"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ctr" fontAlgn="b"/>
                      <a:r>
                        <a:rPr lang="en-US" sz="900" b="0" i="0" u="none" strike="noStrike">
                          <a:solidFill>
                            <a:srgbClr val="FFFFFF"/>
                          </a:solidFill>
                          <a:effectLst/>
                          <a:latin typeface="Arial" panose="020B0604020202020204" pitchFamily="34" charset="0"/>
                        </a:rPr>
                        <a:t>Dollar Amount</a:t>
                      </a:r>
                    </a:p>
                  </a:txBody>
                  <a:tcPr marL="9525" marR="9525" marT="9525"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fontAlgn="b"/>
                      <a:endParaRPr lang="en-US" sz="1100" b="0" i="0" u="none" strike="noStrike">
                        <a:solidFill>
                          <a:srgbClr val="000000"/>
                        </a:solidFill>
                        <a:effectLst/>
                        <a:latin typeface="Calibri" panose="020F0502020204030204" pitchFamily="34" charset="0"/>
                      </a:endParaRPr>
                    </a:p>
                  </a:txBody>
                  <a:tcPr marL="9525" marR="9525" marT="9525"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4472C4"/>
                    </a:solidFill>
                  </a:tcPr>
                </a:tc>
                <a:extLst>
                  <a:ext uri="{0D108BD9-81ED-4DB2-BD59-A6C34878D82A}">
                    <a16:rowId xmlns:a16="http://schemas.microsoft.com/office/drawing/2014/main" val="2770716117"/>
                  </a:ext>
                </a:extLst>
              </a:tr>
              <a:tr h="190500">
                <a:tc>
                  <a:txBody>
                    <a:bodyPr/>
                    <a:lstStyle/>
                    <a:p>
                      <a:pPr fontAlgn="b"/>
                      <a:endParaRPr lang="en-US" sz="1100" b="0" i="0" u="none" strike="noStrike">
                        <a:solidFill>
                          <a:srgbClr val="000000"/>
                        </a:solidFill>
                        <a:effectLst/>
                        <a:latin typeface="Calibri" panose="020F0502020204030204" pitchFamily="34" charset="0"/>
                      </a:endParaRPr>
                    </a:p>
                  </a:txBody>
                  <a:tcPr marL="9525" marR="9525" marT="9525" anchor="b">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4472C4"/>
                    </a:solidFill>
                  </a:tcPr>
                </a:tc>
                <a:tc>
                  <a:txBody>
                    <a:bodyPr/>
                    <a:lstStyle/>
                    <a:p>
                      <a:pPr fontAlgn="b"/>
                      <a:r>
                        <a:rPr lang="en-US" sz="1100" b="0" i="0" u="none" strike="noStrike">
                          <a:solidFill>
                            <a:srgbClr val="000000"/>
                          </a:solidFill>
                          <a:effectLst/>
                          <a:latin typeface="Calibri" panose="020F0502020204030204" pitchFamily="34" charset="0"/>
                        </a:rPr>
                        <a:t>Department Gross</a:t>
                      </a:r>
                    </a:p>
                  </a:txBody>
                  <a:tcPr marL="9525" marR="9525" marT="9525"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100" b="0" i="0" u="none" strike="noStrike">
                          <a:solidFill>
                            <a:srgbClr val="000000"/>
                          </a:solidFill>
                          <a:effectLst/>
                          <a:latin typeface="Calibri" panose="020F0502020204030204" pitchFamily="34" charset="0"/>
                        </a:rPr>
                        <a:t>$102,074 </a:t>
                      </a:r>
                    </a:p>
                  </a:txBody>
                  <a:tcPr marL="9525" marR="9525" marT="9525"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900" b="0" i="0" u="none" strike="noStrike">
                          <a:solidFill>
                            <a:srgbClr val="FFFFFF"/>
                          </a:solidFill>
                          <a:effectLst/>
                          <a:latin typeface="Arial" panose="020B0604020202020204" pitchFamily="34" charset="0"/>
                        </a:rPr>
                        <a:t>% of Gross</a:t>
                      </a:r>
                    </a:p>
                  </a:txBody>
                  <a:tcPr marL="9525" marR="9525" marT="9525" anchor="b">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4472C4"/>
                    </a:solidFill>
                  </a:tcPr>
                </a:tc>
                <a:extLst>
                  <a:ext uri="{0D108BD9-81ED-4DB2-BD59-A6C34878D82A}">
                    <a16:rowId xmlns:a16="http://schemas.microsoft.com/office/drawing/2014/main" val="2622145028"/>
                  </a:ext>
                </a:extLst>
              </a:tr>
              <a:tr h="190500">
                <a:tc>
                  <a:txBody>
                    <a:bodyPr/>
                    <a:lstStyle/>
                    <a:p>
                      <a:pPr fontAlgn="b"/>
                      <a:endParaRPr lang="en-US" sz="1100" b="0" i="0" u="none" strike="noStrike">
                        <a:solidFill>
                          <a:srgbClr val="000000"/>
                        </a:solidFill>
                        <a:effectLst/>
                        <a:latin typeface="Calibri" panose="020F0502020204030204" pitchFamily="34" charset="0"/>
                      </a:endParaRPr>
                    </a:p>
                  </a:txBody>
                  <a:tcPr marL="9525" marR="9525" marT="9525" anchor="b">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4472C4"/>
                    </a:solidFill>
                  </a:tcPr>
                </a:tc>
                <a:tc>
                  <a:txBody>
                    <a:bodyPr/>
                    <a:lstStyle/>
                    <a:p>
                      <a:pPr fontAlgn="b"/>
                      <a:r>
                        <a:rPr lang="en-US" sz="1100" b="0" i="0" u="none" strike="noStrike">
                          <a:solidFill>
                            <a:srgbClr val="000000"/>
                          </a:solidFill>
                          <a:effectLst/>
                          <a:latin typeface="Calibri" panose="020F0502020204030204" pitchFamily="34" charset="0"/>
                        </a:rPr>
                        <a:t>Variable Expense</a:t>
                      </a:r>
                    </a:p>
                  </a:txBody>
                  <a:tcPr marL="9525" marR="9525" marT="9525"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100" b="0" i="0" u="none" strike="noStrike">
                          <a:solidFill>
                            <a:srgbClr val="000000"/>
                          </a:solidFill>
                          <a:effectLst/>
                          <a:latin typeface="Calibri" panose="020F0502020204030204" pitchFamily="34" charset="0"/>
                        </a:rPr>
                        <a:t>$65,919 </a:t>
                      </a:r>
                    </a:p>
                  </a:txBody>
                  <a:tcPr marL="9525" marR="9525" marT="9525"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100" b="0" i="0" u="none" strike="noStrike">
                          <a:solidFill>
                            <a:srgbClr val="000000"/>
                          </a:solidFill>
                          <a:effectLst/>
                          <a:latin typeface="Calibri" panose="020F0502020204030204" pitchFamily="34" charset="0"/>
                        </a:rPr>
                        <a:t>64.58%</a:t>
                      </a:r>
                    </a:p>
                  </a:txBody>
                  <a:tcPr marL="9525" marR="9525" marT="9525" anchor="b">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53834302"/>
                  </a:ext>
                </a:extLst>
              </a:tr>
              <a:tr h="190500">
                <a:tc>
                  <a:txBody>
                    <a:bodyPr/>
                    <a:lstStyle/>
                    <a:p>
                      <a:pPr fontAlgn="b"/>
                      <a:endParaRPr lang="en-US" sz="1100" b="0" i="0" u="none" strike="noStrike">
                        <a:solidFill>
                          <a:srgbClr val="000000"/>
                        </a:solidFill>
                        <a:effectLst/>
                        <a:latin typeface="Calibri" panose="020F0502020204030204" pitchFamily="34" charset="0"/>
                      </a:endParaRPr>
                    </a:p>
                  </a:txBody>
                  <a:tcPr marL="9525" marR="9525" marT="9525" anchor="b">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4472C4"/>
                    </a:solidFill>
                  </a:tcPr>
                </a:tc>
                <a:tc>
                  <a:txBody>
                    <a:bodyPr/>
                    <a:lstStyle/>
                    <a:p>
                      <a:pPr fontAlgn="b"/>
                      <a:r>
                        <a:rPr lang="en-US" sz="1100" b="0" i="0" u="none" strike="noStrike">
                          <a:solidFill>
                            <a:srgbClr val="000000"/>
                          </a:solidFill>
                          <a:effectLst/>
                          <a:latin typeface="Calibri" panose="020F0502020204030204" pitchFamily="34" charset="0"/>
                        </a:rPr>
                        <a:t>Selling Expense</a:t>
                      </a:r>
                    </a:p>
                  </a:txBody>
                  <a:tcPr marL="9525" marR="9525" marT="9525"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fontAlgn="b"/>
                      <a:r>
                        <a:rPr lang="en-US" sz="1100" b="0" i="0" u="none" strike="noStrike">
                          <a:solidFill>
                            <a:srgbClr val="000000"/>
                          </a:solidFill>
                          <a:effectLst/>
                          <a:latin typeface="Calibri" panose="020F0502020204030204" pitchFamily="34" charset="0"/>
                        </a:rPr>
                        <a:t> </a:t>
                      </a:r>
                    </a:p>
                  </a:txBody>
                  <a:tcPr marL="9525" marR="9525" marT="9525"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100" b="0" i="0" u="none" strike="noStrike">
                          <a:solidFill>
                            <a:srgbClr val="000000"/>
                          </a:solidFill>
                          <a:effectLst/>
                          <a:latin typeface="Calibri" panose="020F0502020204030204" pitchFamily="34" charset="0"/>
                        </a:rPr>
                        <a:t>0.00%</a:t>
                      </a:r>
                    </a:p>
                  </a:txBody>
                  <a:tcPr marL="9525" marR="9525" marT="9525" anchor="b">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3408720308"/>
                  </a:ext>
                </a:extLst>
              </a:tr>
              <a:tr h="190500">
                <a:tc>
                  <a:txBody>
                    <a:bodyPr/>
                    <a:lstStyle/>
                    <a:p>
                      <a:pPr fontAlgn="b"/>
                      <a:endParaRPr lang="en-US" sz="1100" b="0" i="0" u="none" strike="noStrike">
                        <a:solidFill>
                          <a:srgbClr val="000000"/>
                        </a:solidFill>
                        <a:effectLst/>
                        <a:latin typeface="Calibri" panose="020F0502020204030204" pitchFamily="34" charset="0"/>
                      </a:endParaRPr>
                    </a:p>
                  </a:txBody>
                  <a:tcPr marL="9525" marR="9525" marT="9525" anchor="b">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4472C4"/>
                    </a:solidFill>
                  </a:tcPr>
                </a:tc>
                <a:tc>
                  <a:txBody>
                    <a:bodyPr/>
                    <a:lstStyle/>
                    <a:p>
                      <a:pPr fontAlgn="b"/>
                      <a:r>
                        <a:rPr lang="en-US" sz="1100" b="0" i="0" u="none" strike="noStrike">
                          <a:solidFill>
                            <a:srgbClr val="000000"/>
                          </a:solidFill>
                          <a:effectLst/>
                          <a:latin typeface="Calibri" panose="020F0502020204030204" pitchFamily="34" charset="0"/>
                        </a:rPr>
                        <a:t>Personnel Expense</a:t>
                      </a:r>
                    </a:p>
                  </a:txBody>
                  <a:tcPr marL="9525" marR="9525" marT="9525"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fontAlgn="b"/>
                      <a:endParaRPr lang="en-US" sz="1100" b="0" i="0" u="none" strike="noStrike">
                        <a:solidFill>
                          <a:srgbClr val="000000"/>
                        </a:solidFill>
                        <a:effectLst/>
                        <a:latin typeface="Calibri" panose="020F0502020204030204" pitchFamily="34" charset="0"/>
                      </a:endParaRPr>
                    </a:p>
                  </a:txBody>
                  <a:tcPr marL="9525" marR="9525" marT="9525"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100" b="0" i="0" u="none" strike="noStrike">
                          <a:solidFill>
                            <a:srgbClr val="000000"/>
                          </a:solidFill>
                          <a:effectLst/>
                          <a:latin typeface="Calibri" panose="020F0502020204030204" pitchFamily="34" charset="0"/>
                        </a:rPr>
                        <a:t>0.00%</a:t>
                      </a:r>
                    </a:p>
                  </a:txBody>
                  <a:tcPr marL="9525" marR="9525" marT="9525" anchor="b">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3943804493"/>
                  </a:ext>
                </a:extLst>
              </a:tr>
              <a:tr h="190500">
                <a:tc>
                  <a:txBody>
                    <a:bodyPr/>
                    <a:lstStyle/>
                    <a:p>
                      <a:pPr fontAlgn="b"/>
                      <a:endParaRPr lang="en-US" sz="1100" b="0" i="0" u="none" strike="noStrike">
                        <a:solidFill>
                          <a:srgbClr val="000000"/>
                        </a:solidFill>
                        <a:effectLst/>
                        <a:latin typeface="Calibri" panose="020F0502020204030204" pitchFamily="34" charset="0"/>
                      </a:endParaRPr>
                    </a:p>
                  </a:txBody>
                  <a:tcPr marL="9525" marR="9525" marT="9525" anchor="b">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4472C4"/>
                    </a:solidFill>
                  </a:tcPr>
                </a:tc>
                <a:tc>
                  <a:txBody>
                    <a:bodyPr/>
                    <a:lstStyle/>
                    <a:p>
                      <a:pPr fontAlgn="b"/>
                      <a:r>
                        <a:rPr lang="en-US" sz="1100" b="0" i="0" u="none" strike="noStrike">
                          <a:solidFill>
                            <a:srgbClr val="000000"/>
                          </a:solidFill>
                          <a:effectLst/>
                          <a:latin typeface="Calibri" panose="020F0502020204030204" pitchFamily="34" charset="0"/>
                        </a:rPr>
                        <a:t>Semi-Fixed Expense</a:t>
                      </a:r>
                    </a:p>
                  </a:txBody>
                  <a:tcPr marL="9525" marR="9525" marT="9525"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100" b="0" i="0" u="none" strike="noStrike">
                          <a:solidFill>
                            <a:srgbClr val="000000"/>
                          </a:solidFill>
                          <a:effectLst/>
                          <a:latin typeface="Calibri" panose="020F0502020204030204" pitchFamily="34" charset="0"/>
                        </a:rPr>
                        <a:t>$(9,145)</a:t>
                      </a:r>
                    </a:p>
                  </a:txBody>
                  <a:tcPr marL="9525" marR="9525" marT="9525"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100" b="0" i="0" u="none" strike="noStrike">
                          <a:solidFill>
                            <a:srgbClr val="000000"/>
                          </a:solidFill>
                          <a:effectLst/>
                          <a:latin typeface="Calibri" panose="020F0502020204030204" pitchFamily="34" charset="0"/>
                        </a:rPr>
                        <a:t>-8.96%</a:t>
                      </a:r>
                    </a:p>
                  </a:txBody>
                  <a:tcPr marL="9525" marR="9525" marT="9525" anchor="b">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234017484"/>
                  </a:ext>
                </a:extLst>
              </a:tr>
              <a:tr h="190500">
                <a:tc>
                  <a:txBody>
                    <a:bodyPr/>
                    <a:lstStyle/>
                    <a:p>
                      <a:pPr fontAlgn="b"/>
                      <a:endParaRPr lang="en-US" sz="1100" b="0" i="0" u="none" strike="noStrike">
                        <a:solidFill>
                          <a:srgbClr val="000000"/>
                        </a:solidFill>
                        <a:effectLst/>
                        <a:latin typeface="Calibri" panose="020F0502020204030204" pitchFamily="34" charset="0"/>
                      </a:endParaRPr>
                    </a:p>
                  </a:txBody>
                  <a:tcPr marL="9525" marR="9525" marT="9525" anchor="b">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4472C4"/>
                    </a:solidFill>
                  </a:tcPr>
                </a:tc>
                <a:tc>
                  <a:txBody>
                    <a:bodyPr/>
                    <a:lstStyle/>
                    <a:p>
                      <a:pPr fontAlgn="b"/>
                      <a:r>
                        <a:rPr lang="en-US" sz="1100" b="0" i="0" u="none" strike="noStrike">
                          <a:solidFill>
                            <a:srgbClr val="000000"/>
                          </a:solidFill>
                          <a:effectLst/>
                          <a:latin typeface="Calibri" panose="020F0502020204030204" pitchFamily="34" charset="0"/>
                        </a:rPr>
                        <a:t>Fixed Expense</a:t>
                      </a:r>
                    </a:p>
                  </a:txBody>
                  <a:tcPr marL="9525" marR="9525" marT="9525"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100" b="0" i="0" u="none" strike="noStrike">
                          <a:solidFill>
                            <a:srgbClr val="000000"/>
                          </a:solidFill>
                          <a:effectLst/>
                          <a:latin typeface="Calibri" panose="020F0502020204030204" pitchFamily="34" charset="0"/>
                        </a:rPr>
                        <a:t>$29,765 </a:t>
                      </a:r>
                    </a:p>
                  </a:txBody>
                  <a:tcPr marL="9525" marR="9525" marT="9525"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100" b="0" i="0" u="none" strike="noStrike">
                          <a:solidFill>
                            <a:srgbClr val="000000"/>
                          </a:solidFill>
                          <a:effectLst/>
                          <a:latin typeface="Calibri" panose="020F0502020204030204" pitchFamily="34" charset="0"/>
                        </a:rPr>
                        <a:t>29.16%</a:t>
                      </a:r>
                    </a:p>
                  </a:txBody>
                  <a:tcPr marL="9525" marR="9525" marT="9525" anchor="b">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3613134209"/>
                  </a:ext>
                </a:extLst>
              </a:tr>
              <a:tr h="190500">
                <a:tc>
                  <a:txBody>
                    <a:bodyPr/>
                    <a:lstStyle/>
                    <a:p>
                      <a:pPr fontAlgn="b"/>
                      <a:endParaRPr lang="en-US" sz="1100" b="0" i="0" u="none" strike="noStrike">
                        <a:solidFill>
                          <a:srgbClr val="000000"/>
                        </a:solidFill>
                        <a:effectLst/>
                        <a:latin typeface="Calibri" panose="020F0502020204030204" pitchFamily="34" charset="0"/>
                      </a:endParaRPr>
                    </a:p>
                  </a:txBody>
                  <a:tcPr marL="9525" marR="9525" marT="9525" anchor="b">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4472C4"/>
                    </a:solidFill>
                  </a:tcPr>
                </a:tc>
                <a:tc>
                  <a:txBody>
                    <a:bodyPr/>
                    <a:lstStyle/>
                    <a:p>
                      <a:pPr fontAlgn="b"/>
                      <a:r>
                        <a:rPr lang="en-US" sz="1100" b="0" i="0" u="none" strike="noStrike">
                          <a:solidFill>
                            <a:srgbClr val="000000"/>
                          </a:solidFill>
                          <a:effectLst/>
                          <a:latin typeface="Calibri" panose="020F0502020204030204" pitchFamily="34" charset="0"/>
                        </a:rPr>
                        <a:t>Unallocated Expense</a:t>
                      </a:r>
                    </a:p>
                  </a:txBody>
                  <a:tcPr marL="9525" marR="9525" marT="9525"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fontAlgn="b"/>
                      <a:endParaRPr lang="en-US" sz="1100" b="0" i="0" u="none" strike="noStrike">
                        <a:solidFill>
                          <a:srgbClr val="000000"/>
                        </a:solidFill>
                        <a:effectLst/>
                        <a:latin typeface="Calibri" panose="020F0502020204030204" pitchFamily="34" charset="0"/>
                      </a:endParaRPr>
                    </a:p>
                  </a:txBody>
                  <a:tcPr marL="9525" marR="9525" marT="9525"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100" b="0" i="0" u="none" strike="noStrike">
                          <a:solidFill>
                            <a:srgbClr val="000000"/>
                          </a:solidFill>
                          <a:effectLst/>
                          <a:latin typeface="Calibri" panose="020F0502020204030204" pitchFamily="34" charset="0"/>
                        </a:rPr>
                        <a:t>0.00%</a:t>
                      </a:r>
                    </a:p>
                  </a:txBody>
                  <a:tcPr marL="9525" marR="9525" marT="9525" anchor="b">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320721320"/>
                  </a:ext>
                </a:extLst>
              </a:tr>
              <a:tr h="190500">
                <a:tc>
                  <a:txBody>
                    <a:bodyPr/>
                    <a:lstStyle/>
                    <a:p>
                      <a:pPr fontAlgn="b"/>
                      <a:endParaRPr lang="en-US" sz="1100" b="0" i="0" u="none" strike="noStrike">
                        <a:solidFill>
                          <a:srgbClr val="000000"/>
                        </a:solidFill>
                        <a:effectLst/>
                        <a:latin typeface="Calibri" panose="020F0502020204030204" pitchFamily="34" charset="0"/>
                      </a:endParaRPr>
                    </a:p>
                  </a:txBody>
                  <a:tcPr marL="9525" marR="9525" marT="9525" anchor="b">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4472C4"/>
                    </a:solidFill>
                  </a:tcPr>
                </a:tc>
                <a:tc>
                  <a:txBody>
                    <a:bodyPr/>
                    <a:lstStyle/>
                    <a:p>
                      <a:pPr fontAlgn="b"/>
                      <a:r>
                        <a:rPr lang="en-US" sz="1100" b="0" i="0" u="none" strike="noStrike">
                          <a:solidFill>
                            <a:srgbClr val="000000"/>
                          </a:solidFill>
                          <a:effectLst/>
                          <a:latin typeface="Calibri" panose="020F0502020204030204" pitchFamily="34" charset="0"/>
                        </a:rPr>
                        <a:t>Dealer's Salary</a:t>
                      </a:r>
                    </a:p>
                  </a:txBody>
                  <a:tcPr marL="9525" marR="9525" marT="9525"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100" b="0" i="0" u="none" strike="noStrike">
                          <a:solidFill>
                            <a:srgbClr val="000000"/>
                          </a:solidFill>
                          <a:effectLst/>
                          <a:latin typeface="Calibri" panose="020F0502020204030204" pitchFamily="34" charset="0"/>
                        </a:rPr>
                        <a:t>$3,821 </a:t>
                      </a:r>
                    </a:p>
                  </a:txBody>
                  <a:tcPr marL="9525" marR="9525" marT="9525"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100" b="0" i="0" u="none" strike="noStrike">
                          <a:solidFill>
                            <a:srgbClr val="000000"/>
                          </a:solidFill>
                          <a:effectLst/>
                          <a:latin typeface="Calibri" panose="020F0502020204030204" pitchFamily="34" charset="0"/>
                        </a:rPr>
                        <a:t>3.74%</a:t>
                      </a:r>
                    </a:p>
                  </a:txBody>
                  <a:tcPr marL="9525" marR="9525" marT="9525" anchor="b">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643522001"/>
                  </a:ext>
                </a:extLst>
              </a:tr>
              <a:tr h="190500">
                <a:tc>
                  <a:txBody>
                    <a:bodyPr/>
                    <a:lstStyle/>
                    <a:p>
                      <a:pPr fontAlgn="b"/>
                      <a:endParaRPr lang="en-US" sz="1100" b="0" i="0" u="none" strike="noStrike">
                        <a:solidFill>
                          <a:srgbClr val="000000"/>
                        </a:solidFill>
                        <a:effectLst/>
                        <a:latin typeface="Calibri" panose="020F0502020204030204" pitchFamily="34" charset="0"/>
                      </a:endParaRPr>
                    </a:p>
                  </a:txBody>
                  <a:tcPr marL="9525" marR="9525" marT="9525" anchor="b">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4472C4"/>
                    </a:solidFill>
                  </a:tcPr>
                </a:tc>
                <a:tc>
                  <a:txBody>
                    <a:bodyPr/>
                    <a:lstStyle/>
                    <a:p>
                      <a:pPr fontAlgn="b"/>
                      <a:r>
                        <a:rPr lang="en-US" sz="1100" b="0" i="0" u="none" strike="noStrike">
                          <a:solidFill>
                            <a:srgbClr val="000000"/>
                          </a:solidFill>
                          <a:effectLst/>
                          <a:latin typeface="Calibri" panose="020F0502020204030204" pitchFamily="34" charset="0"/>
                        </a:rPr>
                        <a:t>Total Expenses</a:t>
                      </a:r>
                    </a:p>
                  </a:txBody>
                  <a:tcPr marL="9525" marR="9525" marT="9525"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100" b="0" i="0" u="none" strike="noStrike">
                          <a:solidFill>
                            <a:srgbClr val="000000"/>
                          </a:solidFill>
                          <a:effectLst/>
                          <a:latin typeface="Calibri" panose="020F0502020204030204" pitchFamily="34" charset="0"/>
                        </a:rPr>
                        <a:t>$90,360 </a:t>
                      </a:r>
                    </a:p>
                  </a:txBody>
                  <a:tcPr marL="9525" marR="9525" marT="9525"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1100" b="0" i="0" u="none" strike="noStrike">
                          <a:solidFill>
                            <a:srgbClr val="000000"/>
                          </a:solidFill>
                          <a:effectLst/>
                          <a:latin typeface="Calibri" panose="020F0502020204030204" pitchFamily="34" charset="0"/>
                        </a:rPr>
                        <a:t>88.52%</a:t>
                      </a:r>
                    </a:p>
                  </a:txBody>
                  <a:tcPr marL="9525" marR="9525" marT="9525" anchor="b">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248134958"/>
                  </a:ext>
                </a:extLst>
              </a:tr>
              <a:tr h="190500">
                <a:tc>
                  <a:txBody>
                    <a:bodyPr/>
                    <a:lstStyle/>
                    <a:p>
                      <a:pPr fontAlgn="b"/>
                      <a:endParaRPr lang="en-US" sz="1100" b="0" i="0" u="none" strike="noStrike">
                        <a:solidFill>
                          <a:srgbClr val="000000"/>
                        </a:solidFill>
                        <a:effectLst/>
                        <a:latin typeface="Calibri" panose="020F0502020204030204" pitchFamily="34" charset="0"/>
                      </a:endParaRPr>
                    </a:p>
                  </a:txBody>
                  <a:tcPr marL="9525" marR="9525" marT="9525" anchor="b">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4472C4"/>
                    </a:solidFill>
                  </a:tcPr>
                </a:tc>
                <a:tc>
                  <a:txBody>
                    <a:bodyPr/>
                    <a:lstStyle/>
                    <a:p>
                      <a:pPr fontAlgn="b"/>
                      <a:r>
                        <a:rPr lang="en-US" sz="1100" b="0" i="0" u="none" strike="noStrike">
                          <a:solidFill>
                            <a:srgbClr val="000000"/>
                          </a:solidFill>
                          <a:effectLst/>
                          <a:latin typeface="Calibri" panose="020F0502020204030204" pitchFamily="34" charset="0"/>
                        </a:rPr>
                        <a:t>Net Profit</a:t>
                      </a:r>
                    </a:p>
                  </a:txBody>
                  <a:tcPr marL="9525" marR="9525" marT="9525"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fontAlgn="b"/>
                      <a:r>
                        <a:rPr lang="en-US" sz="1100" b="0" i="0" u="none" strike="noStrike">
                          <a:solidFill>
                            <a:srgbClr val="000000"/>
                          </a:solidFill>
                          <a:effectLst/>
                          <a:latin typeface="Calibri" panose="020F0502020204030204" pitchFamily="34" charset="0"/>
                        </a:rPr>
                        <a:t>$11,714 </a:t>
                      </a:r>
                    </a:p>
                  </a:txBody>
                  <a:tcPr marL="9525" marR="9525" marT="9525"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1100" b="0" i="0" u="none" strike="noStrike">
                          <a:solidFill>
                            <a:srgbClr val="000000"/>
                          </a:solidFill>
                          <a:effectLst/>
                          <a:latin typeface="Calibri" panose="020F0502020204030204" pitchFamily="34" charset="0"/>
                        </a:rPr>
                        <a:t>11.48%</a:t>
                      </a:r>
                    </a:p>
                  </a:txBody>
                  <a:tcPr marL="9525" marR="9525" marT="9525" anchor="b">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864765393"/>
                  </a:ext>
                </a:extLst>
              </a:tr>
            </a:tbl>
          </a:graphicData>
        </a:graphic>
      </p:graphicFrame>
    </p:spTree>
    <p:extLst>
      <p:ext uri="{BB962C8B-B14F-4D97-AF65-F5344CB8AC3E}">
        <p14:creationId xmlns:p14="http://schemas.microsoft.com/office/powerpoint/2010/main" val="13065923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a:solidFill>
                  <a:srgbClr val="000000"/>
                </a:solidFill>
                <a:latin typeface="Calibri" panose="020F0502020204030204" pitchFamily="34" charset="0"/>
              </a:rPr>
            </a:br>
            <a:r>
              <a:rPr lang="en-US" b="1" i="0" u="none" strike="noStrike" baseline="0">
                <a:solidFill>
                  <a:srgbClr val="221E1F"/>
                </a:solidFill>
                <a:latin typeface="Calibri" panose="020F0502020204030204" pitchFamily="34" charset="0"/>
              </a:rPr>
              <a:t>Productivity</a:t>
            </a:r>
            <a:br>
              <a:rPr lang="en-US" sz="1800" b="0" i="0" u="none" strike="noStrike" baseline="0">
                <a:solidFill>
                  <a:srgbClr val="221E1F"/>
                </a:solidFill>
                <a:latin typeface="Calibri" panose="020F0502020204030204" pitchFamily="34" charset="0"/>
              </a:rPr>
            </a:br>
            <a:br>
              <a:rPr lang="en-US" sz="1800" b="0" i="0" u="none" strike="noStrike" baseline="0">
                <a:solidFill>
                  <a:srgbClr val="221E1F"/>
                </a:solidFill>
                <a:latin typeface="Calibri" panose="020F0502020204030204" pitchFamily="34" charset="0"/>
              </a:rPr>
            </a:br>
            <a:br>
              <a:rPr lang="en-US" sz="1800" b="0" i="0" u="none" strike="noStrike" baseline="0">
                <a:solidFill>
                  <a:srgbClr val="221E1F"/>
                </a:solidFill>
                <a:latin typeface="Calibri" panose="020F0502020204030204" pitchFamily="34" charset="0"/>
              </a:rPr>
            </a:br>
            <a:endParaRPr lang="en-US"/>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vert="horz" lIns="91440" tIns="45720" rIns="91440" bIns="45720" rtlCol="0" anchor="t">
            <a:normAutofit/>
          </a:bodyPr>
          <a:lstStyle/>
          <a:p>
            <a:pPr algn="l"/>
            <a:endParaRPr lang="en-US" sz="1800" b="0" i="0" u="none" strike="noStrike" baseline="0">
              <a:solidFill>
                <a:srgbClr val="000000"/>
              </a:solidFill>
              <a:latin typeface="Calibri" panose="020F0502020204030204" pitchFamily="34" charset="0"/>
            </a:endParaRPr>
          </a:p>
          <a:p>
            <a:r>
              <a:rPr lang="en-US" dirty="0">
                <a:solidFill>
                  <a:srgbClr val="221E1F"/>
                </a:solidFill>
                <a:latin typeface="Calibri"/>
                <a:cs typeface="Calibri"/>
              </a:rPr>
              <a:t>We look at hourly production to ensure our productivity stays up.  My staff is young, so productivity should constantly improve.</a:t>
            </a:r>
            <a:endParaRPr lang="en-US" sz="1800" b="0" i="0" u="none" strike="noStrike" baseline="0" dirty="0">
              <a:solidFill>
                <a:srgbClr val="221E1F"/>
              </a:solidFill>
              <a:latin typeface="Calibri" panose="020F0502020204030204" pitchFamily="34" charset="0"/>
              <a:cs typeface="Calibri"/>
            </a:endParaRPr>
          </a:p>
          <a:p>
            <a:r>
              <a:rPr lang="en-US" dirty="0">
                <a:solidFill>
                  <a:srgbClr val="221E1F"/>
                </a:solidFill>
                <a:latin typeface="Calibri"/>
                <a:cs typeface="Calibri"/>
              </a:rPr>
              <a:t>Efficiency and proficiency was not a conversation until recently and will become more of a focus.</a:t>
            </a:r>
          </a:p>
          <a:p>
            <a:r>
              <a:rPr lang="en-US" dirty="0">
                <a:solidFill>
                  <a:srgbClr val="221E1F"/>
                </a:solidFill>
                <a:latin typeface="Calibri"/>
                <a:cs typeface="Calibri"/>
              </a:rPr>
              <a:t>Moving forward, a monthly recap of these metrics will be discussed with my service manager to ensure maximum productivity/profitability.</a:t>
            </a:r>
          </a:p>
          <a:p>
            <a:endParaRPr lang="en-US"/>
          </a:p>
        </p:txBody>
      </p:sp>
      <p:graphicFrame>
        <p:nvGraphicFramePr>
          <p:cNvPr id="16" name="Content Placeholder 15">
            <a:extLst>
              <a:ext uri="{FF2B5EF4-FFF2-40B4-BE49-F238E27FC236}">
                <a16:creationId xmlns:a16="http://schemas.microsoft.com/office/drawing/2014/main" id="{53864147-CE07-CAA5-5D8C-31B811CED787}"/>
              </a:ext>
            </a:extLst>
          </p:cNvPr>
          <p:cNvGraphicFramePr>
            <a:graphicFrameLocks noGrp="1"/>
          </p:cNvGraphicFramePr>
          <p:nvPr>
            <p:ph sz="half" idx="2"/>
            <p:extLst>
              <p:ext uri="{D42A27DB-BD31-4B8C-83A1-F6EECF244321}">
                <p14:modId xmlns:p14="http://schemas.microsoft.com/office/powerpoint/2010/main" val="464281614"/>
              </p:ext>
            </p:extLst>
          </p:nvPr>
        </p:nvGraphicFramePr>
        <p:xfrm>
          <a:off x="5084163" y="287311"/>
          <a:ext cx="6885947" cy="7332345"/>
        </p:xfrm>
        <a:graphic>
          <a:graphicData uri="http://schemas.openxmlformats.org/drawingml/2006/table">
            <a:tbl>
              <a:tblPr bandRow="1">
                <a:tableStyleId>{5C22544A-7EE6-4342-B048-85BDC9FD1C3A}</a:tableStyleId>
              </a:tblPr>
              <a:tblGrid>
                <a:gridCol w="572834">
                  <a:extLst>
                    <a:ext uri="{9D8B030D-6E8A-4147-A177-3AD203B41FA5}">
                      <a16:colId xmlns:a16="http://schemas.microsoft.com/office/drawing/2014/main" val="1692858473"/>
                    </a:ext>
                  </a:extLst>
                </a:gridCol>
                <a:gridCol w="1074066">
                  <a:extLst>
                    <a:ext uri="{9D8B030D-6E8A-4147-A177-3AD203B41FA5}">
                      <a16:colId xmlns:a16="http://schemas.microsoft.com/office/drawing/2014/main" val="4175760139"/>
                    </a:ext>
                  </a:extLst>
                </a:gridCol>
                <a:gridCol w="966659">
                  <a:extLst>
                    <a:ext uri="{9D8B030D-6E8A-4147-A177-3AD203B41FA5}">
                      <a16:colId xmlns:a16="http://schemas.microsoft.com/office/drawing/2014/main" val="2890524233"/>
                    </a:ext>
                  </a:extLst>
                </a:gridCol>
                <a:gridCol w="572834">
                  <a:extLst>
                    <a:ext uri="{9D8B030D-6E8A-4147-A177-3AD203B41FA5}">
                      <a16:colId xmlns:a16="http://schemas.microsoft.com/office/drawing/2014/main" val="3561761614"/>
                    </a:ext>
                  </a:extLst>
                </a:gridCol>
                <a:gridCol w="775713">
                  <a:extLst>
                    <a:ext uri="{9D8B030D-6E8A-4147-A177-3AD203B41FA5}">
                      <a16:colId xmlns:a16="http://schemas.microsoft.com/office/drawing/2014/main" val="793853594"/>
                    </a:ext>
                  </a:extLst>
                </a:gridCol>
                <a:gridCol w="513164">
                  <a:extLst>
                    <a:ext uri="{9D8B030D-6E8A-4147-A177-3AD203B41FA5}">
                      <a16:colId xmlns:a16="http://schemas.microsoft.com/office/drawing/2014/main" val="2063609779"/>
                    </a:ext>
                  </a:extLst>
                </a:gridCol>
                <a:gridCol w="692175">
                  <a:extLst>
                    <a:ext uri="{9D8B030D-6E8A-4147-A177-3AD203B41FA5}">
                      <a16:colId xmlns:a16="http://schemas.microsoft.com/office/drawing/2014/main" val="4179954794"/>
                    </a:ext>
                  </a:extLst>
                </a:gridCol>
                <a:gridCol w="572834">
                  <a:extLst>
                    <a:ext uri="{9D8B030D-6E8A-4147-A177-3AD203B41FA5}">
                      <a16:colId xmlns:a16="http://schemas.microsoft.com/office/drawing/2014/main" val="2601085031"/>
                    </a:ext>
                  </a:extLst>
                </a:gridCol>
                <a:gridCol w="572834">
                  <a:extLst>
                    <a:ext uri="{9D8B030D-6E8A-4147-A177-3AD203B41FA5}">
                      <a16:colId xmlns:a16="http://schemas.microsoft.com/office/drawing/2014/main" val="3376963797"/>
                    </a:ext>
                  </a:extLst>
                </a:gridCol>
                <a:gridCol w="572834">
                  <a:extLst>
                    <a:ext uri="{9D8B030D-6E8A-4147-A177-3AD203B41FA5}">
                      <a16:colId xmlns:a16="http://schemas.microsoft.com/office/drawing/2014/main" val="3068205783"/>
                    </a:ext>
                  </a:extLst>
                </a:gridCol>
              </a:tblGrid>
              <a:tr h="160657">
                <a:tc>
                  <a:txBody>
                    <a:bodyPr/>
                    <a:lstStyle/>
                    <a:p>
                      <a:pPr fontAlgn="b"/>
                      <a:endParaRPr lang="en-US" sz="1100" b="0" i="0" u="none" strike="noStrike">
                        <a:solidFill>
                          <a:srgbClr val="000000"/>
                        </a:solidFill>
                        <a:effectLst/>
                        <a:latin typeface="Calibri" panose="020F0502020204030204" pitchFamily="34" charset="0"/>
                      </a:endParaRPr>
                    </a:p>
                  </a:txBody>
                  <a:tcPr marL="9525" marR="9525" marT="9525"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noFill/>
                  </a:tcPr>
                </a:tc>
                <a:tc>
                  <a:txBody>
                    <a:bodyPr/>
                    <a:lstStyle/>
                    <a:p>
                      <a:pPr fontAlgn="b"/>
                      <a:endParaRPr lang="en-US" sz="1100" b="0" i="0" u="none" strike="noStrike">
                        <a:solidFill>
                          <a:srgbClr val="000000"/>
                        </a:solidFill>
                        <a:effectLst/>
                        <a:latin typeface="Calibri" panose="020F0502020204030204" pitchFamily="34" charset="0"/>
                      </a:endParaRPr>
                    </a:p>
                  </a:txBody>
                  <a:tcPr marL="9525" marR="9525" marT="9525"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fontAlgn="b"/>
                      <a:endParaRPr lang="en-US" sz="1100" b="0" i="0" u="none" strike="noStrike">
                        <a:solidFill>
                          <a:srgbClr val="000000"/>
                        </a:solidFill>
                        <a:effectLst/>
                        <a:latin typeface="Calibri" panose="020F0502020204030204" pitchFamily="34" charset="0"/>
                      </a:endParaRPr>
                    </a:p>
                  </a:txBody>
                  <a:tcPr marL="9525" marR="9525" marT="9525"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fontAlgn="b"/>
                      <a:endParaRPr lang="en-US" sz="1100" b="0" i="0" u="none" strike="noStrike">
                        <a:solidFill>
                          <a:srgbClr val="000000"/>
                        </a:solidFill>
                        <a:effectLst/>
                        <a:latin typeface="Calibri" panose="020F0502020204030204" pitchFamily="34" charset="0"/>
                      </a:endParaRPr>
                    </a:p>
                  </a:txBody>
                  <a:tcPr marL="9525" marR="9525" marT="9525"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fontAlgn="b"/>
                      <a:endParaRPr lang="en-US" sz="1100" b="0" i="0" u="none" strike="noStrike">
                        <a:solidFill>
                          <a:srgbClr val="000000"/>
                        </a:solidFill>
                        <a:effectLst/>
                        <a:latin typeface="Calibri" panose="020F0502020204030204" pitchFamily="34" charset="0"/>
                      </a:endParaRPr>
                    </a:p>
                  </a:txBody>
                  <a:tcPr marL="9525" marR="9525" marT="9525"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fontAlgn="b"/>
                      <a:endParaRPr lang="en-US" sz="1100" b="0" i="0" u="none" strike="noStrike">
                        <a:solidFill>
                          <a:srgbClr val="000000"/>
                        </a:solidFill>
                        <a:effectLst/>
                        <a:latin typeface="Calibri" panose="020F0502020204030204" pitchFamily="34" charset="0"/>
                      </a:endParaRPr>
                    </a:p>
                  </a:txBody>
                  <a:tcPr marL="9525" marR="9525" marT="9525"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fontAlgn="b"/>
                      <a:endParaRPr lang="en-US" sz="1100" b="0" i="0" u="none" strike="noStrike">
                        <a:solidFill>
                          <a:srgbClr val="000000"/>
                        </a:solidFill>
                        <a:effectLst/>
                        <a:latin typeface="Calibri" panose="020F0502020204030204" pitchFamily="34" charset="0"/>
                      </a:endParaRPr>
                    </a:p>
                  </a:txBody>
                  <a:tcPr marL="9525" marR="9525" marT="9525"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fontAlgn="b"/>
                      <a:endParaRPr lang="en-US" sz="1100" b="0" i="0" u="none" strike="noStrike">
                        <a:solidFill>
                          <a:srgbClr val="000000"/>
                        </a:solidFill>
                        <a:effectLst/>
                        <a:latin typeface="Calibri" panose="020F0502020204030204" pitchFamily="34" charset="0"/>
                      </a:endParaRPr>
                    </a:p>
                  </a:txBody>
                  <a:tcPr marL="9525" marR="9525" marT="9525"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fontAlgn="b"/>
                      <a:endParaRPr lang="en-US" sz="1100" b="0" i="0" u="none" strike="noStrike">
                        <a:solidFill>
                          <a:srgbClr val="000000"/>
                        </a:solidFill>
                        <a:effectLst/>
                        <a:latin typeface="Calibri" panose="020F0502020204030204" pitchFamily="34" charset="0"/>
                      </a:endParaRPr>
                    </a:p>
                  </a:txBody>
                  <a:tcPr marL="9525" marR="9525" marT="9525"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fontAlgn="b"/>
                      <a:endParaRPr lang="en-US" sz="1100" b="0" i="0" u="none" strike="noStrike">
                        <a:solidFill>
                          <a:srgbClr val="000000"/>
                        </a:solidFill>
                        <a:effectLst/>
                        <a:latin typeface="Calibri" panose="020F0502020204030204" pitchFamily="34" charset="0"/>
                      </a:endParaRPr>
                    </a:p>
                  </a:txBody>
                  <a:tcPr marL="9525" marR="9525" marT="9525"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noFill/>
                  </a:tcPr>
                </a:tc>
                <a:extLst>
                  <a:ext uri="{0D108BD9-81ED-4DB2-BD59-A6C34878D82A}">
                    <a16:rowId xmlns:a16="http://schemas.microsoft.com/office/drawing/2014/main" val="1163450877"/>
                  </a:ext>
                </a:extLst>
              </a:tr>
              <a:tr h="189009">
                <a:tc>
                  <a:txBody>
                    <a:bodyPr/>
                    <a:lstStyle/>
                    <a:p>
                      <a:pPr fontAlgn="b"/>
                      <a:endParaRPr lang="en-US" sz="1100" b="0" i="0" u="none" strike="noStrike">
                        <a:solidFill>
                          <a:srgbClr val="000000"/>
                        </a:solidFill>
                        <a:effectLst/>
                        <a:latin typeface="Calibri" panose="020F0502020204030204" pitchFamily="34" charset="0"/>
                      </a:endParaRPr>
                    </a:p>
                  </a:txBody>
                  <a:tcPr marL="9525" marR="9525" marT="9525" anchor="b">
                    <a:lnL w="19050" cap="flat" cmpd="sng" algn="ctr">
                      <a:solidFill>
                        <a:srgbClr val="000000"/>
                      </a:solidFill>
                      <a:prstDash val="solid"/>
                      <a:round/>
                      <a:headEnd type="none" w="med" len="med"/>
                      <a:tailEnd type="none" w="med" len="med"/>
                    </a:lnL>
                    <a:lnR>
                      <a:noFill/>
                    </a:lnR>
                    <a:lnT>
                      <a:noFill/>
                    </a:lnT>
                    <a:lnB>
                      <a:noFill/>
                    </a:lnB>
                    <a:noFill/>
                  </a:tcPr>
                </a:tc>
                <a:tc gridSpan="7">
                  <a:txBody>
                    <a:bodyPr/>
                    <a:lstStyle/>
                    <a:p>
                      <a:pPr algn="ctr" fontAlgn="b"/>
                      <a:r>
                        <a:rPr lang="en-US" sz="1400" b="1" i="0" u="none" strike="noStrike">
                          <a:effectLst/>
                          <a:latin typeface="Arial" panose="020B0604020202020204" pitchFamily="34" charset="0"/>
                        </a:rPr>
                        <a:t>NADA ACTUAL SERVICE ANALYSIS     </a:t>
                      </a:r>
                    </a:p>
                  </a:txBody>
                  <a:tcPr marL="9525" marR="9525" marT="9525" anchor="b">
                    <a:lnL>
                      <a:noFill/>
                    </a:lnL>
                    <a:lnR>
                      <a:noFill/>
                    </a:lnR>
                    <a:lnT>
                      <a:noFill/>
                    </a:lnT>
                    <a:lnB>
                      <a:noFill/>
                    </a:lnB>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fontAlgn="b"/>
                      <a:endParaRPr lang="en-US" sz="1100" b="0" i="0" u="none" strike="noStrike">
                        <a:solidFill>
                          <a:srgbClr val="000000"/>
                        </a:solidFill>
                        <a:effectLst/>
                        <a:latin typeface="Calibri" panose="020F0502020204030204" pitchFamily="34" charset="0"/>
                      </a:endParaRPr>
                    </a:p>
                  </a:txBody>
                  <a:tcPr marL="9525" marR="9525" marT="9525" anchor="b">
                    <a:lnL>
                      <a:noFill/>
                    </a:lnL>
                    <a:lnR>
                      <a:noFill/>
                    </a:lnR>
                    <a:lnT>
                      <a:noFill/>
                    </a:lnT>
                    <a:lnB>
                      <a:noFill/>
                    </a:lnB>
                    <a:noFill/>
                  </a:tcPr>
                </a:tc>
                <a:tc>
                  <a:txBody>
                    <a:bodyPr/>
                    <a:lstStyle/>
                    <a:p>
                      <a:pPr fontAlgn="b"/>
                      <a:endParaRPr lang="en-US" sz="1100" b="0" i="0" u="none" strike="noStrike">
                        <a:solidFill>
                          <a:srgbClr val="000000"/>
                        </a:solidFill>
                        <a:effectLst/>
                        <a:latin typeface="Calibri" panose="020F0502020204030204" pitchFamily="34" charset="0"/>
                      </a:endParaRPr>
                    </a:p>
                  </a:txBody>
                  <a:tcPr marL="9525" marR="9525" marT="9525"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885469592"/>
                  </a:ext>
                </a:extLst>
              </a:tr>
              <a:tr h="160657">
                <a:tc>
                  <a:txBody>
                    <a:bodyPr/>
                    <a:lstStyle/>
                    <a:p>
                      <a:pPr fontAlgn="b"/>
                      <a:endParaRPr lang="en-US" sz="1100" b="0" i="0" u="none" strike="noStrike">
                        <a:solidFill>
                          <a:srgbClr val="000000"/>
                        </a:solidFill>
                        <a:effectLst/>
                        <a:latin typeface="Calibri" panose="020F0502020204030204" pitchFamily="34" charset="0"/>
                      </a:endParaRPr>
                    </a:p>
                  </a:txBody>
                  <a:tcPr marL="9525" marR="9525" marT="9525"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fontAlgn="b"/>
                      <a:r>
                        <a:rPr lang="en-US" sz="1100" b="0" i="0" u="none" strike="noStrike">
                          <a:solidFill>
                            <a:srgbClr val="000000"/>
                          </a:solidFill>
                          <a:effectLst/>
                          <a:latin typeface="Calibri" panose="020F0502020204030204" pitchFamily="34" charset="0"/>
                        </a:rPr>
                        <a:t>Performance</a:t>
                      </a:r>
                    </a:p>
                  </a:txBody>
                  <a:tcPr marL="9525" marR="9525" marT="9525"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fontAlgn="b"/>
                      <a:endParaRPr lang="en-US" sz="1100" b="0" i="0" u="none" strike="noStrike">
                        <a:solidFill>
                          <a:srgbClr val="000000"/>
                        </a:solidFill>
                        <a:effectLst/>
                        <a:latin typeface="Calibri" panose="020F0502020204030204" pitchFamily="34" charset="0"/>
                      </a:endParaRPr>
                    </a:p>
                  </a:txBody>
                  <a:tcPr marL="9525" marR="9525" marT="9525"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fontAlgn="b"/>
                      <a:endParaRPr lang="en-US" sz="1100" b="0" i="0" u="none" strike="noStrike">
                        <a:solidFill>
                          <a:srgbClr val="000000"/>
                        </a:solidFill>
                        <a:effectLst/>
                        <a:latin typeface="Calibri" panose="020F0502020204030204" pitchFamily="34" charset="0"/>
                      </a:endParaRPr>
                    </a:p>
                  </a:txBody>
                  <a:tcPr marL="9525" marR="9525" marT="9525"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fontAlgn="b"/>
                      <a:endParaRPr lang="en-US" sz="1100" b="0" i="0" u="none" strike="noStrike">
                        <a:solidFill>
                          <a:srgbClr val="000000"/>
                        </a:solidFill>
                        <a:effectLst/>
                        <a:latin typeface="Calibri" panose="020F0502020204030204" pitchFamily="34" charset="0"/>
                      </a:endParaRPr>
                    </a:p>
                  </a:txBody>
                  <a:tcPr marL="9525" marR="9525" marT="9525"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fontAlgn="b"/>
                      <a:endParaRPr lang="en-US" sz="1100" b="0" i="0" u="none" strike="noStrike">
                        <a:solidFill>
                          <a:srgbClr val="000000"/>
                        </a:solidFill>
                        <a:effectLst/>
                        <a:latin typeface="Calibri" panose="020F0502020204030204" pitchFamily="34" charset="0"/>
                      </a:endParaRPr>
                    </a:p>
                  </a:txBody>
                  <a:tcPr marL="9525" marR="9525" marT="9525"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fontAlgn="b"/>
                      <a:endParaRPr lang="en-US" sz="1100" b="0" i="0" u="none" strike="noStrike">
                        <a:solidFill>
                          <a:srgbClr val="000000"/>
                        </a:solidFill>
                        <a:effectLst/>
                        <a:latin typeface="Calibri" panose="020F0502020204030204" pitchFamily="34" charset="0"/>
                      </a:endParaRPr>
                    </a:p>
                  </a:txBody>
                  <a:tcPr marL="9525" marR="9525" marT="9525"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fontAlgn="b"/>
                      <a:endParaRPr lang="en-US" sz="1100" b="0" i="0" u="none" strike="noStrike">
                        <a:solidFill>
                          <a:srgbClr val="000000"/>
                        </a:solidFill>
                        <a:effectLst/>
                        <a:latin typeface="Calibri" panose="020F0502020204030204" pitchFamily="34" charset="0"/>
                      </a:endParaRPr>
                    </a:p>
                  </a:txBody>
                  <a:tcPr marL="9525" marR="9525" marT="9525"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fontAlgn="b"/>
                      <a:endParaRPr lang="en-US" sz="1100" b="0" i="0" u="none" strike="noStrike">
                        <a:solidFill>
                          <a:srgbClr val="000000"/>
                        </a:solidFill>
                        <a:effectLst/>
                        <a:latin typeface="Calibri" panose="020F0502020204030204" pitchFamily="34" charset="0"/>
                      </a:endParaRPr>
                    </a:p>
                  </a:txBody>
                  <a:tcPr marL="9525" marR="9525" marT="9525" anchor="b">
                    <a:lnL>
                      <a:noFill/>
                    </a:lnL>
                    <a:lnR>
                      <a:noFill/>
                    </a:lnR>
                    <a:lnT>
                      <a:noFill/>
                    </a:lnT>
                    <a:lnB>
                      <a:noFill/>
                    </a:lnB>
                    <a:noFill/>
                  </a:tcPr>
                </a:tc>
                <a:tc>
                  <a:txBody>
                    <a:bodyPr/>
                    <a:lstStyle/>
                    <a:p>
                      <a:pPr fontAlgn="b"/>
                      <a:endParaRPr lang="en-US" sz="1100" b="0" i="0" u="none" strike="noStrike">
                        <a:solidFill>
                          <a:srgbClr val="000000"/>
                        </a:solidFill>
                        <a:effectLst/>
                        <a:latin typeface="Calibri" panose="020F0502020204030204" pitchFamily="34" charset="0"/>
                      </a:endParaRPr>
                    </a:p>
                  </a:txBody>
                  <a:tcPr marL="9525" marR="9525" marT="9525"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2398588581"/>
                  </a:ext>
                </a:extLst>
              </a:tr>
              <a:tr h="226811">
                <a:tc>
                  <a:txBody>
                    <a:bodyPr/>
                    <a:lstStyle/>
                    <a:p>
                      <a:pPr fontAlgn="b"/>
                      <a:endParaRPr lang="en-US" sz="1100" b="0" i="0" u="none" strike="noStrike">
                        <a:solidFill>
                          <a:srgbClr val="000000"/>
                        </a:solidFill>
                        <a:effectLst/>
                        <a:latin typeface="Calibri" panose="020F0502020204030204" pitchFamily="34" charset="0"/>
                      </a:endParaRPr>
                    </a:p>
                  </a:txBody>
                  <a:tcPr marL="9525" marR="9525" marT="9525"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tc>
                  <a:txBody>
                    <a:bodyPr/>
                    <a:lstStyle/>
                    <a:p>
                      <a:pPr algn="ctr" fontAlgn="b"/>
                      <a:endParaRPr lang="en-US" sz="900" b="1" i="1" u="none" strike="noStrike">
                        <a:solidFill>
                          <a:srgbClr val="FFFFFF"/>
                        </a:solidFill>
                        <a:effectLst/>
                        <a:latin typeface="Arial" panose="020B0604020202020204" pitchFamily="34" charset="0"/>
                      </a:endParaRPr>
                    </a:p>
                  </a:txBody>
                  <a:tcPr marL="9525" marR="9525" marT="9525"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6350" cap="flat" cmpd="sng" algn="ctr">
                      <a:solidFill>
                        <a:srgbClr val="00FFFF"/>
                      </a:solidFill>
                      <a:prstDash val="solid"/>
                      <a:round/>
                      <a:headEnd type="none" w="med" len="med"/>
                      <a:tailEnd type="none" w="med" len="med"/>
                    </a:lnB>
                    <a:solidFill>
                      <a:srgbClr val="000000"/>
                    </a:solidFill>
                  </a:tcPr>
                </a:tc>
                <a:tc>
                  <a:txBody>
                    <a:bodyPr/>
                    <a:lstStyle/>
                    <a:p>
                      <a:pPr algn="ctr" fontAlgn="b"/>
                      <a:r>
                        <a:rPr lang="en-US" sz="900" b="1" i="1" u="none" strike="noStrike">
                          <a:solidFill>
                            <a:srgbClr val="FFFFFF"/>
                          </a:solidFill>
                          <a:effectLst/>
                          <a:latin typeface="Arial" panose="020B0604020202020204" pitchFamily="34" charset="0"/>
                        </a:rPr>
                        <a:t>Labor Sales / Month</a:t>
                      </a:r>
                    </a:p>
                  </a:txBody>
                  <a:tcPr marL="9525" marR="9525" marT="9525" anchor="b">
                    <a:lnL>
                      <a:noFill/>
                    </a:lnL>
                    <a:lnR>
                      <a:noFill/>
                    </a:lnR>
                    <a:lnT w="19050" cap="flat" cmpd="sng" algn="ctr">
                      <a:solidFill>
                        <a:srgbClr val="000000"/>
                      </a:solidFill>
                      <a:prstDash val="solid"/>
                      <a:round/>
                      <a:headEnd type="none" w="med" len="med"/>
                      <a:tailEnd type="none" w="med" len="med"/>
                    </a:lnT>
                    <a:lnB w="6350" cap="flat" cmpd="sng" algn="ctr">
                      <a:solidFill>
                        <a:srgbClr val="00FFFF"/>
                      </a:solidFill>
                      <a:prstDash val="solid"/>
                      <a:round/>
                      <a:headEnd type="none" w="med" len="med"/>
                      <a:tailEnd type="none" w="med" len="med"/>
                    </a:lnB>
                    <a:solidFill>
                      <a:srgbClr val="000000"/>
                    </a:solidFill>
                  </a:tcPr>
                </a:tc>
                <a:tc>
                  <a:txBody>
                    <a:bodyPr/>
                    <a:lstStyle/>
                    <a:p>
                      <a:pPr algn="ctr" fontAlgn="b"/>
                      <a:endParaRPr lang="en-US" sz="900" b="1" i="1" u="none" strike="noStrike">
                        <a:solidFill>
                          <a:srgbClr val="FFFFFF"/>
                        </a:solidFill>
                        <a:effectLst/>
                        <a:latin typeface="Arial" panose="020B0604020202020204" pitchFamily="34" charset="0"/>
                      </a:endParaRPr>
                    </a:p>
                  </a:txBody>
                  <a:tcPr marL="9525" marR="9525" marT="9525" anchor="b">
                    <a:lnL>
                      <a:noFill/>
                    </a:lnL>
                    <a:lnR>
                      <a:noFill/>
                    </a:lnR>
                    <a:lnT w="19050" cap="flat" cmpd="sng" algn="ctr">
                      <a:solidFill>
                        <a:srgbClr val="000000"/>
                      </a:solidFill>
                      <a:prstDash val="solid"/>
                      <a:round/>
                      <a:headEnd type="none" w="med" len="med"/>
                      <a:tailEnd type="none" w="med" len="med"/>
                    </a:lnT>
                    <a:lnB>
                      <a:noFill/>
                    </a:lnB>
                    <a:solidFill>
                      <a:srgbClr val="000000"/>
                    </a:solidFill>
                  </a:tcPr>
                </a:tc>
                <a:tc>
                  <a:txBody>
                    <a:bodyPr/>
                    <a:lstStyle/>
                    <a:p>
                      <a:pPr algn="ctr" fontAlgn="b"/>
                      <a:r>
                        <a:rPr lang="en-US" sz="900" b="1" i="1" u="none" strike="noStrike">
                          <a:solidFill>
                            <a:srgbClr val="FFFFFF"/>
                          </a:solidFill>
                          <a:effectLst/>
                          <a:latin typeface="Arial" panose="020B0604020202020204" pitchFamily="34" charset="0"/>
                        </a:rPr>
                        <a:t>Effective Labor Rate</a:t>
                      </a:r>
                    </a:p>
                  </a:txBody>
                  <a:tcPr marL="9525" marR="9525" marT="9525" anchor="b">
                    <a:lnL>
                      <a:noFill/>
                    </a:lnL>
                    <a:lnR>
                      <a:noFill/>
                    </a:lnR>
                    <a:lnT w="19050" cap="flat" cmpd="sng" algn="ctr">
                      <a:solidFill>
                        <a:srgbClr val="000000"/>
                      </a:solidFill>
                      <a:prstDash val="solid"/>
                      <a:round/>
                      <a:headEnd type="none" w="med" len="med"/>
                      <a:tailEnd type="none" w="med" len="med"/>
                    </a:lnT>
                    <a:lnB w="6350" cap="flat" cmpd="sng" algn="ctr">
                      <a:solidFill>
                        <a:srgbClr val="00FFFF"/>
                      </a:solidFill>
                      <a:prstDash val="solid"/>
                      <a:round/>
                      <a:headEnd type="none" w="med" len="med"/>
                      <a:tailEnd type="none" w="med" len="med"/>
                    </a:lnB>
                    <a:solidFill>
                      <a:srgbClr val="000000"/>
                    </a:solidFill>
                  </a:tcPr>
                </a:tc>
                <a:tc>
                  <a:txBody>
                    <a:bodyPr/>
                    <a:lstStyle/>
                    <a:p>
                      <a:pPr algn="ctr" fontAlgn="b"/>
                      <a:endParaRPr lang="en-US" sz="900" b="1" i="1" u="none" strike="noStrike">
                        <a:solidFill>
                          <a:srgbClr val="FFFFFF"/>
                        </a:solidFill>
                        <a:effectLst/>
                        <a:latin typeface="Arial" panose="020B0604020202020204" pitchFamily="34" charset="0"/>
                      </a:endParaRPr>
                    </a:p>
                  </a:txBody>
                  <a:tcPr marL="9525" marR="9525" marT="9525" anchor="b">
                    <a:lnL>
                      <a:noFill/>
                    </a:lnL>
                    <a:lnR>
                      <a:noFill/>
                    </a:lnR>
                    <a:lnT w="19050" cap="flat" cmpd="sng" algn="ctr">
                      <a:solidFill>
                        <a:srgbClr val="000000"/>
                      </a:solidFill>
                      <a:prstDash val="solid"/>
                      <a:round/>
                      <a:headEnd type="none" w="med" len="med"/>
                      <a:tailEnd type="none" w="med" len="med"/>
                    </a:lnT>
                    <a:lnB w="6350" cap="flat" cmpd="sng" algn="ctr">
                      <a:solidFill>
                        <a:srgbClr val="00FFFF"/>
                      </a:solidFill>
                      <a:prstDash val="solid"/>
                      <a:round/>
                      <a:headEnd type="none" w="med" len="med"/>
                      <a:tailEnd type="none" w="med" len="med"/>
                    </a:lnB>
                    <a:solidFill>
                      <a:srgbClr val="000000"/>
                    </a:solidFill>
                  </a:tcPr>
                </a:tc>
                <a:tc>
                  <a:txBody>
                    <a:bodyPr/>
                    <a:lstStyle/>
                    <a:p>
                      <a:pPr algn="ctr" fontAlgn="b"/>
                      <a:r>
                        <a:rPr lang="en-US" sz="900" b="1" i="1" u="none" strike="noStrike">
                          <a:solidFill>
                            <a:srgbClr val="FFFFFF"/>
                          </a:solidFill>
                          <a:effectLst/>
                          <a:latin typeface="Arial" panose="020B0604020202020204" pitchFamily="34" charset="0"/>
                        </a:rPr>
                        <a:t>Hours Billed</a:t>
                      </a:r>
                    </a:p>
                  </a:txBody>
                  <a:tcPr marL="9525" marR="9525" marT="9525" anchor="b">
                    <a:lnL>
                      <a:noFill/>
                    </a:lnL>
                    <a:lnR>
                      <a:noFill/>
                    </a:lnR>
                    <a:lnT w="19050" cap="flat" cmpd="sng" algn="ctr">
                      <a:solidFill>
                        <a:srgbClr val="000000"/>
                      </a:solidFill>
                      <a:prstDash val="solid"/>
                      <a:round/>
                      <a:headEnd type="none" w="med" len="med"/>
                      <a:tailEnd type="none" w="med" len="med"/>
                    </a:lnT>
                    <a:lnB w="6350" cap="flat" cmpd="sng" algn="ctr">
                      <a:solidFill>
                        <a:srgbClr val="00FFFF"/>
                      </a:solidFill>
                      <a:prstDash val="solid"/>
                      <a:round/>
                      <a:headEnd type="none" w="med" len="med"/>
                      <a:tailEnd type="none" w="med" len="med"/>
                    </a:lnB>
                    <a:solidFill>
                      <a:srgbClr val="000000"/>
                    </a:solidFill>
                  </a:tcPr>
                </a:tc>
                <a:tc>
                  <a:txBody>
                    <a:bodyPr/>
                    <a:lstStyle/>
                    <a:p>
                      <a:pPr algn="ctr" fontAlgn="b"/>
                      <a:endParaRPr lang="en-US" sz="900" b="1" i="1" u="none" strike="noStrike">
                        <a:solidFill>
                          <a:srgbClr val="FFFFFF"/>
                        </a:solidFill>
                        <a:effectLst/>
                        <a:latin typeface="Arial" panose="020B0604020202020204" pitchFamily="34" charset="0"/>
                      </a:endParaRPr>
                    </a:p>
                  </a:txBody>
                  <a:tcPr marL="9525" marR="9525" marT="9525"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FFFF"/>
                      </a:solidFill>
                      <a:prstDash val="solid"/>
                      <a:round/>
                      <a:headEnd type="none" w="med" len="med"/>
                      <a:tailEnd type="none" w="med" len="med"/>
                    </a:lnB>
                    <a:solidFill>
                      <a:srgbClr val="000000"/>
                    </a:solidFill>
                  </a:tcPr>
                </a:tc>
                <a:tc>
                  <a:txBody>
                    <a:bodyPr/>
                    <a:lstStyle/>
                    <a:p>
                      <a:pPr fontAlgn="b"/>
                      <a:endParaRPr lang="en-US" sz="1100" b="0" i="0" u="none" strike="noStrike">
                        <a:solidFill>
                          <a:srgbClr val="000000"/>
                        </a:solidFill>
                        <a:effectLst/>
                        <a:latin typeface="Calibri" panose="020F0502020204030204" pitchFamily="34" charset="0"/>
                      </a:endParaRPr>
                    </a:p>
                  </a:txBody>
                  <a:tcPr marL="9525" marR="9525" marT="9525"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fontAlgn="b"/>
                      <a:endParaRPr lang="en-US" sz="1100" b="0" i="0" u="none" strike="noStrike">
                        <a:solidFill>
                          <a:srgbClr val="000000"/>
                        </a:solidFill>
                        <a:effectLst/>
                        <a:latin typeface="Calibri" panose="020F0502020204030204" pitchFamily="34" charset="0"/>
                      </a:endParaRPr>
                    </a:p>
                  </a:txBody>
                  <a:tcPr marL="9525" marR="9525" marT="9525"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565818502"/>
                  </a:ext>
                </a:extLst>
              </a:tr>
              <a:tr h="170109">
                <a:tc>
                  <a:txBody>
                    <a:bodyPr/>
                    <a:lstStyle/>
                    <a:p>
                      <a:pPr fontAlgn="b"/>
                      <a:endParaRPr lang="en-US" sz="1100" b="0" i="0" u="none" strike="noStrike">
                        <a:solidFill>
                          <a:srgbClr val="000000"/>
                        </a:solidFill>
                        <a:effectLst/>
                        <a:latin typeface="Calibri" panose="020F0502020204030204" pitchFamily="34" charset="0"/>
                      </a:endParaRPr>
                    </a:p>
                  </a:txBody>
                  <a:tcPr marL="9525" marR="9525" marT="9525"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tc>
                  <a:txBody>
                    <a:bodyPr/>
                    <a:lstStyle/>
                    <a:p>
                      <a:pPr fontAlgn="b"/>
                      <a:r>
                        <a:rPr lang="en-US" sz="1000" b="0" i="0" u="none" strike="noStrike">
                          <a:effectLst/>
                          <a:latin typeface="Arial" panose="020B0604020202020204" pitchFamily="34" charset="0"/>
                        </a:rPr>
                        <a:t>Customer Car*</a:t>
                      </a:r>
                    </a:p>
                  </a:txBody>
                  <a:tcPr marL="9525" marR="9525" marT="9525" anchor="b">
                    <a:lnL w="19050" cap="flat" cmpd="sng" algn="ctr">
                      <a:solidFill>
                        <a:srgbClr val="000000"/>
                      </a:solidFill>
                      <a:prstDash val="solid"/>
                      <a:round/>
                      <a:headEnd type="none" w="med" len="med"/>
                      <a:tailEnd type="none" w="med" len="med"/>
                    </a:lnL>
                    <a:lnR w="6350" cap="flat" cmpd="sng" algn="ctr">
                      <a:solidFill>
                        <a:srgbClr val="00FFFF"/>
                      </a:solidFill>
                      <a:prstDash val="solid"/>
                      <a:round/>
                      <a:headEnd type="none" w="med" len="med"/>
                      <a:tailEnd type="none" w="med" len="med"/>
                    </a:lnR>
                    <a:lnT w="6350" cap="flat" cmpd="sng" algn="ctr">
                      <a:solidFill>
                        <a:srgbClr val="00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1000" b="0" i="0" u="none" strike="noStrike">
                          <a:effectLst/>
                          <a:latin typeface="Arial" panose="020B0604020202020204" pitchFamily="34" charset="0"/>
                        </a:rPr>
                        <a:t>$93,141 </a:t>
                      </a:r>
                    </a:p>
                  </a:txBody>
                  <a:tcPr marL="9525" marR="9525" marT="9525" anchor="b">
                    <a:lnL w="6350" cap="flat" cmpd="sng" algn="ctr">
                      <a:solidFill>
                        <a:srgbClr val="00FFFF"/>
                      </a:solidFill>
                      <a:prstDash val="solid"/>
                      <a:round/>
                      <a:headEnd type="none" w="med" len="med"/>
                      <a:tailEnd type="none" w="med" len="med"/>
                    </a:lnL>
                    <a:lnR>
                      <a:noFill/>
                    </a:lnR>
                    <a:lnT w="6350" cap="flat" cmpd="sng" algn="ctr">
                      <a:solidFill>
                        <a:srgbClr val="00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1200" b="0" i="0" u="none" strike="noStrike">
                          <a:effectLst/>
                          <a:latin typeface="Arial" panose="020B0604020202020204" pitchFamily="34" charset="0"/>
                        </a:rPr>
                        <a:t>÷</a:t>
                      </a:r>
                    </a:p>
                  </a:txBody>
                  <a:tcPr marL="9525" marR="9525" marT="9525" anchor="b">
                    <a:lnL>
                      <a:noFill/>
                    </a:lnL>
                    <a:lnR>
                      <a:noFill/>
                    </a:lnR>
                    <a:lnT>
                      <a:noFill/>
                    </a:lnT>
                    <a:lnB>
                      <a:noFill/>
                    </a:lnB>
                    <a:noFill/>
                  </a:tcPr>
                </a:tc>
                <a:tc>
                  <a:txBody>
                    <a:bodyPr/>
                    <a:lstStyle/>
                    <a:p>
                      <a:pPr algn="r" fontAlgn="b"/>
                      <a:r>
                        <a:rPr lang="en-US" sz="1000" b="0" i="0" u="none" strike="noStrike">
                          <a:effectLst/>
                          <a:latin typeface="Arial" panose="020B0604020202020204" pitchFamily="34" charset="0"/>
                        </a:rPr>
                        <a:t>100.80 </a:t>
                      </a:r>
                    </a:p>
                  </a:txBody>
                  <a:tcPr marL="9525" marR="9525" marT="9525" anchor="b">
                    <a:lnL>
                      <a:noFill/>
                    </a:lnL>
                    <a:lnR>
                      <a:noFill/>
                    </a:lnR>
                    <a:lnT w="6350" cap="flat" cmpd="sng" algn="ctr">
                      <a:solidFill>
                        <a:srgbClr val="00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00" b="0" i="0" u="none" strike="noStrike">
                          <a:solidFill>
                            <a:srgbClr val="FFFFFF"/>
                          </a:solidFill>
                          <a:effectLst/>
                          <a:latin typeface="Arial" panose="020B0604020202020204" pitchFamily="34" charset="0"/>
                        </a:rPr>
                        <a:t>=</a:t>
                      </a:r>
                    </a:p>
                  </a:txBody>
                  <a:tcPr marL="9525" marR="9525" marT="9525" anchor="b">
                    <a:lnL>
                      <a:noFill/>
                    </a:lnL>
                    <a:lnR>
                      <a:noFill/>
                    </a:lnR>
                    <a:lnT w="6350" cap="flat" cmpd="sng" algn="ctr">
                      <a:solidFill>
                        <a:srgbClr val="00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r" fontAlgn="b"/>
                      <a:r>
                        <a:rPr lang="en-US" sz="1000" b="0" i="0" u="none" strike="noStrike">
                          <a:effectLst/>
                          <a:latin typeface="Arial" panose="020B0604020202020204" pitchFamily="34" charset="0"/>
                        </a:rPr>
                        <a:t>924.0</a:t>
                      </a:r>
                    </a:p>
                  </a:txBody>
                  <a:tcPr marL="9525" marR="9525" marT="9525" anchor="b">
                    <a:lnL>
                      <a:noFill/>
                    </a:lnL>
                    <a:lnR>
                      <a:noFill/>
                    </a:lnR>
                    <a:lnT w="6350" cap="flat" cmpd="sng" algn="ctr">
                      <a:solidFill>
                        <a:srgbClr val="00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fontAlgn="b"/>
                      <a:endParaRPr lang="en-US" sz="1000" b="0" i="0" u="none" strike="noStrike">
                        <a:solidFill>
                          <a:srgbClr val="FFFFFF"/>
                        </a:solidFill>
                        <a:effectLst/>
                        <a:latin typeface="Arial" panose="020B0604020202020204" pitchFamily="34" charset="0"/>
                      </a:endParaRPr>
                    </a:p>
                  </a:txBody>
                  <a:tcPr marL="9525" marR="9525" marT="9525" anchor="b">
                    <a:lnL>
                      <a:noFill/>
                    </a:lnL>
                    <a:lnR w="19050" cap="flat" cmpd="sng" algn="ctr">
                      <a:solidFill>
                        <a:srgbClr val="000000"/>
                      </a:solidFill>
                      <a:prstDash val="solid"/>
                      <a:round/>
                      <a:headEnd type="none" w="med" len="med"/>
                      <a:tailEnd type="none" w="med" len="med"/>
                    </a:lnR>
                    <a:lnT w="6350" cap="flat" cmpd="sng" algn="ctr">
                      <a:solidFill>
                        <a:srgbClr val="00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fontAlgn="b"/>
                      <a:endParaRPr lang="en-US" sz="1100" b="0" i="0" u="none" strike="noStrike">
                        <a:solidFill>
                          <a:srgbClr val="000000"/>
                        </a:solidFill>
                        <a:effectLst/>
                        <a:latin typeface="Calibri" panose="020F0502020204030204" pitchFamily="34" charset="0"/>
                      </a:endParaRPr>
                    </a:p>
                  </a:txBody>
                  <a:tcPr marL="9525" marR="9525" marT="9525"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fontAlgn="b"/>
                      <a:endParaRPr lang="en-US" sz="1100" b="0" i="0" u="none" strike="noStrike">
                        <a:solidFill>
                          <a:srgbClr val="000000"/>
                        </a:solidFill>
                        <a:effectLst/>
                        <a:latin typeface="Calibri" panose="020F0502020204030204" pitchFamily="34" charset="0"/>
                      </a:endParaRPr>
                    </a:p>
                  </a:txBody>
                  <a:tcPr marL="9525" marR="9525" marT="9525"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461804381"/>
                  </a:ext>
                </a:extLst>
              </a:tr>
              <a:tr h="170109">
                <a:tc>
                  <a:txBody>
                    <a:bodyPr/>
                    <a:lstStyle/>
                    <a:p>
                      <a:pPr fontAlgn="b"/>
                      <a:endParaRPr lang="en-US" sz="1100" b="0" i="0" u="none" strike="noStrike">
                        <a:solidFill>
                          <a:srgbClr val="000000"/>
                        </a:solidFill>
                        <a:effectLst/>
                        <a:latin typeface="Calibri" panose="020F0502020204030204" pitchFamily="34" charset="0"/>
                      </a:endParaRPr>
                    </a:p>
                  </a:txBody>
                  <a:tcPr marL="9525" marR="9525" marT="9525"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tc>
                  <a:txBody>
                    <a:bodyPr/>
                    <a:lstStyle/>
                    <a:p>
                      <a:pPr fontAlgn="b"/>
                      <a:r>
                        <a:rPr lang="en-US" sz="1000" b="0" i="0" u="none" strike="noStrike">
                          <a:effectLst/>
                          <a:latin typeface="Arial" panose="020B0604020202020204" pitchFamily="34" charset="0"/>
                        </a:rPr>
                        <a:t>Customer Truck*</a:t>
                      </a:r>
                    </a:p>
                  </a:txBody>
                  <a:tcPr marL="9525" marR="9525" marT="9525" anchor="b">
                    <a:lnL w="19050" cap="flat" cmpd="sng" algn="ctr">
                      <a:solidFill>
                        <a:srgbClr val="000000"/>
                      </a:solidFill>
                      <a:prstDash val="solid"/>
                      <a:round/>
                      <a:headEnd type="none" w="med" len="med"/>
                      <a:tailEnd type="none" w="med" len="med"/>
                    </a:lnL>
                    <a:lnR w="6350" cap="flat" cmpd="sng" algn="ctr">
                      <a:solidFill>
                        <a:srgbClr val="00FFF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fontAlgn="b"/>
                      <a:r>
                        <a:rPr lang="en-US" sz="1000" b="0" i="0" u="none" strike="noStrike">
                          <a:effectLst/>
                          <a:latin typeface="Arial" panose="020B0604020202020204" pitchFamily="34" charset="0"/>
                        </a:rPr>
                        <a:t>   </a:t>
                      </a:r>
                    </a:p>
                  </a:txBody>
                  <a:tcPr marL="9525" marR="9525" marT="9525" anchor="b">
                    <a:lnL w="6350" cap="flat" cmpd="sng" algn="ctr">
                      <a:solidFill>
                        <a:srgbClr val="00FFFF"/>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1200" b="0" i="0" u="none" strike="noStrike">
                          <a:effectLst/>
                          <a:latin typeface="Arial" panose="020B0604020202020204" pitchFamily="34" charset="0"/>
                        </a:rPr>
                        <a:t>÷</a:t>
                      </a:r>
                    </a:p>
                  </a:txBody>
                  <a:tcPr marL="9525" marR="9525" marT="9525" anchor="b">
                    <a:lnL>
                      <a:noFill/>
                    </a:lnL>
                    <a:lnR>
                      <a:noFill/>
                    </a:lnR>
                    <a:lnT>
                      <a:noFill/>
                    </a:lnT>
                    <a:lnB>
                      <a:noFill/>
                    </a:lnB>
                    <a:noFill/>
                  </a:tcPr>
                </a:tc>
                <a:tc>
                  <a:txBody>
                    <a:bodyPr/>
                    <a:lstStyle/>
                    <a:p>
                      <a:pPr fontAlgn="b"/>
                      <a:r>
                        <a:rPr lang="en-US" sz="1000" b="0" i="0" u="none" strike="noStrike">
                          <a:effectLst/>
                          <a:latin typeface="Arial" panose="020B0604020202020204" pitchFamily="34" charset="0"/>
                        </a:rPr>
                        <a:t> </a:t>
                      </a:r>
                    </a:p>
                  </a:txBody>
                  <a:tcPr marL="9525" marR="9525" marT="9525"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00" b="0" i="0" u="none" strike="noStrike">
                          <a:solidFill>
                            <a:srgbClr val="FFFFFF"/>
                          </a:solidFill>
                          <a:effectLst/>
                          <a:latin typeface="Arial" panose="020B0604020202020204" pitchFamily="34" charset="0"/>
                        </a:rPr>
                        <a:t>=</a:t>
                      </a:r>
                    </a:p>
                  </a:txBody>
                  <a:tcPr marL="9525" marR="9525" marT="9525"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r" fontAlgn="b"/>
                      <a:r>
                        <a:rPr lang="en-US" sz="1000" b="0" i="0" u="none" strike="noStrike">
                          <a:effectLst/>
                          <a:latin typeface="Arial" panose="020B0604020202020204" pitchFamily="34" charset="0"/>
                        </a:rPr>
                        <a:t>0.00</a:t>
                      </a:r>
                    </a:p>
                  </a:txBody>
                  <a:tcPr marL="9525" marR="9525" marT="9525"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fontAlgn="b"/>
                      <a:endParaRPr lang="en-US" sz="1000" b="0" i="0" u="none" strike="noStrike">
                        <a:solidFill>
                          <a:srgbClr val="FFFFFF"/>
                        </a:solidFill>
                        <a:effectLst/>
                        <a:latin typeface="Arial" panose="020B0604020202020204" pitchFamily="34" charset="0"/>
                      </a:endParaRPr>
                    </a:p>
                  </a:txBody>
                  <a:tcPr marL="9525" marR="9525" marT="9525" anchor="b">
                    <a:lnL>
                      <a:noFill/>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fontAlgn="b"/>
                      <a:endParaRPr lang="en-US" sz="1100" b="0" i="0" u="none" strike="noStrike">
                        <a:solidFill>
                          <a:srgbClr val="000000"/>
                        </a:solidFill>
                        <a:effectLst/>
                        <a:latin typeface="Calibri" panose="020F0502020204030204" pitchFamily="34" charset="0"/>
                      </a:endParaRPr>
                    </a:p>
                  </a:txBody>
                  <a:tcPr marL="9525" marR="9525" marT="9525"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fontAlgn="b"/>
                      <a:endParaRPr lang="en-US" sz="1100" b="0" i="0" u="none" strike="noStrike">
                        <a:solidFill>
                          <a:srgbClr val="000000"/>
                        </a:solidFill>
                        <a:effectLst/>
                        <a:latin typeface="Calibri" panose="020F0502020204030204" pitchFamily="34" charset="0"/>
                      </a:endParaRPr>
                    </a:p>
                  </a:txBody>
                  <a:tcPr marL="9525" marR="9525" marT="9525"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2235333450"/>
                  </a:ext>
                </a:extLst>
              </a:tr>
              <a:tr h="170109">
                <a:tc>
                  <a:txBody>
                    <a:bodyPr/>
                    <a:lstStyle/>
                    <a:p>
                      <a:pPr fontAlgn="b"/>
                      <a:endParaRPr lang="en-US" sz="1100" b="0" i="0" u="none" strike="noStrike">
                        <a:solidFill>
                          <a:srgbClr val="000000"/>
                        </a:solidFill>
                        <a:effectLst/>
                        <a:latin typeface="Calibri" panose="020F0502020204030204" pitchFamily="34" charset="0"/>
                      </a:endParaRPr>
                    </a:p>
                  </a:txBody>
                  <a:tcPr marL="9525" marR="9525" marT="9525"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tc>
                  <a:txBody>
                    <a:bodyPr/>
                    <a:lstStyle/>
                    <a:p>
                      <a:pPr fontAlgn="b"/>
                      <a:r>
                        <a:rPr lang="en-US" sz="1000" b="0" i="0" u="none" strike="noStrike">
                          <a:effectLst/>
                          <a:latin typeface="Arial" panose="020B0604020202020204" pitchFamily="34" charset="0"/>
                        </a:rPr>
                        <a:t>Customer Other*</a:t>
                      </a:r>
                    </a:p>
                  </a:txBody>
                  <a:tcPr marL="9525" marR="9525" marT="9525" anchor="b">
                    <a:lnL w="19050" cap="flat" cmpd="sng" algn="ctr">
                      <a:solidFill>
                        <a:srgbClr val="000000"/>
                      </a:solidFill>
                      <a:prstDash val="solid"/>
                      <a:round/>
                      <a:headEnd type="none" w="med" len="med"/>
                      <a:tailEnd type="none" w="med" len="med"/>
                    </a:lnL>
                    <a:lnR w="6350" cap="flat" cmpd="sng" algn="ctr">
                      <a:solidFill>
                        <a:srgbClr val="00FFF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fontAlgn="b"/>
                      <a:r>
                        <a:rPr lang="en-US" sz="1000" b="0" i="0" u="none" strike="noStrike">
                          <a:effectLst/>
                          <a:latin typeface="Arial" panose="020B0604020202020204" pitchFamily="34" charset="0"/>
                        </a:rPr>
                        <a:t>   </a:t>
                      </a:r>
                    </a:p>
                  </a:txBody>
                  <a:tcPr marL="9525" marR="9525" marT="9525" anchor="b">
                    <a:lnL w="6350" cap="flat" cmpd="sng" algn="ctr">
                      <a:solidFill>
                        <a:srgbClr val="00FFFF"/>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1200" b="0" i="0" u="none" strike="noStrike">
                          <a:effectLst/>
                          <a:latin typeface="Arial" panose="020B0604020202020204" pitchFamily="34" charset="0"/>
                        </a:rPr>
                        <a:t>÷</a:t>
                      </a:r>
                    </a:p>
                  </a:txBody>
                  <a:tcPr marL="9525" marR="9525" marT="9525" anchor="b">
                    <a:lnL>
                      <a:noFill/>
                    </a:lnL>
                    <a:lnR>
                      <a:noFill/>
                    </a:lnR>
                    <a:lnT>
                      <a:noFill/>
                    </a:lnT>
                    <a:lnB>
                      <a:noFill/>
                    </a:lnB>
                    <a:noFill/>
                  </a:tcPr>
                </a:tc>
                <a:tc>
                  <a:txBody>
                    <a:bodyPr/>
                    <a:lstStyle/>
                    <a:p>
                      <a:pPr fontAlgn="b"/>
                      <a:r>
                        <a:rPr lang="en-US" sz="1000" b="0" i="0" u="none" strike="noStrike">
                          <a:effectLst/>
                          <a:latin typeface="Arial" panose="020B0604020202020204" pitchFamily="34" charset="0"/>
                        </a:rPr>
                        <a:t> </a:t>
                      </a:r>
                    </a:p>
                  </a:txBody>
                  <a:tcPr marL="9525" marR="9525" marT="9525"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00" b="0" i="0" u="none" strike="noStrike">
                          <a:solidFill>
                            <a:srgbClr val="FFFFFF"/>
                          </a:solidFill>
                          <a:effectLst/>
                          <a:latin typeface="Arial" panose="020B0604020202020204" pitchFamily="34" charset="0"/>
                        </a:rPr>
                        <a:t>=</a:t>
                      </a:r>
                    </a:p>
                  </a:txBody>
                  <a:tcPr marL="9525" marR="9525" marT="9525"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r" fontAlgn="b"/>
                      <a:r>
                        <a:rPr lang="en-US" sz="1000" b="0" i="0" u="none" strike="noStrike">
                          <a:effectLst/>
                          <a:latin typeface="Arial" panose="020B0604020202020204" pitchFamily="34" charset="0"/>
                        </a:rPr>
                        <a:t>0.00</a:t>
                      </a:r>
                    </a:p>
                  </a:txBody>
                  <a:tcPr marL="9525" marR="9525" marT="9525"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fontAlgn="b"/>
                      <a:endParaRPr lang="en-US" sz="1000" b="0" i="0" u="none" strike="noStrike">
                        <a:solidFill>
                          <a:srgbClr val="FFFFFF"/>
                        </a:solidFill>
                        <a:effectLst/>
                        <a:latin typeface="Arial" panose="020B0604020202020204" pitchFamily="34" charset="0"/>
                      </a:endParaRPr>
                    </a:p>
                  </a:txBody>
                  <a:tcPr marL="9525" marR="9525" marT="9525" anchor="b">
                    <a:lnL>
                      <a:noFill/>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fontAlgn="b"/>
                      <a:endParaRPr lang="en-US" sz="1100" b="0" i="0" u="none" strike="noStrike">
                        <a:solidFill>
                          <a:srgbClr val="000000"/>
                        </a:solidFill>
                        <a:effectLst/>
                        <a:latin typeface="Calibri" panose="020F0502020204030204" pitchFamily="34" charset="0"/>
                      </a:endParaRPr>
                    </a:p>
                  </a:txBody>
                  <a:tcPr marL="9525" marR="9525" marT="9525"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fontAlgn="b"/>
                      <a:endParaRPr lang="en-US" sz="1100" b="0" i="0" u="none" strike="noStrike">
                        <a:solidFill>
                          <a:srgbClr val="000000"/>
                        </a:solidFill>
                        <a:effectLst/>
                        <a:latin typeface="Calibri" panose="020F0502020204030204" pitchFamily="34" charset="0"/>
                      </a:endParaRPr>
                    </a:p>
                  </a:txBody>
                  <a:tcPr marL="9525" marR="9525" marT="9525"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2318407963"/>
                  </a:ext>
                </a:extLst>
              </a:tr>
              <a:tr h="170109">
                <a:tc>
                  <a:txBody>
                    <a:bodyPr/>
                    <a:lstStyle/>
                    <a:p>
                      <a:pPr fontAlgn="b"/>
                      <a:endParaRPr lang="en-US" sz="1100" b="0" i="0" u="none" strike="noStrike">
                        <a:solidFill>
                          <a:srgbClr val="000000"/>
                        </a:solidFill>
                        <a:effectLst/>
                        <a:latin typeface="Calibri" panose="020F0502020204030204" pitchFamily="34" charset="0"/>
                      </a:endParaRPr>
                    </a:p>
                  </a:txBody>
                  <a:tcPr marL="9525" marR="9525" marT="9525"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tc>
                  <a:txBody>
                    <a:bodyPr/>
                    <a:lstStyle/>
                    <a:p>
                      <a:pPr fontAlgn="b"/>
                      <a:r>
                        <a:rPr lang="en-US" sz="1000" b="0" i="0" u="none" strike="noStrike">
                          <a:effectLst/>
                          <a:latin typeface="Arial" panose="020B0604020202020204" pitchFamily="34" charset="0"/>
                        </a:rPr>
                        <a:t>Warranty</a:t>
                      </a:r>
                    </a:p>
                  </a:txBody>
                  <a:tcPr marL="9525" marR="9525" marT="9525" anchor="b">
                    <a:lnL w="19050" cap="flat" cmpd="sng" algn="ctr">
                      <a:solidFill>
                        <a:srgbClr val="000000"/>
                      </a:solidFill>
                      <a:prstDash val="solid"/>
                      <a:round/>
                      <a:headEnd type="none" w="med" len="med"/>
                      <a:tailEnd type="none" w="med" len="med"/>
                    </a:lnL>
                    <a:lnR w="6350" cap="flat" cmpd="sng" algn="ctr">
                      <a:solidFill>
                        <a:srgbClr val="00FFF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1000" b="0" i="0" u="none" strike="noStrike">
                          <a:effectLst/>
                          <a:latin typeface="Arial" panose="020B0604020202020204" pitchFamily="34" charset="0"/>
                        </a:rPr>
                        <a:t>$39,269 </a:t>
                      </a:r>
                    </a:p>
                  </a:txBody>
                  <a:tcPr marL="9525" marR="9525" marT="9525" anchor="b">
                    <a:lnL w="6350" cap="flat" cmpd="sng" algn="ctr">
                      <a:solidFill>
                        <a:srgbClr val="00FFFF"/>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1200" b="0" i="0" u="none" strike="noStrike">
                          <a:effectLst/>
                          <a:latin typeface="Arial" panose="020B0604020202020204" pitchFamily="34" charset="0"/>
                        </a:rPr>
                        <a:t>÷</a:t>
                      </a:r>
                    </a:p>
                  </a:txBody>
                  <a:tcPr marL="9525" marR="9525" marT="9525" anchor="b">
                    <a:lnL>
                      <a:noFill/>
                    </a:lnL>
                    <a:lnR>
                      <a:noFill/>
                    </a:lnR>
                    <a:lnT>
                      <a:noFill/>
                    </a:lnT>
                    <a:lnB>
                      <a:noFill/>
                    </a:lnB>
                    <a:noFill/>
                  </a:tcPr>
                </a:tc>
                <a:tc>
                  <a:txBody>
                    <a:bodyPr/>
                    <a:lstStyle/>
                    <a:p>
                      <a:pPr algn="r" fontAlgn="b"/>
                      <a:r>
                        <a:rPr lang="en-US" sz="1000" b="0" i="0" u="none" strike="noStrike">
                          <a:effectLst/>
                          <a:latin typeface="Arial" panose="020B0604020202020204" pitchFamily="34" charset="0"/>
                        </a:rPr>
                        <a:t>131.48 </a:t>
                      </a:r>
                    </a:p>
                  </a:txBody>
                  <a:tcPr marL="9525" marR="9525" marT="9525"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00" b="0" i="0" u="none" strike="noStrike">
                          <a:solidFill>
                            <a:srgbClr val="FFFFFF"/>
                          </a:solidFill>
                          <a:effectLst/>
                          <a:latin typeface="Arial" panose="020B0604020202020204" pitchFamily="34" charset="0"/>
                        </a:rPr>
                        <a:t>=</a:t>
                      </a:r>
                    </a:p>
                  </a:txBody>
                  <a:tcPr marL="9525" marR="9525" marT="9525"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r" fontAlgn="b"/>
                      <a:r>
                        <a:rPr lang="en-US" sz="1000" b="0" i="0" u="none" strike="noStrike">
                          <a:effectLst/>
                          <a:latin typeface="Arial" panose="020B0604020202020204" pitchFamily="34" charset="0"/>
                        </a:rPr>
                        <a:t>298.7</a:t>
                      </a:r>
                    </a:p>
                  </a:txBody>
                  <a:tcPr marL="9525" marR="9525" marT="9525"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fontAlgn="b"/>
                      <a:endParaRPr lang="en-US" sz="1000" b="0" i="0" u="none" strike="noStrike">
                        <a:solidFill>
                          <a:srgbClr val="FFFFFF"/>
                        </a:solidFill>
                        <a:effectLst/>
                        <a:latin typeface="Arial" panose="020B0604020202020204" pitchFamily="34" charset="0"/>
                      </a:endParaRPr>
                    </a:p>
                  </a:txBody>
                  <a:tcPr marL="9525" marR="9525" marT="9525" anchor="b">
                    <a:lnL>
                      <a:noFill/>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fontAlgn="b"/>
                      <a:endParaRPr lang="en-US" sz="1100" b="0" i="0" u="none" strike="noStrike">
                        <a:solidFill>
                          <a:srgbClr val="000000"/>
                        </a:solidFill>
                        <a:effectLst/>
                        <a:latin typeface="Calibri" panose="020F0502020204030204" pitchFamily="34" charset="0"/>
                      </a:endParaRPr>
                    </a:p>
                  </a:txBody>
                  <a:tcPr marL="9525" marR="9525" marT="9525"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fontAlgn="b"/>
                      <a:endParaRPr lang="en-US" sz="1100" b="0" i="0" u="none" strike="noStrike">
                        <a:solidFill>
                          <a:srgbClr val="000000"/>
                        </a:solidFill>
                        <a:effectLst/>
                        <a:latin typeface="Calibri" panose="020F0502020204030204" pitchFamily="34" charset="0"/>
                      </a:endParaRPr>
                    </a:p>
                  </a:txBody>
                  <a:tcPr marL="9525" marR="9525" marT="9525"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2814316860"/>
                  </a:ext>
                </a:extLst>
              </a:tr>
              <a:tr h="170109">
                <a:tc>
                  <a:txBody>
                    <a:bodyPr/>
                    <a:lstStyle/>
                    <a:p>
                      <a:pPr fontAlgn="b"/>
                      <a:endParaRPr lang="en-US" sz="1100" b="0" i="0" u="none" strike="noStrike">
                        <a:solidFill>
                          <a:srgbClr val="000000"/>
                        </a:solidFill>
                        <a:effectLst/>
                        <a:latin typeface="Calibri" panose="020F0502020204030204" pitchFamily="34" charset="0"/>
                      </a:endParaRPr>
                    </a:p>
                  </a:txBody>
                  <a:tcPr marL="9525" marR="9525" marT="9525"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tc>
                  <a:txBody>
                    <a:bodyPr/>
                    <a:lstStyle/>
                    <a:p>
                      <a:pPr fontAlgn="b"/>
                      <a:r>
                        <a:rPr lang="en-US" sz="1000" b="0" i="0" u="none" strike="noStrike">
                          <a:effectLst/>
                          <a:latin typeface="Arial" panose="020B0604020202020204" pitchFamily="34" charset="0"/>
                        </a:rPr>
                        <a:t>Internal</a:t>
                      </a:r>
                    </a:p>
                  </a:txBody>
                  <a:tcPr marL="9525" marR="9525" marT="9525" anchor="b">
                    <a:lnL w="19050" cap="flat" cmpd="sng" algn="ctr">
                      <a:solidFill>
                        <a:srgbClr val="000000"/>
                      </a:solidFill>
                      <a:prstDash val="solid"/>
                      <a:round/>
                      <a:headEnd type="none" w="med" len="med"/>
                      <a:tailEnd type="none" w="med" len="med"/>
                    </a:lnL>
                    <a:lnR w="6350" cap="flat" cmpd="sng" algn="ctr">
                      <a:solidFill>
                        <a:srgbClr val="00FFF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1000" b="0" i="0" u="none" strike="noStrike">
                          <a:effectLst/>
                          <a:latin typeface="Arial" panose="020B0604020202020204" pitchFamily="34" charset="0"/>
                        </a:rPr>
                        <a:t>$19,438 </a:t>
                      </a:r>
                    </a:p>
                  </a:txBody>
                  <a:tcPr marL="9525" marR="9525" marT="9525" anchor="b">
                    <a:lnL w="6350" cap="flat" cmpd="sng" algn="ctr">
                      <a:solidFill>
                        <a:srgbClr val="00FFFF"/>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1200" b="0" i="0" u="none" strike="noStrike">
                          <a:effectLst/>
                          <a:latin typeface="Arial" panose="020B0604020202020204" pitchFamily="34" charset="0"/>
                        </a:rPr>
                        <a:t>÷</a:t>
                      </a:r>
                    </a:p>
                  </a:txBody>
                  <a:tcPr marL="9525" marR="9525" marT="9525" anchor="b">
                    <a:lnL>
                      <a:noFill/>
                    </a:lnL>
                    <a:lnR>
                      <a:noFill/>
                    </a:lnR>
                    <a:lnT>
                      <a:noFill/>
                    </a:lnT>
                    <a:lnB>
                      <a:noFill/>
                    </a:lnB>
                    <a:noFill/>
                  </a:tcPr>
                </a:tc>
                <a:tc>
                  <a:txBody>
                    <a:bodyPr/>
                    <a:lstStyle/>
                    <a:p>
                      <a:pPr algn="r" fontAlgn="b"/>
                      <a:r>
                        <a:rPr lang="en-US" sz="1000" b="0" i="0" u="none" strike="noStrike">
                          <a:effectLst/>
                          <a:latin typeface="Arial" panose="020B0604020202020204" pitchFamily="34" charset="0"/>
                        </a:rPr>
                        <a:t>74.93 </a:t>
                      </a:r>
                    </a:p>
                  </a:txBody>
                  <a:tcPr marL="9525" marR="9525" marT="9525"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00" b="0" i="0" u="none" strike="noStrike">
                          <a:solidFill>
                            <a:srgbClr val="FFFFFF"/>
                          </a:solidFill>
                          <a:effectLst/>
                          <a:latin typeface="Arial" panose="020B0604020202020204" pitchFamily="34" charset="0"/>
                        </a:rPr>
                        <a:t>=</a:t>
                      </a:r>
                    </a:p>
                  </a:txBody>
                  <a:tcPr marL="9525" marR="9525" marT="9525"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r" fontAlgn="b"/>
                      <a:r>
                        <a:rPr lang="en-US" sz="1000" b="0" i="0" u="none" strike="noStrike">
                          <a:effectLst/>
                          <a:latin typeface="Arial" panose="020B0604020202020204" pitchFamily="34" charset="0"/>
                        </a:rPr>
                        <a:t>259.4</a:t>
                      </a:r>
                    </a:p>
                  </a:txBody>
                  <a:tcPr marL="9525" marR="9525" marT="9525"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fontAlgn="b"/>
                      <a:endParaRPr lang="en-US" sz="1000" b="0" i="0" u="none" strike="noStrike">
                        <a:solidFill>
                          <a:srgbClr val="FFFFFF"/>
                        </a:solidFill>
                        <a:effectLst/>
                        <a:latin typeface="Arial" panose="020B0604020202020204" pitchFamily="34" charset="0"/>
                      </a:endParaRPr>
                    </a:p>
                  </a:txBody>
                  <a:tcPr marL="9525" marR="9525" marT="9525" anchor="b">
                    <a:lnL>
                      <a:noFill/>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fontAlgn="b"/>
                      <a:endParaRPr lang="en-US" sz="1100" b="0" i="0" u="none" strike="noStrike">
                        <a:solidFill>
                          <a:srgbClr val="000000"/>
                        </a:solidFill>
                        <a:effectLst/>
                        <a:latin typeface="Calibri" panose="020F0502020204030204" pitchFamily="34" charset="0"/>
                      </a:endParaRPr>
                    </a:p>
                  </a:txBody>
                  <a:tcPr marL="9525" marR="9525" marT="9525"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fontAlgn="b"/>
                      <a:endParaRPr lang="en-US" sz="1100" b="0" i="0" u="none" strike="noStrike">
                        <a:solidFill>
                          <a:srgbClr val="000000"/>
                        </a:solidFill>
                        <a:effectLst/>
                        <a:latin typeface="Calibri" panose="020F0502020204030204" pitchFamily="34" charset="0"/>
                      </a:endParaRPr>
                    </a:p>
                  </a:txBody>
                  <a:tcPr marL="9525" marR="9525" marT="9525"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4020879606"/>
                  </a:ext>
                </a:extLst>
              </a:tr>
              <a:tr h="170109">
                <a:tc>
                  <a:txBody>
                    <a:bodyPr/>
                    <a:lstStyle/>
                    <a:p>
                      <a:pPr fontAlgn="b"/>
                      <a:endParaRPr lang="en-US" sz="1100" b="0" i="0" u="none" strike="noStrike">
                        <a:solidFill>
                          <a:srgbClr val="000000"/>
                        </a:solidFill>
                        <a:effectLst/>
                        <a:latin typeface="Calibri" panose="020F0502020204030204" pitchFamily="34" charset="0"/>
                      </a:endParaRPr>
                    </a:p>
                  </a:txBody>
                  <a:tcPr marL="9525" marR="9525" marT="9525"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tc>
                  <a:txBody>
                    <a:bodyPr/>
                    <a:lstStyle/>
                    <a:p>
                      <a:pPr fontAlgn="b"/>
                      <a:r>
                        <a:rPr lang="en-US" sz="1000" b="0" i="0" u="none" strike="noStrike">
                          <a:effectLst/>
                          <a:latin typeface="Arial" panose="020B0604020202020204" pitchFamily="34" charset="0"/>
                        </a:rPr>
                        <a:t>New Vehicle Prep</a:t>
                      </a:r>
                    </a:p>
                  </a:txBody>
                  <a:tcPr marL="9525" marR="9525" marT="9525" anchor="b">
                    <a:lnL w="19050" cap="flat" cmpd="sng" algn="ctr">
                      <a:solidFill>
                        <a:srgbClr val="000000"/>
                      </a:solidFill>
                      <a:prstDash val="solid"/>
                      <a:round/>
                      <a:headEnd type="none" w="med" len="med"/>
                      <a:tailEnd type="none" w="med" len="med"/>
                    </a:lnL>
                    <a:lnR w="6350" cap="flat" cmpd="sng" algn="ctr">
                      <a:solidFill>
                        <a:srgbClr val="00FFF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1000" b="0" i="0" u="none" strike="noStrike">
                          <a:effectLst/>
                          <a:latin typeface="Arial" panose="020B0604020202020204" pitchFamily="34" charset="0"/>
                        </a:rPr>
                        <a:t>$- </a:t>
                      </a:r>
                    </a:p>
                  </a:txBody>
                  <a:tcPr marL="9525" marR="9525" marT="9525" anchor="b">
                    <a:lnL w="6350" cap="flat" cmpd="sng" algn="ctr">
                      <a:solidFill>
                        <a:srgbClr val="00FFFF"/>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1200" b="0" i="0" u="none" strike="noStrike">
                          <a:effectLst/>
                          <a:latin typeface="Arial" panose="020B0604020202020204" pitchFamily="34" charset="0"/>
                        </a:rPr>
                        <a:t>÷</a:t>
                      </a:r>
                    </a:p>
                  </a:txBody>
                  <a:tcPr marL="9525" marR="9525" marT="9525" anchor="b">
                    <a:lnL>
                      <a:noFill/>
                    </a:lnL>
                    <a:lnR>
                      <a:noFill/>
                    </a:lnR>
                    <a:lnT>
                      <a:noFill/>
                    </a:lnT>
                    <a:lnB>
                      <a:noFill/>
                    </a:lnB>
                    <a:noFill/>
                  </a:tcPr>
                </a:tc>
                <a:tc>
                  <a:txBody>
                    <a:bodyPr/>
                    <a:lstStyle/>
                    <a:p>
                      <a:pPr fontAlgn="b"/>
                      <a:r>
                        <a:rPr lang="en-US" sz="1000" b="0" i="0" u="none" strike="noStrike">
                          <a:effectLst/>
                          <a:latin typeface="Arial" panose="020B0604020202020204" pitchFamily="34" charset="0"/>
                        </a:rPr>
                        <a:t> </a:t>
                      </a:r>
                    </a:p>
                  </a:txBody>
                  <a:tcPr marL="9525" marR="9525" marT="9525"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00" b="0" i="0" u="none" strike="noStrike">
                          <a:solidFill>
                            <a:srgbClr val="FFFFFF"/>
                          </a:solidFill>
                          <a:effectLst/>
                          <a:latin typeface="Arial" panose="020B0604020202020204" pitchFamily="34" charset="0"/>
                        </a:rPr>
                        <a:t>=</a:t>
                      </a:r>
                    </a:p>
                  </a:txBody>
                  <a:tcPr marL="9525" marR="9525" marT="9525"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r" fontAlgn="b"/>
                      <a:r>
                        <a:rPr lang="en-US" sz="1000" b="0" i="0" u="none" strike="noStrike">
                          <a:effectLst/>
                          <a:latin typeface="Arial" panose="020B0604020202020204" pitchFamily="34" charset="0"/>
                        </a:rPr>
                        <a:t>0.00</a:t>
                      </a:r>
                    </a:p>
                  </a:txBody>
                  <a:tcPr marL="9525" marR="9525" marT="9525"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fontAlgn="b"/>
                      <a:endParaRPr lang="en-US" sz="1000" b="0" i="0" u="none" strike="noStrike">
                        <a:solidFill>
                          <a:srgbClr val="FFFFFF"/>
                        </a:solidFill>
                        <a:effectLst/>
                        <a:latin typeface="Arial" panose="020B0604020202020204" pitchFamily="34" charset="0"/>
                      </a:endParaRPr>
                    </a:p>
                  </a:txBody>
                  <a:tcPr marL="9525" marR="9525" marT="9525" anchor="b">
                    <a:lnL>
                      <a:noFill/>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fontAlgn="b"/>
                      <a:endParaRPr lang="en-US" sz="1100" b="0" i="0" u="none" strike="noStrike">
                        <a:solidFill>
                          <a:srgbClr val="000000"/>
                        </a:solidFill>
                        <a:effectLst/>
                        <a:latin typeface="Calibri" panose="020F0502020204030204" pitchFamily="34" charset="0"/>
                      </a:endParaRPr>
                    </a:p>
                  </a:txBody>
                  <a:tcPr marL="9525" marR="9525" marT="9525"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fontAlgn="b"/>
                      <a:endParaRPr lang="en-US" sz="1100" b="0" i="0" u="none" strike="noStrike">
                        <a:solidFill>
                          <a:srgbClr val="000000"/>
                        </a:solidFill>
                        <a:effectLst/>
                        <a:latin typeface="Calibri" panose="020F0502020204030204" pitchFamily="34" charset="0"/>
                      </a:endParaRPr>
                    </a:p>
                  </a:txBody>
                  <a:tcPr marL="9525" marR="9525" marT="9525"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617635506"/>
                  </a:ext>
                </a:extLst>
              </a:tr>
              <a:tr h="160657">
                <a:tc>
                  <a:txBody>
                    <a:bodyPr/>
                    <a:lstStyle/>
                    <a:p>
                      <a:pPr fontAlgn="b"/>
                      <a:endParaRPr lang="en-US" sz="1100" b="0" i="0" u="none" strike="noStrike">
                        <a:solidFill>
                          <a:srgbClr val="000000"/>
                        </a:solidFill>
                        <a:effectLst/>
                        <a:latin typeface="Calibri" panose="020F0502020204030204" pitchFamily="34" charset="0"/>
                      </a:endParaRPr>
                    </a:p>
                  </a:txBody>
                  <a:tcPr marL="9525" marR="9525" marT="9525"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tc>
                  <a:txBody>
                    <a:bodyPr/>
                    <a:lstStyle/>
                    <a:p>
                      <a:pPr fontAlgn="b"/>
                      <a:r>
                        <a:rPr lang="en-US" sz="1000" b="0" i="0" u="none" strike="noStrike">
                          <a:effectLst/>
                          <a:latin typeface="Arial" panose="020B0604020202020204" pitchFamily="34" charset="0"/>
                        </a:rPr>
                        <a:t>Total</a:t>
                      </a:r>
                    </a:p>
                  </a:txBody>
                  <a:tcPr marL="9525" marR="9525" marT="9525"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1000" b="0" i="0" u="none" strike="noStrike">
                          <a:effectLst/>
                          <a:latin typeface="Arial" panose="020B0604020202020204" pitchFamily="34" charset="0"/>
                        </a:rPr>
                        <a:t>$151,848 </a:t>
                      </a:r>
                    </a:p>
                  </a:txBody>
                  <a:tcPr marL="9525" marR="9525" marT="9525"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fontAlgn="b"/>
                      <a:endParaRPr lang="en-US" sz="1000" b="0" i="0" u="none" strike="noStrike">
                        <a:solidFill>
                          <a:srgbClr val="FFFFFF"/>
                        </a:solidFill>
                        <a:effectLst/>
                        <a:latin typeface="Arial" panose="020B0604020202020204" pitchFamily="34" charset="0"/>
                      </a:endParaRPr>
                    </a:p>
                  </a:txBody>
                  <a:tcPr marL="9525" marR="9525" marT="9525" anchor="b">
                    <a:lnL w="63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4472C4"/>
                    </a:solidFill>
                  </a:tcPr>
                </a:tc>
                <a:tc>
                  <a:txBody>
                    <a:bodyPr/>
                    <a:lstStyle/>
                    <a:p>
                      <a:pPr fontAlgn="b"/>
                      <a:endParaRPr lang="en-US" sz="1000" b="0" i="0" u="none" strike="noStrike">
                        <a:solidFill>
                          <a:srgbClr val="FFFFFF"/>
                        </a:solidFill>
                        <a:effectLst/>
                        <a:latin typeface="Arial" panose="020B0604020202020204" pitchFamily="34" charset="0"/>
                      </a:endParaRPr>
                    </a:p>
                  </a:txBody>
                  <a:tcPr marL="9525" marR="9525" marT="9525" anchor="b">
                    <a:lnL>
                      <a:noFill/>
                    </a:lnL>
                    <a:lnR>
                      <a:noFill/>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4472C4"/>
                    </a:solidFill>
                  </a:tcPr>
                </a:tc>
                <a:tc>
                  <a:txBody>
                    <a:bodyPr/>
                    <a:lstStyle/>
                    <a:p>
                      <a:pPr fontAlgn="b"/>
                      <a:endParaRPr lang="en-US" sz="1000" b="0" i="0" u="none" strike="noStrike">
                        <a:solidFill>
                          <a:srgbClr val="FFFFFF"/>
                        </a:solidFill>
                        <a:effectLst/>
                        <a:latin typeface="Arial" panose="020B0604020202020204" pitchFamily="34" charset="0"/>
                      </a:endParaRPr>
                    </a:p>
                  </a:txBody>
                  <a:tcPr marL="9525" marR="9525" marT="9525"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4472C4"/>
                    </a:solidFill>
                  </a:tcPr>
                </a:tc>
                <a:tc>
                  <a:txBody>
                    <a:bodyPr/>
                    <a:lstStyle/>
                    <a:p>
                      <a:pPr algn="r" fontAlgn="b"/>
                      <a:r>
                        <a:rPr lang="en-US" sz="1000" b="0" i="0" u="none" strike="noStrike">
                          <a:effectLst/>
                          <a:latin typeface="Arial" panose="020B0604020202020204" pitchFamily="34" charset="0"/>
                        </a:rPr>
                        <a:t>1482.1</a:t>
                      </a:r>
                    </a:p>
                  </a:txBody>
                  <a:tcPr marL="9525" marR="9525" marT="9525"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fontAlgn="b"/>
                      <a:endParaRPr lang="en-US" sz="1000" b="0" i="0" u="none" strike="noStrike">
                        <a:solidFill>
                          <a:srgbClr val="FFFFFF"/>
                        </a:solidFill>
                        <a:effectLst/>
                        <a:latin typeface="Arial" panose="020B0604020202020204" pitchFamily="34" charset="0"/>
                      </a:endParaRPr>
                    </a:p>
                  </a:txBody>
                  <a:tcPr marL="9525" marR="9525" marT="9525"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4472C4"/>
                    </a:solidFill>
                  </a:tcPr>
                </a:tc>
                <a:tc>
                  <a:txBody>
                    <a:bodyPr/>
                    <a:lstStyle/>
                    <a:p>
                      <a:pPr fontAlgn="b"/>
                      <a:endParaRPr lang="en-US" sz="1100" b="0" i="0" u="none" strike="noStrike">
                        <a:solidFill>
                          <a:srgbClr val="000000"/>
                        </a:solidFill>
                        <a:effectLst/>
                        <a:latin typeface="Calibri" panose="020F0502020204030204" pitchFamily="34" charset="0"/>
                      </a:endParaRPr>
                    </a:p>
                  </a:txBody>
                  <a:tcPr marL="9525" marR="9525" marT="9525"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fontAlgn="b"/>
                      <a:endParaRPr lang="en-US" sz="1100" b="0" i="0" u="none" strike="noStrike">
                        <a:solidFill>
                          <a:srgbClr val="000000"/>
                        </a:solidFill>
                        <a:effectLst/>
                        <a:latin typeface="Calibri" panose="020F0502020204030204" pitchFamily="34" charset="0"/>
                      </a:endParaRPr>
                    </a:p>
                  </a:txBody>
                  <a:tcPr marL="9525" marR="9525" marT="9525"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209749697"/>
                  </a:ext>
                </a:extLst>
              </a:tr>
              <a:tr h="160657">
                <a:tc>
                  <a:txBody>
                    <a:bodyPr/>
                    <a:lstStyle/>
                    <a:p>
                      <a:pPr fontAlgn="b"/>
                      <a:endParaRPr lang="en-US" sz="1100" b="0" i="0" u="none" strike="noStrike">
                        <a:solidFill>
                          <a:srgbClr val="000000"/>
                        </a:solidFill>
                        <a:effectLst/>
                        <a:latin typeface="Calibri" panose="020F0502020204030204" pitchFamily="34" charset="0"/>
                      </a:endParaRPr>
                    </a:p>
                  </a:txBody>
                  <a:tcPr marL="9525" marR="9525" marT="9525"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fontAlgn="b"/>
                      <a:endParaRPr lang="en-US" sz="1100" b="0" i="0" u="none" strike="noStrike">
                        <a:solidFill>
                          <a:srgbClr val="000000"/>
                        </a:solidFill>
                        <a:effectLst/>
                        <a:latin typeface="Calibri" panose="020F0502020204030204" pitchFamily="34" charset="0"/>
                      </a:endParaRPr>
                    </a:p>
                  </a:txBody>
                  <a:tcPr marL="9525" marR="9525" marT="9525"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fontAlgn="b"/>
                      <a:endParaRPr lang="en-US" sz="1100" b="0" i="0" u="none" strike="noStrike">
                        <a:solidFill>
                          <a:srgbClr val="000000"/>
                        </a:solidFill>
                        <a:effectLst/>
                        <a:latin typeface="Calibri" panose="020F0502020204030204" pitchFamily="34" charset="0"/>
                      </a:endParaRPr>
                    </a:p>
                  </a:txBody>
                  <a:tcPr marL="9525" marR="9525" marT="9525"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fontAlgn="b"/>
                      <a:endParaRPr lang="en-US" sz="1100" b="0" i="0" u="none" strike="noStrike">
                        <a:solidFill>
                          <a:srgbClr val="000000"/>
                        </a:solidFill>
                        <a:effectLst/>
                        <a:latin typeface="Calibri" panose="020F0502020204030204" pitchFamily="34" charset="0"/>
                      </a:endParaRPr>
                    </a:p>
                  </a:txBody>
                  <a:tcPr marL="9525" marR="9525" marT="9525"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fontAlgn="b"/>
                      <a:endParaRPr lang="en-US" sz="1100" b="0" i="0" u="none" strike="noStrike">
                        <a:solidFill>
                          <a:srgbClr val="000000"/>
                        </a:solidFill>
                        <a:effectLst/>
                        <a:latin typeface="Calibri" panose="020F0502020204030204" pitchFamily="34" charset="0"/>
                      </a:endParaRPr>
                    </a:p>
                  </a:txBody>
                  <a:tcPr marL="9525" marR="9525" marT="9525"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fontAlgn="b"/>
                      <a:endParaRPr lang="en-US" sz="1100" b="0" i="0" u="none" strike="noStrike">
                        <a:solidFill>
                          <a:srgbClr val="000000"/>
                        </a:solidFill>
                        <a:effectLst/>
                        <a:latin typeface="Calibri" panose="020F0502020204030204" pitchFamily="34" charset="0"/>
                      </a:endParaRPr>
                    </a:p>
                  </a:txBody>
                  <a:tcPr marL="9525" marR="9525" marT="9525"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fontAlgn="b"/>
                      <a:endParaRPr lang="en-US" sz="1100" b="0" i="0" u="none" strike="noStrike">
                        <a:solidFill>
                          <a:srgbClr val="000000"/>
                        </a:solidFill>
                        <a:effectLst/>
                        <a:latin typeface="Calibri" panose="020F0502020204030204" pitchFamily="34" charset="0"/>
                      </a:endParaRPr>
                    </a:p>
                  </a:txBody>
                  <a:tcPr marL="9525" marR="9525" marT="9525"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fontAlgn="b"/>
                      <a:endParaRPr lang="en-US" sz="1100" b="0" i="0" u="none" strike="noStrike">
                        <a:solidFill>
                          <a:srgbClr val="000000"/>
                        </a:solidFill>
                        <a:effectLst/>
                        <a:latin typeface="Calibri" panose="020F0502020204030204" pitchFamily="34" charset="0"/>
                      </a:endParaRPr>
                    </a:p>
                  </a:txBody>
                  <a:tcPr marL="9525" marR="9525" marT="9525"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fontAlgn="b"/>
                      <a:endParaRPr lang="en-US" sz="1100" b="0" i="0" u="none" strike="noStrike">
                        <a:solidFill>
                          <a:srgbClr val="000000"/>
                        </a:solidFill>
                        <a:effectLst/>
                        <a:latin typeface="Calibri" panose="020F0502020204030204" pitchFamily="34" charset="0"/>
                      </a:endParaRPr>
                    </a:p>
                  </a:txBody>
                  <a:tcPr marL="9525" marR="9525" marT="9525" anchor="b">
                    <a:lnL>
                      <a:noFill/>
                    </a:lnL>
                    <a:lnR>
                      <a:noFill/>
                    </a:lnR>
                    <a:lnT>
                      <a:noFill/>
                    </a:lnT>
                    <a:lnB>
                      <a:noFill/>
                    </a:lnB>
                    <a:noFill/>
                  </a:tcPr>
                </a:tc>
                <a:tc>
                  <a:txBody>
                    <a:bodyPr/>
                    <a:lstStyle/>
                    <a:p>
                      <a:pPr fontAlgn="b"/>
                      <a:endParaRPr lang="en-US" sz="1100" b="0" i="0" u="none" strike="noStrike">
                        <a:solidFill>
                          <a:srgbClr val="000000"/>
                        </a:solidFill>
                        <a:effectLst/>
                        <a:latin typeface="Calibri" panose="020F0502020204030204" pitchFamily="34" charset="0"/>
                      </a:endParaRPr>
                    </a:p>
                  </a:txBody>
                  <a:tcPr marL="9525" marR="9525" marT="9525"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2278122561"/>
                  </a:ext>
                </a:extLst>
              </a:tr>
              <a:tr h="160657">
                <a:tc>
                  <a:txBody>
                    <a:bodyPr/>
                    <a:lstStyle/>
                    <a:p>
                      <a:pPr fontAlgn="b"/>
                      <a:endParaRPr lang="en-US" sz="1100" b="0" i="0" u="none" strike="noStrike">
                        <a:solidFill>
                          <a:srgbClr val="000000"/>
                        </a:solidFill>
                        <a:effectLst/>
                        <a:latin typeface="Calibri" panose="020F0502020204030204" pitchFamily="34" charset="0"/>
                      </a:endParaRPr>
                    </a:p>
                  </a:txBody>
                  <a:tcPr marL="9525" marR="9525" marT="9525"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fontAlgn="b"/>
                      <a:r>
                        <a:rPr lang="en-US" sz="1000" b="1" i="1" u="none" strike="noStrike">
                          <a:effectLst/>
                          <a:latin typeface="Arial" panose="020B0604020202020204" pitchFamily="34" charset="0"/>
                        </a:rPr>
                        <a:t>POTENTIAL</a:t>
                      </a:r>
                    </a:p>
                  </a:txBody>
                  <a:tcPr marL="9525" marR="9525" marT="9525" anchor="b">
                    <a:lnL>
                      <a:noFill/>
                    </a:lnL>
                    <a:lnR>
                      <a:noFill/>
                    </a:lnR>
                    <a:lnT>
                      <a:noFill/>
                    </a:lnT>
                    <a:lnB>
                      <a:noFill/>
                    </a:lnB>
                    <a:solidFill>
                      <a:srgbClr val="FFFFFF"/>
                    </a:solidFill>
                  </a:tcPr>
                </a:tc>
                <a:tc>
                  <a:txBody>
                    <a:bodyPr/>
                    <a:lstStyle/>
                    <a:p>
                      <a:pPr fontAlgn="b"/>
                      <a:endParaRPr lang="en-US" sz="1100" b="0" i="0" u="none" strike="noStrike">
                        <a:solidFill>
                          <a:srgbClr val="000000"/>
                        </a:solidFill>
                        <a:effectLst/>
                        <a:latin typeface="Calibri" panose="020F0502020204030204" pitchFamily="34" charset="0"/>
                      </a:endParaRPr>
                    </a:p>
                  </a:txBody>
                  <a:tcPr marL="9525" marR="9525" marT="9525"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fontAlgn="b"/>
                      <a:endParaRPr lang="en-US" sz="1100" b="0" i="0" u="none" strike="noStrike">
                        <a:solidFill>
                          <a:srgbClr val="000000"/>
                        </a:solidFill>
                        <a:effectLst/>
                        <a:latin typeface="Calibri" panose="020F0502020204030204" pitchFamily="34" charset="0"/>
                      </a:endParaRPr>
                    </a:p>
                  </a:txBody>
                  <a:tcPr marL="9525" marR="9525" marT="9525" anchor="b">
                    <a:lnL>
                      <a:noFill/>
                    </a:lnL>
                    <a:lnR>
                      <a:noFill/>
                    </a:lnR>
                    <a:lnT>
                      <a:noFill/>
                    </a:lnT>
                    <a:lnB>
                      <a:noFill/>
                    </a:lnB>
                    <a:noFill/>
                  </a:tcPr>
                </a:tc>
                <a:tc>
                  <a:txBody>
                    <a:bodyPr/>
                    <a:lstStyle/>
                    <a:p>
                      <a:pPr fontAlgn="b"/>
                      <a:endParaRPr lang="en-US" sz="1100" b="0" i="0" u="none" strike="noStrike">
                        <a:solidFill>
                          <a:srgbClr val="000000"/>
                        </a:solidFill>
                        <a:effectLst/>
                        <a:latin typeface="Calibri" panose="020F0502020204030204" pitchFamily="34" charset="0"/>
                      </a:endParaRPr>
                    </a:p>
                  </a:txBody>
                  <a:tcPr marL="9525" marR="9525" marT="9525"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fontAlgn="b"/>
                      <a:endParaRPr lang="en-US" sz="1100" b="0" i="0" u="none" strike="noStrike">
                        <a:solidFill>
                          <a:srgbClr val="000000"/>
                        </a:solidFill>
                        <a:effectLst/>
                        <a:latin typeface="Calibri" panose="020F0502020204030204" pitchFamily="34" charset="0"/>
                      </a:endParaRPr>
                    </a:p>
                  </a:txBody>
                  <a:tcPr marL="9525" marR="9525" marT="9525" anchor="b">
                    <a:lnL>
                      <a:noFill/>
                    </a:lnL>
                    <a:lnR>
                      <a:noFill/>
                    </a:lnR>
                    <a:lnT>
                      <a:noFill/>
                    </a:lnT>
                    <a:lnB>
                      <a:noFill/>
                    </a:lnB>
                    <a:noFill/>
                  </a:tcPr>
                </a:tc>
                <a:tc>
                  <a:txBody>
                    <a:bodyPr/>
                    <a:lstStyle/>
                    <a:p>
                      <a:pPr fontAlgn="b"/>
                      <a:endParaRPr lang="en-US" sz="1100" b="0" i="0" u="none" strike="noStrike">
                        <a:solidFill>
                          <a:srgbClr val="000000"/>
                        </a:solidFill>
                        <a:effectLst/>
                        <a:latin typeface="Calibri" panose="020F0502020204030204" pitchFamily="34" charset="0"/>
                      </a:endParaRPr>
                    </a:p>
                  </a:txBody>
                  <a:tcPr marL="9525" marR="9525" marT="9525"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fontAlgn="b"/>
                      <a:endParaRPr lang="en-US" sz="1100" b="0" i="0" u="none" strike="noStrike">
                        <a:solidFill>
                          <a:srgbClr val="000000"/>
                        </a:solidFill>
                        <a:effectLst/>
                        <a:latin typeface="Calibri" panose="020F0502020204030204" pitchFamily="34" charset="0"/>
                      </a:endParaRPr>
                    </a:p>
                  </a:txBody>
                  <a:tcPr marL="9525" marR="9525" marT="9525" anchor="b">
                    <a:lnL>
                      <a:noFill/>
                    </a:lnL>
                    <a:lnR>
                      <a:noFill/>
                    </a:lnR>
                    <a:lnT>
                      <a:noFill/>
                    </a:lnT>
                    <a:lnB>
                      <a:noFill/>
                    </a:lnB>
                    <a:noFill/>
                  </a:tcPr>
                </a:tc>
                <a:tc>
                  <a:txBody>
                    <a:bodyPr/>
                    <a:lstStyle/>
                    <a:p>
                      <a:pPr fontAlgn="b"/>
                      <a:endParaRPr lang="en-US" sz="1100" b="0" i="0" u="none" strike="noStrike">
                        <a:solidFill>
                          <a:srgbClr val="000000"/>
                        </a:solidFill>
                        <a:effectLst/>
                        <a:latin typeface="Calibri" panose="020F0502020204030204" pitchFamily="34" charset="0"/>
                      </a:endParaRPr>
                    </a:p>
                  </a:txBody>
                  <a:tcPr marL="9525" marR="9525" marT="9525" anchor="b">
                    <a:lnL>
                      <a:noFill/>
                    </a:lnL>
                    <a:lnR>
                      <a:noFill/>
                    </a:lnR>
                    <a:lnT>
                      <a:noFill/>
                    </a:lnT>
                    <a:lnB>
                      <a:noFill/>
                    </a:lnB>
                    <a:noFill/>
                  </a:tcPr>
                </a:tc>
                <a:tc>
                  <a:txBody>
                    <a:bodyPr/>
                    <a:lstStyle/>
                    <a:p>
                      <a:pPr fontAlgn="b"/>
                      <a:endParaRPr lang="en-US" sz="1100" b="0" i="0" u="none" strike="noStrike">
                        <a:solidFill>
                          <a:srgbClr val="000000"/>
                        </a:solidFill>
                        <a:effectLst/>
                        <a:latin typeface="Calibri" panose="020F0502020204030204" pitchFamily="34" charset="0"/>
                      </a:endParaRPr>
                    </a:p>
                  </a:txBody>
                  <a:tcPr marL="9525" marR="9525" marT="9525"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3909424088"/>
                  </a:ext>
                </a:extLst>
              </a:tr>
              <a:tr h="170109">
                <a:tc>
                  <a:txBody>
                    <a:bodyPr/>
                    <a:lstStyle/>
                    <a:p>
                      <a:pPr fontAlgn="b"/>
                      <a:endParaRPr lang="en-US" sz="1100" b="0" i="0" u="none" strike="noStrike">
                        <a:solidFill>
                          <a:srgbClr val="000000"/>
                        </a:solidFill>
                        <a:effectLst/>
                        <a:latin typeface="Calibri" panose="020F0502020204030204" pitchFamily="34" charset="0"/>
                      </a:endParaRPr>
                    </a:p>
                  </a:txBody>
                  <a:tcPr marL="9525" marR="9525" marT="9525"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fontAlgn="b"/>
                      <a:endParaRPr lang="en-US" sz="1100" b="0" i="0" u="none" strike="noStrike">
                        <a:solidFill>
                          <a:srgbClr val="000000"/>
                        </a:solidFill>
                        <a:effectLst/>
                        <a:latin typeface="Calibri" panose="020F0502020204030204" pitchFamily="34" charset="0"/>
                      </a:endParaRPr>
                    </a:p>
                  </a:txBody>
                  <a:tcPr marL="9525" marR="9525" marT="9525" anchor="b">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1100" b="0" i="0" u="none" strike="noStrike">
                          <a:solidFill>
                            <a:srgbClr val="000000"/>
                          </a:solidFill>
                          <a:effectLst/>
                          <a:latin typeface="Calibri" panose="020F0502020204030204" pitchFamily="34" charset="0"/>
                        </a:rPr>
                        <a:t>$155,751 </a:t>
                      </a:r>
                    </a:p>
                  </a:txBody>
                  <a:tcPr marL="9525" marR="9525" marT="9525"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1200" b="0" i="0" u="none" strike="noStrike">
                          <a:effectLst/>
                          <a:latin typeface="Arial" panose="020B0604020202020204" pitchFamily="34" charset="0"/>
                        </a:rPr>
                        <a:t>÷</a:t>
                      </a:r>
                    </a:p>
                  </a:txBody>
                  <a:tcPr marL="9525" marR="9525" marT="9525"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1100" b="0" i="0" u="none" strike="noStrike">
                          <a:solidFill>
                            <a:srgbClr val="000000"/>
                          </a:solidFill>
                          <a:effectLst/>
                          <a:latin typeface="Calibri" panose="020F0502020204030204" pitchFamily="34" charset="0"/>
                        </a:rPr>
                        <a:t>1367.50 </a:t>
                      </a:r>
                    </a:p>
                  </a:txBody>
                  <a:tcPr marL="9525" marR="9525" marT="9525"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1100" b="0" i="0" u="none" strike="noStrike">
                          <a:solidFill>
                            <a:srgbClr val="000000"/>
                          </a:solidFill>
                          <a:effectLst/>
                          <a:latin typeface="Calibri" panose="020F0502020204030204" pitchFamily="34" charset="0"/>
                        </a:rPr>
                        <a:t>=</a:t>
                      </a:r>
                    </a:p>
                  </a:txBody>
                  <a:tcPr marL="9525" marR="9525" marT="9525"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1100" b="0" i="0" u="none" strike="noStrike">
                          <a:solidFill>
                            <a:srgbClr val="000000"/>
                          </a:solidFill>
                          <a:effectLst/>
                          <a:latin typeface="Calibri" panose="020F0502020204030204" pitchFamily="34" charset="0"/>
                        </a:rPr>
                        <a:t>$113.89 </a:t>
                      </a:r>
                    </a:p>
                  </a:txBody>
                  <a:tcPr marL="9525" marR="9525" marT="9525"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fontAlgn="b"/>
                      <a:endParaRPr lang="en-US" sz="1100" b="0" i="0" u="none" strike="noStrike">
                        <a:solidFill>
                          <a:srgbClr val="000000"/>
                        </a:solidFill>
                        <a:effectLst/>
                        <a:latin typeface="Calibri" panose="020F0502020204030204" pitchFamily="34" charset="0"/>
                      </a:endParaRPr>
                    </a:p>
                  </a:txBody>
                  <a:tcPr marL="9525" marR="9525" marT="9525" anchor="b">
                    <a:lnL w="6350" cap="flat" cmpd="sng" algn="ctr">
                      <a:solidFill>
                        <a:srgbClr val="000000"/>
                      </a:solidFill>
                      <a:prstDash val="solid"/>
                      <a:round/>
                      <a:headEnd type="none" w="med" len="med"/>
                      <a:tailEnd type="none" w="med" len="med"/>
                    </a:lnL>
                    <a:lnR>
                      <a:noFill/>
                    </a:lnR>
                    <a:lnT>
                      <a:noFill/>
                    </a:lnT>
                    <a:lnB>
                      <a:noFill/>
                    </a:lnB>
                    <a:noFill/>
                  </a:tcPr>
                </a:tc>
                <a:tc>
                  <a:txBody>
                    <a:bodyPr/>
                    <a:lstStyle/>
                    <a:p>
                      <a:pPr fontAlgn="b"/>
                      <a:endParaRPr lang="en-US" sz="1100" b="0" i="0" u="none" strike="noStrike">
                        <a:solidFill>
                          <a:srgbClr val="000000"/>
                        </a:solidFill>
                        <a:effectLst/>
                        <a:latin typeface="Calibri" panose="020F0502020204030204" pitchFamily="34" charset="0"/>
                      </a:endParaRPr>
                    </a:p>
                  </a:txBody>
                  <a:tcPr marL="9525" marR="9525" marT="9525" anchor="b">
                    <a:lnL>
                      <a:noFill/>
                    </a:lnL>
                    <a:lnR>
                      <a:noFill/>
                    </a:lnR>
                    <a:lnT>
                      <a:noFill/>
                    </a:lnT>
                    <a:lnB>
                      <a:noFill/>
                    </a:lnB>
                    <a:noFill/>
                  </a:tcPr>
                </a:tc>
                <a:tc>
                  <a:txBody>
                    <a:bodyPr/>
                    <a:lstStyle/>
                    <a:p>
                      <a:pPr fontAlgn="b"/>
                      <a:endParaRPr lang="en-US" sz="1100" b="0" i="0" u="none" strike="noStrike">
                        <a:solidFill>
                          <a:srgbClr val="000000"/>
                        </a:solidFill>
                        <a:effectLst/>
                        <a:latin typeface="Calibri" panose="020F0502020204030204" pitchFamily="34" charset="0"/>
                      </a:endParaRPr>
                    </a:p>
                  </a:txBody>
                  <a:tcPr marL="9525" marR="9525" marT="9525"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433175966"/>
                  </a:ext>
                </a:extLst>
              </a:tr>
              <a:tr h="207911">
                <a:tc>
                  <a:txBody>
                    <a:bodyPr/>
                    <a:lstStyle/>
                    <a:p>
                      <a:pPr fontAlgn="b"/>
                      <a:endParaRPr lang="en-US" sz="1100" b="0" i="0" u="none" strike="noStrike">
                        <a:solidFill>
                          <a:srgbClr val="000000"/>
                        </a:solidFill>
                        <a:effectLst/>
                        <a:latin typeface="Calibri" panose="020F0502020204030204" pitchFamily="34" charset="0"/>
                      </a:endParaRPr>
                    </a:p>
                  </a:txBody>
                  <a:tcPr marL="9525" marR="9525" marT="9525"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fontAlgn="b"/>
                      <a:endParaRPr lang="en-US" sz="1100" b="0" i="0" u="none" strike="noStrike">
                        <a:solidFill>
                          <a:srgbClr val="000000"/>
                        </a:solidFill>
                        <a:effectLst/>
                        <a:latin typeface="Calibri" panose="020F0502020204030204" pitchFamily="34" charset="0"/>
                      </a:endParaRPr>
                    </a:p>
                  </a:txBody>
                  <a:tcPr marL="9525" marR="9525" marT="9525" anchor="b">
                    <a:lnL>
                      <a:noFill/>
                    </a:lnL>
                    <a:lnR>
                      <a:noFill/>
                    </a:lnR>
                    <a:lnT>
                      <a:noFill/>
                    </a:lnT>
                    <a:lnB>
                      <a:noFill/>
                    </a:lnB>
                    <a:noFill/>
                  </a:tcPr>
                </a:tc>
                <a:tc>
                  <a:txBody>
                    <a:bodyPr/>
                    <a:lstStyle/>
                    <a:p>
                      <a:pPr fontAlgn="b"/>
                      <a:r>
                        <a:rPr lang="en-US" sz="800" b="0" i="0" u="none" strike="noStrike">
                          <a:effectLst/>
                          <a:latin typeface="Arial" panose="020B0604020202020204" pitchFamily="34" charset="0"/>
                        </a:rPr>
                        <a:t>Total labor sales for month</a:t>
                      </a:r>
                    </a:p>
                  </a:txBody>
                  <a:tcPr marL="9525" marR="9525" marT="9525"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fontAlgn="b"/>
                      <a:endParaRPr lang="en-US" sz="1100" b="0" i="0" u="none" strike="noStrike">
                        <a:solidFill>
                          <a:srgbClr val="000000"/>
                        </a:solidFill>
                        <a:effectLst/>
                        <a:latin typeface="Calibri" panose="020F0502020204030204" pitchFamily="34" charset="0"/>
                      </a:endParaRPr>
                    </a:p>
                  </a:txBody>
                  <a:tcPr marL="9525" marR="9525" marT="9525" anchor="b">
                    <a:lnL>
                      <a:noFill/>
                    </a:lnL>
                    <a:lnR>
                      <a:noFill/>
                    </a:lnR>
                    <a:lnT>
                      <a:noFill/>
                    </a:lnT>
                    <a:lnB>
                      <a:noFill/>
                    </a:lnB>
                    <a:noFill/>
                  </a:tcPr>
                </a:tc>
                <a:tc>
                  <a:txBody>
                    <a:bodyPr/>
                    <a:lstStyle/>
                    <a:p>
                      <a:pPr fontAlgn="b"/>
                      <a:r>
                        <a:rPr lang="en-US" sz="800" b="0" i="0" u="none" strike="noStrike">
                          <a:effectLst/>
                          <a:latin typeface="Arial" panose="020B0604020202020204" pitchFamily="34" charset="0"/>
                        </a:rPr>
                        <a:t>Total hours billed</a:t>
                      </a:r>
                    </a:p>
                  </a:txBody>
                  <a:tcPr marL="9525" marR="9525" marT="9525"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fontAlgn="b"/>
                      <a:endParaRPr lang="en-US" sz="1100" b="0" i="0" u="none" strike="noStrike">
                        <a:solidFill>
                          <a:srgbClr val="000000"/>
                        </a:solidFill>
                        <a:effectLst/>
                        <a:latin typeface="Calibri" panose="020F0502020204030204" pitchFamily="34" charset="0"/>
                      </a:endParaRPr>
                    </a:p>
                  </a:txBody>
                  <a:tcPr marL="9525" marR="9525" marT="9525" anchor="b">
                    <a:lnL>
                      <a:noFill/>
                    </a:lnL>
                    <a:lnR>
                      <a:noFill/>
                    </a:lnR>
                    <a:lnT>
                      <a:noFill/>
                    </a:lnT>
                    <a:lnB>
                      <a:noFill/>
                    </a:lnB>
                    <a:noFill/>
                  </a:tcPr>
                </a:tc>
                <a:tc>
                  <a:txBody>
                    <a:bodyPr/>
                    <a:lstStyle/>
                    <a:p>
                      <a:pPr fontAlgn="b"/>
                      <a:r>
                        <a:rPr lang="en-US" sz="800" b="0" i="0" u="none" strike="noStrike">
                          <a:effectLst/>
                          <a:latin typeface="Arial" panose="020B0604020202020204" pitchFamily="34" charset="0"/>
                        </a:rPr>
                        <a:t>Effective Labor Rate</a:t>
                      </a:r>
                    </a:p>
                  </a:txBody>
                  <a:tcPr marL="9525" marR="9525" marT="9525"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fontAlgn="b"/>
                      <a:endParaRPr lang="en-US" sz="1100" b="0" i="0" u="none" strike="noStrike">
                        <a:solidFill>
                          <a:srgbClr val="000000"/>
                        </a:solidFill>
                        <a:effectLst/>
                        <a:latin typeface="Calibri" panose="020F0502020204030204" pitchFamily="34" charset="0"/>
                      </a:endParaRPr>
                    </a:p>
                  </a:txBody>
                  <a:tcPr marL="9525" marR="9525" marT="9525" anchor="b">
                    <a:lnL>
                      <a:noFill/>
                    </a:lnL>
                    <a:lnR>
                      <a:noFill/>
                    </a:lnR>
                    <a:lnT>
                      <a:noFill/>
                    </a:lnT>
                    <a:lnB>
                      <a:noFill/>
                    </a:lnB>
                    <a:noFill/>
                  </a:tcPr>
                </a:tc>
                <a:tc>
                  <a:txBody>
                    <a:bodyPr/>
                    <a:lstStyle/>
                    <a:p>
                      <a:pPr fontAlgn="b"/>
                      <a:endParaRPr lang="en-US" sz="1100" b="0" i="0" u="none" strike="noStrike">
                        <a:solidFill>
                          <a:srgbClr val="000000"/>
                        </a:solidFill>
                        <a:effectLst/>
                        <a:latin typeface="Calibri" panose="020F0502020204030204" pitchFamily="34" charset="0"/>
                      </a:endParaRPr>
                    </a:p>
                  </a:txBody>
                  <a:tcPr marL="9525" marR="9525" marT="9525" anchor="b">
                    <a:lnL>
                      <a:noFill/>
                    </a:lnL>
                    <a:lnR>
                      <a:noFill/>
                    </a:lnR>
                    <a:lnT>
                      <a:noFill/>
                    </a:lnT>
                    <a:lnB>
                      <a:noFill/>
                    </a:lnB>
                    <a:noFill/>
                  </a:tcPr>
                </a:tc>
                <a:tc>
                  <a:txBody>
                    <a:bodyPr/>
                    <a:lstStyle/>
                    <a:p>
                      <a:pPr fontAlgn="b"/>
                      <a:endParaRPr lang="en-US" sz="1100" b="0" i="0" u="none" strike="noStrike">
                        <a:solidFill>
                          <a:srgbClr val="000000"/>
                        </a:solidFill>
                        <a:effectLst/>
                        <a:latin typeface="Calibri" panose="020F0502020204030204" pitchFamily="34" charset="0"/>
                      </a:endParaRPr>
                    </a:p>
                  </a:txBody>
                  <a:tcPr marL="9525" marR="9525" marT="9525"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2584562746"/>
                  </a:ext>
                </a:extLst>
              </a:tr>
              <a:tr h="160657">
                <a:tc>
                  <a:txBody>
                    <a:bodyPr/>
                    <a:lstStyle/>
                    <a:p>
                      <a:pPr fontAlgn="b"/>
                      <a:endParaRPr lang="en-US" sz="1100" b="0" i="0" u="none" strike="noStrike">
                        <a:solidFill>
                          <a:srgbClr val="000000"/>
                        </a:solidFill>
                        <a:effectLst/>
                        <a:latin typeface="Calibri" panose="020F0502020204030204" pitchFamily="34" charset="0"/>
                      </a:endParaRPr>
                    </a:p>
                  </a:txBody>
                  <a:tcPr marL="9525" marR="9525" marT="9525"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fontAlgn="b"/>
                      <a:endParaRPr lang="en-US" sz="1100" b="0" i="0" u="none" strike="noStrike">
                        <a:solidFill>
                          <a:srgbClr val="000000"/>
                        </a:solidFill>
                        <a:effectLst/>
                        <a:latin typeface="Calibri" panose="020F0502020204030204" pitchFamily="34" charset="0"/>
                      </a:endParaRPr>
                    </a:p>
                  </a:txBody>
                  <a:tcPr marL="9525" marR="9525" marT="9525" anchor="b">
                    <a:lnL>
                      <a:noFill/>
                    </a:lnL>
                    <a:lnR>
                      <a:noFill/>
                    </a:lnR>
                    <a:lnT>
                      <a:noFill/>
                    </a:lnT>
                    <a:lnB>
                      <a:noFill/>
                    </a:lnB>
                    <a:noFill/>
                  </a:tcPr>
                </a:tc>
                <a:tc>
                  <a:txBody>
                    <a:bodyPr/>
                    <a:lstStyle/>
                    <a:p>
                      <a:pPr fontAlgn="b"/>
                      <a:endParaRPr lang="en-US" sz="1100" b="0" i="0" u="none" strike="noStrike">
                        <a:solidFill>
                          <a:srgbClr val="000000"/>
                        </a:solidFill>
                        <a:effectLst/>
                        <a:latin typeface="Calibri" panose="020F0502020204030204" pitchFamily="34" charset="0"/>
                      </a:endParaRPr>
                    </a:p>
                  </a:txBody>
                  <a:tcPr marL="9525" marR="9525" marT="9525"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fontAlgn="b"/>
                      <a:endParaRPr lang="en-US" sz="1100" b="0" i="0" u="none" strike="noStrike">
                        <a:solidFill>
                          <a:srgbClr val="000000"/>
                        </a:solidFill>
                        <a:effectLst/>
                        <a:latin typeface="Calibri" panose="020F0502020204030204" pitchFamily="34" charset="0"/>
                      </a:endParaRPr>
                    </a:p>
                  </a:txBody>
                  <a:tcPr marL="9525" marR="9525" marT="9525" anchor="b">
                    <a:lnL>
                      <a:noFill/>
                    </a:lnL>
                    <a:lnR>
                      <a:noFill/>
                    </a:lnR>
                    <a:lnT>
                      <a:noFill/>
                    </a:lnT>
                    <a:lnB>
                      <a:noFill/>
                    </a:lnB>
                    <a:noFill/>
                  </a:tcPr>
                </a:tc>
                <a:tc>
                  <a:txBody>
                    <a:bodyPr/>
                    <a:lstStyle/>
                    <a:p>
                      <a:pPr fontAlgn="b"/>
                      <a:endParaRPr lang="en-US" sz="1100" b="0" i="0" u="none" strike="noStrike">
                        <a:solidFill>
                          <a:srgbClr val="000000"/>
                        </a:solidFill>
                        <a:effectLst/>
                        <a:latin typeface="Calibri" panose="020F0502020204030204" pitchFamily="34" charset="0"/>
                      </a:endParaRPr>
                    </a:p>
                  </a:txBody>
                  <a:tcPr marL="9525" marR="9525" marT="9525"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fontAlgn="b"/>
                      <a:endParaRPr lang="en-US" sz="1100" b="0" i="0" u="none" strike="noStrike">
                        <a:solidFill>
                          <a:srgbClr val="000000"/>
                        </a:solidFill>
                        <a:effectLst/>
                        <a:latin typeface="Calibri" panose="020F0502020204030204" pitchFamily="34" charset="0"/>
                      </a:endParaRPr>
                    </a:p>
                  </a:txBody>
                  <a:tcPr marL="9525" marR="9525" marT="9525" anchor="b">
                    <a:lnL>
                      <a:noFill/>
                    </a:lnL>
                    <a:lnR>
                      <a:noFill/>
                    </a:lnR>
                    <a:lnT>
                      <a:noFill/>
                    </a:lnT>
                    <a:lnB>
                      <a:noFill/>
                    </a:lnB>
                    <a:noFill/>
                  </a:tcPr>
                </a:tc>
                <a:tc>
                  <a:txBody>
                    <a:bodyPr/>
                    <a:lstStyle/>
                    <a:p>
                      <a:pPr fontAlgn="b"/>
                      <a:endParaRPr lang="en-US" sz="1100" b="0" i="0" u="none" strike="noStrike">
                        <a:solidFill>
                          <a:srgbClr val="000000"/>
                        </a:solidFill>
                        <a:effectLst/>
                        <a:latin typeface="Calibri" panose="020F0502020204030204" pitchFamily="34" charset="0"/>
                      </a:endParaRPr>
                    </a:p>
                  </a:txBody>
                  <a:tcPr marL="9525" marR="9525" marT="9525"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fontAlgn="b"/>
                      <a:endParaRPr lang="en-US" sz="1100" b="0" i="0" u="none" strike="noStrike">
                        <a:solidFill>
                          <a:srgbClr val="000000"/>
                        </a:solidFill>
                        <a:effectLst/>
                        <a:latin typeface="Calibri" panose="020F0502020204030204" pitchFamily="34" charset="0"/>
                      </a:endParaRPr>
                    </a:p>
                  </a:txBody>
                  <a:tcPr marL="9525" marR="9525" marT="9525" anchor="b">
                    <a:lnL>
                      <a:noFill/>
                    </a:lnL>
                    <a:lnR>
                      <a:noFill/>
                    </a:lnR>
                    <a:lnT>
                      <a:noFill/>
                    </a:lnT>
                    <a:lnB>
                      <a:noFill/>
                    </a:lnB>
                    <a:noFill/>
                  </a:tcPr>
                </a:tc>
                <a:tc>
                  <a:txBody>
                    <a:bodyPr/>
                    <a:lstStyle/>
                    <a:p>
                      <a:pPr fontAlgn="b"/>
                      <a:endParaRPr lang="en-US" sz="1100" b="0" i="0" u="none" strike="noStrike">
                        <a:solidFill>
                          <a:srgbClr val="000000"/>
                        </a:solidFill>
                        <a:effectLst/>
                        <a:latin typeface="Calibri" panose="020F0502020204030204" pitchFamily="34" charset="0"/>
                      </a:endParaRPr>
                    </a:p>
                  </a:txBody>
                  <a:tcPr marL="9525" marR="9525" marT="9525"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fontAlgn="b"/>
                      <a:endParaRPr lang="en-US" sz="1100" b="0" i="0" u="none" strike="noStrike">
                        <a:solidFill>
                          <a:srgbClr val="000000"/>
                        </a:solidFill>
                        <a:effectLst/>
                        <a:latin typeface="Calibri" panose="020F0502020204030204" pitchFamily="34" charset="0"/>
                      </a:endParaRPr>
                    </a:p>
                  </a:txBody>
                  <a:tcPr marL="9525" marR="9525" marT="9525"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3994996278"/>
                  </a:ext>
                </a:extLst>
              </a:tr>
              <a:tr h="160657">
                <a:tc>
                  <a:txBody>
                    <a:bodyPr/>
                    <a:lstStyle/>
                    <a:p>
                      <a:pPr fontAlgn="b"/>
                      <a:endParaRPr lang="en-US" sz="1100" b="0" i="0" u="none" strike="noStrike">
                        <a:solidFill>
                          <a:srgbClr val="000000"/>
                        </a:solidFill>
                        <a:effectLst/>
                        <a:latin typeface="Calibri" panose="020F0502020204030204" pitchFamily="34" charset="0"/>
                      </a:endParaRPr>
                    </a:p>
                  </a:txBody>
                  <a:tcPr marL="9525" marR="9525" marT="9525"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fontAlgn="b"/>
                      <a:endParaRPr lang="en-US" sz="1100" b="0" i="0" u="none" strike="noStrike">
                        <a:solidFill>
                          <a:srgbClr val="000000"/>
                        </a:solidFill>
                        <a:effectLst/>
                        <a:latin typeface="Calibri" panose="020F0502020204030204" pitchFamily="34" charset="0"/>
                      </a:endParaRPr>
                    </a:p>
                  </a:txBody>
                  <a:tcPr marL="9525" marR="9525" marT="9525" anchor="b">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1100" b="0" i="0" u="none" strike="noStrike">
                          <a:solidFill>
                            <a:srgbClr val="000000"/>
                          </a:solidFill>
                          <a:effectLst/>
                          <a:latin typeface="Calibri" panose="020F0502020204030204" pitchFamily="34" charset="0"/>
                        </a:rPr>
                        <a:t>8.00</a:t>
                      </a:r>
                    </a:p>
                  </a:txBody>
                  <a:tcPr marL="9525" marR="9525" marT="9525"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1" i="0" u="none" strike="noStrike">
                          <a:effectLst/>
                          <a:latin typeface="Arial" panose="020B0604020202020204" pitchFamily="34" charset="0"/>
                        </a:rPr>
                        <a:t>x</a:t>
                      </a:r>
                    </a:p>
                  </a:txBody>
                  <a:tcPr marL="9525" marR="9525" marT="9525"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1100" b="0" i="0" u="none" strike="noStrike">
                          <a:solidFill>
                            <a:srgbClr val="000000"/>
                          </a:solidFill>
                          <a:effectLst/>
                          <a:latin typeface="Calibri" panose="020F0502020204030204" pitchFamily="34" charset="0"/>
                        </a:rPr>
                        <a:t>8</a:t>
                      </a:r>
                    </a:p>
                  </a:txBody>
                  <a:tcPr marL="9525" marR="9525" marT="9525"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1" i="0" u="none" strike="noStrike">
                          <a:effectLst/>
                          <a:latin typeface="Arial" panose="020B0604020202020204" pitchFamily="34" charset="0"/>
                        </a:rPr>
                        <a:t>x</a:t>
                      </a:r>
                    </a:p>
                  </a:txBody>
                  <a:tcPr marL="9525" marR="9525" marT="9525"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1100" b="0" i="0" u="none" strike="noStrike">
                          <a:solidFill>
                            <a:srgbClr val="000000"/>
                          </a:solidFill>
                          <a:effectLst/>
                          <a:latin typeface="Calibri" panose="020F0502020204030204" pitchFamily="34" charset="0"/>
                        </a:rPr>
                        <a:t>21</a:t>
                      </a:r>
                    </a:p>
                  </a:txBody>
                  <a:tcPr marL="9525" marR="9525" marT="9525"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effectLst/>
                          <a:latin typeface="Arial" panose="020B0604020202020204" pitchFamily="34" charset="0"/>
                        </a:rPr>
                        <a:t>=</a:t>
                      </a:r>
                    </a:p>
                  </a:txBody>
                  <a:tcPr marL="9525" marR="9525" marT="9525"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1100" b="0" i="0" u="none" strike="noStrike">
                          <a:solidFill>
                            <a:srgbClr val="000000"/>
                          </a:solidFill>
                          <a:effectLst/>
                          <a:latin typeface="Calibri" panose="020F0502020204030204" pitchFamily="34" charset="0"/>
                        </a:rPr>
                        <a:t>1,344.0 </a:t>
                      </a:r>
                    </a:p>
                  </a:txBody>
                  <a:tcPr marL="9525" marR="9525" marT="9525"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fontAlgn="b"/>
                      <a:endParaRPr lang="en-US" sz="1100" b="0" i="0" u="none" strike="noStrike">
                        <a:solidFill>
                          <a:srgbClr val="000000"/>
                        </a:solidFill>
                        <a:effectLst/>
                        <a:latin typeface="Calibri" panose="020F0502020204030204" pitchFamily="34" charset="0"/>
                      </a:endParaRPr>
                    </a:p>
                  </a:txBody>
                  <a:tcPr marL="9525" marR="9525" marT="9525"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solidFill>
                      <a:srgbClr val="FFFFFF"/>
                    </a:solidFill>
                  </a:tcPr>
                </a:tc>
                <a:extLst>
                  <a:ext uri="{0D108BD9-81ED-4DB2-BD59-A6C34878D82A}">
                    <a16:rowId xmlns:a16="http://schemas.microsoft.com/office/drawing/2014/main" val="2264743893"/>
                  </a:ext>
                </a:extLst>
              </a:tr>
              <a:tr h="292964">
                <a:tc>
                  <a:txBody>
                    <a:bodyPr/>
                    <a:lstStyle/>
                    <a:p>
                      <a:pPr fontAlgn="b"/>
                      <a:endParaRPr lang="en-US" sz="1100" b="0" i="0" u="none" strike="noStrike">
                        <a:solidFill>
                          <a:srgbClr val="000000"/>
                        </a:solidFill>
                        <a:effectLst/>
                        <a:latin typeface="Calibri" panose="020F0502020204030204" pitchFamily="34" charset="0"/>
                      </a:endParaRPr>
                    </a:p>
                  </a:txBody>
                  <a:tcPr marL="9525" marR="9525" marT="9525"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fontAlgn="b"/>
                      <a:endParaRPr lang="en-US" sz="1100" b="0" i="0" u="none" strike="noStrike">
                        <a:solidFill>
                          <a:srgbClr val="000000"/>
                        </a:solidFill>
                        <a:effectLst/>
                        <a:latin typeface="Calibri" panose="020F0502020204030204" pitchFamily="34" charset="0"/>
                      </a:endParaRPr>
                    </a:p>
                  </a:txBody>
                  <a:tcPr marL="9525" marR="9525" marT="9525" anchor="b">
                    <a:lnL>
                      <a:noFill/>
                    </a:lnL>
                    <a:lnR>
                      <a:noFill/>
                    </a:lnR>
                    <a:lnT>
                      <a:noFill/>
                    </a:lnT>
                    <a:lnB>
                      <a:noFill/>
                    </a:lnB>
                    <a:noFill/>
                  </a:tcPr>
                </a:tc>
                <a:tc>
                  <a:txBody>
                    <a:bodyPr/>
                    <a:lstStyle/>
                    <a:p>
                      <a:pPr fontAlgn="b"/>
                      <a:r>
                        <a:rPr lang="en-US" sz="800" b="0" i="0" u="none" strike="noStrike">
                          <a:effectLst/>
                          <a:latin typeface="Arial" panose="020B0604020202020204" pitchFamily="34" charset="0"/>
                        </a:rPr>
                        <a:t># Service mechanical technicians</a:t>
                      </a:r>
                    </a:p>
                  </a:txBody>
                  <a:tcPr marL="9525" marR="9525" marT="9525"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fontAlgn="b"/>
                      <a:endParaRPr lang="en-US" sz="1100" b="0" i="0" u="none" strike="noStrike">
                        <a:solidFill>
                          <a:srgbClr val="000000"/>
                        </a:solidFill>
                        <a:effectLst/>
                        <a:latin typeface="Calibri" panose="020F0502020204030204" pitchFamily="34" charset="0"/>
                      </a:endParaRPr>
                    </a:p>
                  </a:txBody>
                  <a:tcPr marL="9525" marR="9525" marT="9525" anchor="b">
                    <a:lnL>
                      <a:noFill/>
                    </a:lnL>
                    <a:lnR>
                      <a:noFill/>
                    </a:lnR>
                    <a:lnT>
                      <a:noFill/>
                    </a:lnT>
                    <a:lnB>
                      <a:noFill/>
                    </a:lnB>
                    <a:noFill/>
                  </a:tcPr>
                </a:tc>
                <a:tc>
                  <a:txBody>
                    <a:bodyPr/>
                    <a:lstStyle/>
                    <a:p>
                      <a:pPr fontAlgn="b"/>
                      <a:r>
                        <a:rPr lang="en-US" sz="800" b="0" i="0" u="none" strike="noStrike">
                          <a:effectLst/>
                          <a:latin typeface="Arial" panose="020B0604020202020204" pitchFamily="34" charset="0"/>
                        </a:rPr>
                        <a:t># Hours per day for one tech</a:t>
                      </a:r>
                    </a:p>
                  </a:txBody>
                  <a:tcPr marL="9525" marR="9525" marT="9525"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fontAlgn="b"/>
                      <a:endParaRPr lang="en-US" sz="1100" b="0" i="0" u="none" strike="noStrike">
                        <a:solidFill>
                          <a:srgbClr val="000000"/>
                        </a:solidFill>
                        <a:effectLst/>
                        <a:latin typeface="Calibri" panose="020F0502020204030204" pitchFamily="34" charset="0"/>
                      </a:endParaRPr>
                    </a:p>
                  </a:txBody>
                  <a:tcPr marL="9525" marR="9525" marT="9525" anchor="b">
                    <a:lnL>
                      <a:noFill/>
                    </a:lnL>
                    <a:lnR>
                      <a:noFill/>
                    </a:lnR>
                    <a:lnT>
                      <a:noFill/>
                    </a:lnT>
                    <a:lnB>
                      <a:noFill/>
                    </a:lnB>
                    <a:noFill/>
                  </a:tcPr>
                </a:tc>
                <a:tc>
                  <a:txBody>
                    <a:bodyPr/>
                    <a:lstStyle/>
                    <a:p>
                      <a:pPr fontAlgn="b"/>
                      <a:r>
                        <a:rPr lang="en-US" sz="800" b="0" i="0" u="none" strike="noStrike">
                          <a:effectLst/>
                          <a:latin typeface="Arial" panose="020B0604020202020204" pitchFamily="34" charset="0"/>
                        </a:rPr>
                        <a:t>Working Days/Month</a:t>
                      </a:r>
                    </a:p>
                  </a:txBody>
                  <a:tcPr marL="9525" marR="9525" marT="9525"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fontAlgn="b"/>
                      <a:endParaRPr lang="en-US" sz="1100" b="0" i="0" u="none" strike="noStrike">
                        <a:solidFill>
                          <a:srgbClr val="000000"/>
                        </a:solidFill>
                        <a:effectLst/>
                        <a:latin typeface="Calibri" panose="020F0502020204030204" pitchFamily="34" charset="0"/>
                      </a:endParaRPr>
                    </a:p>
                  </a:txBody>
                  <a:tcPr marL="9525" marR="9525" marT="9525" anchor="b">
                    <a:lnL>
                      <a:noFill/>
                    </a:lnL>
                    <a:lnR>
                      <a:noFill/>
                    </a:lnR>
                    <a:lnT>
                      <a:noFill/>
                    </a:lnT>
                    <a:lnB>
                      <a:noFill/>
                    </a:lnB>
                    <a:noFill/>
                  </a:tcPr>
                </a:tc>
                <a:tc>
                  <a:txBody>
                    <a:bodyPr/>
                    <a:lstStyle/>
                    <a:p>
                      <a:pPr fontAlgn="b"/>
                      <a:r>
                        <a:rPr lang="en-US" sz="800" b="0" i="0" u="none" strike="noStrike">
                          <a:effectLst/>
                          <a:latin typeface="Arial" panose="020B0604020202020204" pitchFamily="34" charset="0"/>
                        </a:rPr>
                        <a:t>Clock Hour Aval</a:t>
                      </a:r>
                    </a:p>
                  </a:txBody>
                  <a:tcPr marL="9525" marR="9525" marT="9525"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fontAlgn="b"/>
                      <a:endParaRPr lang="en-US" sz="800" b="0" i="0" u="none" strike="noStrike">
                        <a:effectLst/>
                        <a:latin typeface="Arial" panose="020B0604020202020204" pitchFamily="34" charset="0"/>
                      </a:endParaRPr>
                    </a:p>
                  </a:txBody>
                  <a:tcPr marL="9525" marR="9525" marT="9525"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750757380"/>
                  </a:ext>
                </a:extLst>
              </a:tr>
              <a:tr h="160657">
                <a:tc>
                  <a:txBody>
                    <a:bodyPr/>
                    <a:lstStyle/>
                    <a:p>
                      <a:pPr fontAlgn="b"/>
                      <a:endParaRPr lang="en-US" sz="1100" b="0" i="0" u="none" strike="noStrike">
                        <a:solidFill>
                          <a:srgbClr val="000000"/>
                        </a:solidFill>
                        <a:effectLst/>
                        <a:latin typeface="Calibri" panose="020F0502020204030204" pitchFamily="34" charset="0"/>
                      </a:endParaRPr>
                    </a:p>
                  </a:txBody>
                  <a:tcPr marL="9525" marR="9525" marT="9525"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fontAlgn="b"/>
                      <a:endParaRPr lang="en-US" sz="1100" b="0" i="0" u="none" strike="noStrike">
                        <a:solidFill>
                          <a:srgbClr val="000000"/>
                        </a:solidFill>
                        <a:effectLst/>
                        <a:latin typeface="Calibri" panose="020F0502020204030204" pitchFamily="34" charset="0"/>
                      </a:endParaRPr>
                    </a:p>
                  </a:txBody>
                  <a:tcPr marL="9525" marR="9525" marT="9525" anchor="b">
                    <a:lnL>
                      <a:noFill/>
                    </a:lnL>
                    <a:lnR>
                      <a:noFill/>
                    </a:lnR>
                    <a:lnT>
                      <a:noFill/>
                    </a:lnT>
                    <a:lnB>
                      <a:noFill/>
                    </a:lnB>
                    <a:noFill/>
                  </a:tcPr>
                </a:tc>
                <a:tc>
                  <a:txBody>
                    <a:bodyPr/>
                    <a:lstStyle/>
                    <a:p>
                      <a:pPr fontAlgn="b"/>
                      <a:endParaRPr lang="en-US" sz="1100" b="0" i="0" u="none" strike="noStrike">
                        <a:solidFill>
                          <a:srgbClr val="000000"/>
                        </a:solidFill>
                        <a:effectLst/>
                        <a:latin typeface="Calibri" panose="020F0502020204030204" pitchFamily="34" charset="0"/>
                      </a:endParaRPr>
                    </a:p>
                  </a:txBody>
                  <a:tcPr marL="9525" marR="9525" marT="9525"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fontAlgn="b"/>
                      <a:endParaRPr lang="en-US" sz="1100" b="0" i="0" u="none" strike="noStrike">
                        <a:solidFill>
                          <a:srgbClr val="000000"/>
                        </a:solidFill>
                        <a:effectLst/>
                        <a:latin typeface="Calibri" panose="020F0502020204030204" pitchFamily="34" charset="0"/>
                      </a:endParaRPr>
                    </a:p>
                  </a:txBody>
                  <a:tcPr marL="9525" marR="9525" marT="9525" anchor="b">
                    <a:lnL>
                      <a:noFill/>
                    </a:lnL>
                    <a:lnR>
                      <a:noFill/>
                    </a:lnR>
                    <a:lnT>
                      <a:noFill/>
                    </a:lnT>
                    <a:lnB>
                      <a:noFill/>
                    </a:lnB>
                    <a:noFill/>
                  </a:tcPr>
                </a:tc>
                <a:tc>
                  <a:txBody>
                    <a:bodyPr/>
                    <a:lstStyle/>
                    <a:p>
                      <a:pPr fontAlgn="b"/>
                      <a:endParaRPr lang="en-US" sz="1100" b="0" i="0" u="none" strike="noStrike">
                        <a:solidFill>
                          <a:srgbClr val="000000"/>
                        </a:solidFill>
                        <a:effectLst/>
                        <a:latin typeface="Calibri" panose="020F0502020204030204" pitchFamily="34" charset="0"/>
                      </a:endParaRPr>
                    </a:p>
                  </a:txBody>
                  <a:tcPr marL="9525" marR="9525" marT="9525"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fontAlgn="b"/>
                      <a:endParaRPr lang="en-US" sz="1100" b="0" i="0" u="none" strike="noStrike">
                        <a:solidFill>
                          <a:srgbClr val="000000"/>
                        </a:solidFill>
                        <a:effectLst/>
                        <a:latin typeface="Calibri" panose="020F0502020204030204" pitchFamily="34" charset="0"/>
                      </a:endParaRPr>
                    </a:p>
                  </a:txBody>
                  <a:tcPr marL="9525" marR="9525" marT="9525" anchor="b">
                    <a:lnL>
                      <a:noFill/>
                    </a:lnL>
                    <a:lnR>
                      <a:noFill/>
                    </a:lnR>
                    <a:lnT>
                      <a:noFill/>
                    </a:lnT>
                    <a:lnB>
                      <a:noFill/>
                    </a:lnB>
                    <a:noFill/>
                  </a:tcPr>
                </a:tc>
                <a:tc>
                  <a:txBody>
                    <a:bodyPr/>
                    <a:lstStyle/>
                    <a:p>
                      <a:pPr fontAlgn="b"/>
                      <a:endParaRPr lang="en-US" sz="1100" b="0" i="0" u="none" strike="noStrike">
                        <a:solidFill>
                          <a:srgbClr val="000000"/>
                        </a:solidFill>
                        <a:effectLst/>
                        <a:latin typeface="Calibri" panose="020F0502020204030204" pitchFamily="34" charset="0"/>
                      </a:endParaRPr>
                    </a:p>
                  </a:txBody>
                  <a:tcPr marL="9525" marR="9525" marT="9525"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fontAlgn="b"/>
                      <a:endParaRPr lang="en-US" sz="1100" b="0" i="0" u="none" strike="noStrike">
                        <a:solidFill>
                          <a:srgbClr val="000000"/>
                        </a:solidFill>
                        <a:effectLst/>
                        <a:latin typeface="Calibri" panose="020F0502020204030204" pitchFamily="34" charset="0"/>
                      </a:endParaRPr>
                    </a:p>
                  </a:txBody>
                  <a:tcPr marL="9525" marR="9525" marT="9525" anchor="b">
                    <a:lnL>
                      <a:noFill/>
                    </a:lnL>
                    <a:lnR>
                      <a:noFill/>
                    </a:lnR>
                    <a:lnT>
                      <a:noFill/>
                    </a:lnT>
                    <a:lnB>
                      <a:noFill/>
                    </a:lnB>
                    <a:noFill/>
                  </a:tcPr>
                </a:tc>
                <a:tc>
                  <a:txBody>
                    <a:bodyPr/>
                    <a:lstStyle/>
                    <a:p>
                      <a:pPr fontAlgn="b"/>
                      <a:endParaRPr lang="en-US" sz="1100" b="0" i="0" u="none" strike="noStrike">
                        <a:solidFill>
                          <a:srgbClr val="000000"/>
                        </a:solidFill>
                        <a:effectLst/>
                        <a:latin typeface="Calibri" panose="020F0502020204030204" pitchFamily="34" charset="0"/>
                      </a:endParaRPr>
                    </a:p>
                  </a:txBody>
                  <a:tcPr marL="9525" marR="9525" marT="9525"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fontAlgn="b"/>
                      <a:endParaRPr lang="en-US" sz="1100" b="0" i="0" u="none" strike="noStrike">
                        <a:solidFill>
                          <a:srgbClr val="000000"/>
                        </a:solidFill>
                        <a:effectLst/>
                        <a:latin typeface="Calibri" panose="020F0502020204030204" pitchFamily="34" charset="0"/>
                      </a:endParaRPr>
                    </a:p>
                  </a:txBody>
                  <a:tcPr marL="9525" marR="9525" marT="9525"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3485112056"/>
                  </a:ext>
                </a:extLst>
              </a:tr>
              <a:tr h="283514">
                <a:tc>
                  <a:txBody>
                    <a:bodyPr/>
                    <a:lstStyle/>
                    <a:p>
                      <a:pPr fontAlgn="b"/>
                      <a:endParaRPr lang="en-US" sz="1100" b="0" i="0" u="none" strike="noStrike">
                        <a:solidFill>
                          <a:srgbClr val="000000"/>
                        </a:solidFill>
                        <a:effectLst/>
                        <a:latin typeface="Calibri" panose="020F0502020204030204" pitchFamily="34" charset="0"/>
                      </a:endParaRPr>
                    </a:p>
                  </a:txBody>
                  <a:tcPr marL="9525" marR="9525" marT="9525"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fontAlgn="b"/>
                      <a:endParaRPr lang="en-US" sz="1100" b="0" i="0" u="none" strike="noStrike">
                        <a:solidFill>
                          <a:srgbClr val="000000"/>
                        </a:solidFill>
                        <a:effectLst/>
                        <a:latin typeface="Calibri" panose="020F0502020204030204" pitchFamily="34" charset="0"/>
                      </a:endParaRPr>
                    </a:p>
                  </a:txBody>
                  <a:tcPr marL="9525" marR="9525" marT="9525" anchor="b">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1100" b="0" i="0" u="none" strike="noStrike">
                          <a:solidFill>
                            <a:srgbClr val="000000"/>
                          </a:solidFill>
                          <a:effectLst/>
                          <a:latin typeface="Calibri" panose="020F0502020204030204" pitchFamily="34" charset="0"/>
                        </a:rPr>
                        <a:t>1,344.0 </a:t>
                      </a:r>
                    </a:p>
                  </a:txBody>
                  <a:tcPr marL="9525" marR="9525" marT="9525"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1000" b="1" i="0" u="none" strike="noStrike">
                          <a:effectLst/>
                          <a:latin typeface="Arial" panose="020B0604020202020204" pitchFamily="34" charset="0"/>
                        </a:rPr>
                        <a:t>x</a:t>
                      </a:r>
                    </a:p>
                  </a:txBody>
                  <a:tcPr marL="9525" marR="9525" marT="9525"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1100" b="0" i="0" u="none" strike="noStrike">
                          <a:solidFill>
                            <a:srgbClr val="000000"/>
                          </a:solidFill>
                          <a:effectLst/>
                          <a:latin typeface="Calibri" panose="020F0502020204030204" pitchFamily="34" charset="0"/>
                        </a:rPr>
                        <a:t>$113.89 </a:t>
                      </a:r>
                    </a:p>
                  </a:txBody>
                  <a:tcPr marL="9525" marR="9525" marT="9525"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1000" b="1" i="0" u="none" strike="noStrike">
                          <a:effectLst/>
                          <a:latin typeface="Arial" panose="020B0604020202020204" pitchFamily="34" charset="0"/>
                        </a:rPr>
                        <a:t>=</a:t>
                      </a:r>
                    </a:p>
                  </a:txBody>
                  <a:tcPr marL="9525" marR="9525" marT="9525"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1100" b="0" i="0" u="none" strike="noStrike">
                          <a:solidFill>
                            <a:srgbClr val="000000"/>
                          </a:solidFill>
                          <a:effectLst/>
                          <a:latin typeface="Calibri" panose="020F0502020204030204" pitchFamily="34" charset="0"/>
                        </a:rPr>
                        <a:t>$153,074 </a:t>
                      </a:r>
                    </a:p>
                  </a:txBody>
                  <a:tcPr marL="9525" marR="9525" marT="9525"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fontAlgn="b"/>
                      <a:endParaRPr lang="en-US" sz="1100" b="0" i="0" u="none" strike="noStrike">
                        <a:solidFill>
                          <a:srgbClr val="000000"/>
                        </a:solidFill>
                        <a:effectLst/>
                        <a:latin typeface="Calibri" panose="020F0502020204030204" pitchFamily="34" charset="0"/>
                      </a:endParaRPr>
                    </a:p>
                  </a:txBody>
                  <a:tcPr marL="9525" marR="9525" marT="9525"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1100" b="0" i="0" u="none" strike="noStrike">
                          <a:solidFill>
                            <a:srgbClr val="000000"/>
                          </a:solidFill>
                          <a:effectLst/>
                          <a:latin typeface="Calibri" panose="020F0502020204030204" pitchFamily="34" charset="0"/>
                        </a:rPr>
                        <a:t>191343.0932</a:t>
                      </a:r>
                    </a:p>
                  </a:txBody>
                  <a:tcPr marL="9525" marR="9525" marT="9525"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fontAlgn="b"/>
                      <a:endParaRPr lang="en-US" sz="1100" b="0" i="0" u="none" strike="noStrike">
                        <a:solidFill>
                          <a:srgbClr val="000000"/>
                        </a:solidFill>
                        <a:effectLst/>
                        <a:latin typeface="Calibri" panose="020F0502020204030204" pitchFamily="34" charset="0"/>
                      </a:endParaRPr>
                    </a:p>
                  </a:txBody>
                  <a:tcPr marL="9525" marR="9525" marT="9525"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2571561567"/>
                  </a:ext>
                </a:extLst>
              </a:tr>
              <a:tr h="207911">
                <a:tc>
                  <a:txBody>
                    <a:bodyPr/>
                    <a:lstStyle/>
                    <a:p>
                      <a:pPr fontAlgn="b"/>
                      <a:endParaRPr lang="en-US" sz="1100" b="0" i="0" u="none" strike="noStrike">
                        <a:solidFill>
                          <a:srgbClr val="000000"/>
                        </a:solidFill>
                        <a:effectLst/>
                        <a:latin typeface="Calibri" panose="020F0502020204030204" pitchFamily="34" charset="0"/>
                      </a:endParaRPr>
                    </a:p>
                  </a:txBody>
                  <a:tcPr marL="9525" marR="9525" marT="9525"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fontAlgn="b"/>
                      <a:endParaRPr lang="en-US" sz="1100" b="0" i="0" u="none" strike="noStrike">
                        <a:solidFill>
                          <a:srgbClr val="000000"/>
                        </a:solidFill>
                        <a:effectLst/>
                        <a:latin typeface="Calibri" panose="020F0502020204030204" pitchFamily="34" charset="0"/>
                      </a:endParaRPr>
                    </a:p>
                  </a:txBody>
                  <a:tcPr marL="9525" marR="9525" marT="9525" anchor="b">
                    <a:lnL>
                      <a:noFill/>
                    </a:lnL>
                    <a:lnR>
                      <a:noFill/>
                    </a:lnR>
                    <a:lnT>
                      <a:noFill/>
                    </a:lnT>
                    <a:lnB>
                      <a:noFill/>
                    </a:lnB>
                    <a:noFill/>
                  </a:tcPr>
                </a:tc>
                <a:tc>
                  <a:txBody>
                    <a:bodyPr/>
                    <a:lstStyle/>
                    <a:p>
                      <a:pPr algn="r" fontAlgn="b"/>
                      <a:r>
                        <a:rPr lang="en-US" sz="800" b="0" i="0" u="none" strike="noStrike">
                          <a:effectLst/>
                          <a:latin typeface="Arial" panose="020B0604020202020204" pitchFamily="34" charset="0"/>
                        </a:rPr>
                        <a:t>Clock Hours Available</a:t>
                      </a:r>
                    </a:p>
                  </a:txBody>
                  <a:tcPr marL="9525" marR="9525" marT="9525"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fontAlgn="b"/>
                      <a:endParaRPr lang="en-US" sz="1100" b="0" i="0" u="none" strike="noStrike">
                        <a:solidFill>
                          <a:srgbClr val="000000"/>
                        </a:solidFill>
                        <a:effectLst/>
                        <a:latin typeface="Calibri" panose="020F0502020204030204" pitchFamily="34" charset="0"/>
                      </a:endParaRPr>
                    </a:p>
                  </a:txBody>
                  <a:tcPr marL="9525" marR="9525" marT="9525" anchor="b">
                    <a:lnL>
                      <a:noFill/>
                    </a:lnL>
                    <a:lnR>
                      <a:noFill/>
                    </a:lnR>
                    <a:lnT>
                      <a:noFill/>
                    </a:lnT>
                    <a:lnB>
                      <a:noFill/>
                    </a:lnB>
                    <a:noFill/>
                  </a:tcPr>
                </a:tc>
                <a:tc>
                  <a:txBody>
                    <a:bodyPr/>
                    <a:lstStyle/>
                    <a:p>
                      <a:pPr fontAlgn="b"/>
                      <a:r>
                        <a:rPr lang="en-US" sz="800" b="0" i="0" u="none" strike="noStrike">
                          <a:effectLst/>
                          <a:latin typeface="Arial" panose="020B0604020202020204" pitchFamily="34" charset="0"/>
                        </a:rPr>
                        <a:t>Effective Labor Rate</a:t>
                      </a:r>
                    </a:p>
                  </a:txBody>
                  <a:tcPr marL="9525" marR="9525" marT="9525"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fontAlgn="b"/>
                      <a:endParaRPr lang="en-US" sz="1100" b="0" i="0" u="none" strike="noStrike">
                        <a:solidFill>
                          <a:srgbClr val="000000"/>
                        </a:solidFill>
                        <a:effectLst/>
                        <a:latin typeface="Calibri" panose="020F0502020204030204" pitchFamily="34" charset="0"/>
                      </a:endParaRPr>
                    </a:p>
                  </a:txBody>
                  <a:tcPr marL="9525" marR="9525" marT="9525" anchor="b">
                    <a:lnL>
                      <a:noFill/>
                    </a:lnL>
                    <a:lnR>
                      <a:noFill/>
                    </a:lnR>
                    <a:lnT>
                      <a:noFill/>
                    </a:lnT>
                    <a:lnB>
                      <a:noFill/>
                    </a:lnB>
                    <a:noFill/>
                  </a:tcPr>
                </a:tc>
                <a:tc rowSpan="2">
                  <a:txBody>
                    <a:bodyPr/>
                    <a:lstStyle/>
                    <a:p>
                      <a:pPr algn="ctr" fontAlgn="b"/>
                      <a:r>
                        <a:rPr lang="en-US" sz="800" b="0" i="0" u="none" strike="noStrike">
                          <a:effectLst/>
                          <a:latin typeface="Arial" panose="020B0604020202020204" pitchFamily="34" charset="0"/>
                        </a:rPr>
                        <a:t>Labor sales potential @100%</a:t>
                      </a:r>
                    </a:p>
                  </a:txBody>
                  <a:tcPr marL="9525" marR="9525" marT="9525" anchor="b">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fontAlgn="b"/>
                      <a:endParaRPr lang="en-US" sz="1100" b="0" i="0" u="none" strike="noStrike">
                        <a:solidFill>
                          <a:srgbClr val="000000"/>
                        </a:solidFill>
                        <a:effectLst/>
                        <a:latin typeface="Calibri" panose="020F0502020204030204" pitchFamily="34" charset="0"/>
                      </a:endParaRPr>
                    </a:p>
                  </a:txBody>
                  <a:tcPr marL="9525" marR="9525" marT="9525" anchor="b">
                    <a:lnL>
                      <a:noFill/>
                    </a:lnL>
                    <a:lnR>
                      <a:noFill/>
                    </a:lnR>
                    <a:lnT>
                      <a:noFill/>
                    </a:lnT>
                    <a:lnB>
                      <a:noFill/>
                    </a:lnB>
                    <a:noFill/>
                  </a:tcPr>
                </a:tc>
                <a:tc rowSpan="2">
                  <a:txBody>
                    <a:bodyPr/>
                    <a:lstStyle/>
                    <a:p>
                      <a:pPr algn="ctr" fontAlgn="b"/>
                      <a:r>
                        <a:rPr lang="en-US" sz="800" b="0" i="0" u="none" strike="noStrike">
                          <a:solidFill>
                            <a:srgbClr val="000000"/>
                          </a:solidFill>
                          <a:effectLst/>
                          <a:latin typeface="Calibri" panose="020F0502020204030204" pitchFamily="34" charset="0"/>
                        </a:rPr>
                        <a:t>Labor sales potential @ 125%</a:t>
                      </a:r>
                    </a:p>
                  </a:txBody>
                  <a:tcPr marL="9525" marR="9525" marT="9525" anchor="b">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fontAlgn="b"/>
                      <a:endParaRPr lang="en-US" sz="1100" b="0" i="0" u="none" strike="noStrike">
                        <a:solidFill>
                          <a:srgbClr val="000000"/>
                        </a:solidFill>
                        <a:effectLst/>
                        <a:latin typeface="Calibri" panose="020F0502020204030204" pitchFamily="34" charset="0"/>
                      </a:endParaRPr>
                    </a:p>
                  </a:txBody>
                  <a:tcPr marL="9525" marR="9525" marT="9525"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2646931082"/>
                  </a:ext>
                </a:extLst>
              </a:tr>
              <a:tr h="160657">
                <a:tc>
                  <a:txBody>
                    <a:bodyPr/>
                    <a:lstStyle/>
                    <a:p>
                      <a:pPr fontAlgn="b"/>
                      <a:endParaRPr lang="en-US" sz="1100" b="0" i="0" u="none" strike="noStrike">
                        <a:solidFill>
                          <a:srgbClr val="000000"/>
                        </a:solidFill>
                        <a:effectLst/>
                        <a:latin typeface="Calibri" panose="020F0502020204030204" pitchFamily="34" charset="0"/>
                      </a:endParaRPr>
                    </a:p>
                  </a:txBody>
                  <a:tcPr marL="9525" marR="9525" marT="9525"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fontAlgn="b"/>
                      <a:endParaRPr lang="en-US" sz="1100" b="0" i="0" u="none" strike="noStrike">
                        <a:solidFill>
                          <a:srgbClr val="000000"/>
                        </a:solidFill>
                        <a:effectLst/>
                        <a:latin typeface="Calibri" panose="020F0502020204030204" pitchFamily="34" charset="0"/>
                      </a:endParaRPr>
                    </a:p>
                  </a:txBody>
                  <a:tcPr marL="9525" marR="9525" marT="9525"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fontAlgn="b"/>
                      <a:endParaRPr lang="en-US" sz="1100" b="0" i="0" u="none" strike="noStrike">
                        <a:solidFill>
                          <a:srgbClr val="000000"/>
                        </a:solidFill>
                        <a:effectLst/>
                        <a:latin typeface="Calibri" panose="020F0502020204030204" pitchFamily="34" charset="0"/>
                      </a:endParaRPr>
                    </a:p>
                  </a:txBody>
                  <a:tcPr marL="9525" marR="9525" marT="9525"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fontAlgn="b"/>
                      <a:endParaRPr lang="en-US" sz="1100" b="0" i="0" u="none" strike="noStrike">
                        <a:solidFill>
                          <a:srgbClr val="000000"/>
                        </a:solidFill>
                        <a:effectLst/>
                        <a:latin typeface="Calibri" panose="020F0502020204030204" pitchFamily="34" charset="0"/>
                      </a:endParaRPr>
                    </a:p>
                  </a:txBody>
                  <a:tcPr marL="9525" marR="9525" marT="9525"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fontAlgn="b"/>
                      <a:endParaRPr lang="en-US" sz="1100" b="0" i="0" u="none" strike="noStrike">
                        <a:solidFill>
                          <a:srgbClr val="000000"/>
                        </a:solidFill>
                        <a:effectLst/>
                        <a:latin typeface="Calibri" panose="020F0502020204030204" pitchFamily="34" charset="0"/>
                      </a:endParaRPr>
                    </a:p>
                  </a:txBody>
                  <a:tcPr marL="9525" marR="9525" marT="9525"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fontAlgn="b"/>
                      <a:endParaRPr lang="en-US" sz="1100" b="0" i="0" u="none" strike="noStrike">
                        <a:solidFill>
                          <a:srgbClr val="000000"/>
                        </a:solidFill>
                        <a:effectLst/>
                        <a:latin typeface="Calibri" panose="020F0502020204030204" pitchFamily="34" charset="0"/>
                      </a:endParaRPr>
                    </a:p>
                  </a:txBody>
                  <a:tcPr marL="9525" marR="9525" marT="9525" anchor="b">
                    <a:lnL>
                      <a:noFill/>
                    </a:lnL>
                    <a:lnR>
                      <a:noFill/>
                    </a:lnR>
                    <a:lnT>
                      <a:noFill/>
                    </a:lnT>
                    <a:lnB w="12700" cap="flat" cmpd="sng" algn="ctr">
                      <a:solidFill>
                        <a:srgbClr val="000000"/>
                      </a:solidFill>
                      <a:prstDash val="solid"/>
                      <a:round/>
                      <a:headEnd type="none" w="med" len="med"/>
                      <a:tailEnd type="none" w="med" len="med"/>
                    </a:lnB>
                    <a:noFill/>
                  </a:tcPr>
                </a:tc>
                <a:tc vMerge="1">
                  <a:txBody>
                    <a:bodyPr/>
                    <a:lstStyle/>
                    <a:p>
                      <a:endParaRPr lang="en-US"/>
                    </a:p>
                  </a:txBody>
                  <a:tcPr/>
                </a:tc>
                <a:tc>
                  <a:txBody>
                    <a:bodyPr/>
                    <a:lstStyle/>
                    <a:p>
                      <a:pPr fontAlgn="b"/>
                      <a:endParaRPr lang="en-US" sz="1100" b="0" i="0" u="none" strike="noStrike">
                        <a:solidFill>
                          <a:srgbClr val="000000"/>
                        </a:solidFill>
                        <a:effectLst/>
                        <a:latin typeface="Calibri" panose="020F0502020204030204" pitchFamily="34" charset="0"/>
                      </a:endParaRPr>
                    </a:p>
                  </a:txBody>
                  <a:tcPr marL="9525" marR="9525" marT="9525" anchor="b">
                    <a:lnL>
                      <a:noFill/>
                    </a:lnL>
                    <a:lnR>
                      <a:noFill/>
                    </a:lnR>
                    <a:lnT>
                      <a:noFill/>
                    </a:lnT>
                    <a:lnB w="12700" cap="flat" cmpd="sng" algn="ctr">
                      <a:solidFill>
                        <a:srgbClr val="000000"/>
                      </a:solidFill>
                      <a:prstDash val="solid"/>
                      <a:round/>
                      <a:headEnd type="none" w="med" len="med"/>
                      <a:tailEnd type="none" w="med" len="med"/>
                    </a:lnB>
                    <a:noFill/>
                  </a:tcPr>
                </a:tc>
                <a:tc vMerge="1">
                  <a:txBody>
                    <a:bodyPr/>
                    <a:lstStyle/>
                    <a:p>
                      <a:endParaRPr lang="en-US"/>
                    </a:p>
                  </a:txBody>
                  <a:tcPr/>
                </a:tc>
                <a:tc>
                  <a:txBody>
                    <a:bodyPr/>
                    <a:lstStyle/>
                    <a:p>
                      <a:pPr fontAlgn="b"/>
                      <a:endParaRPr lang="en-US" sz="1100" b="0" i="0" u="none" strike="noStrike">
                        <a:solidFill>
                          <a:srgbClr val="000000"/>
                        </a:solidFill>
                        <a:effectLst/>
                        <a:latin typeface="Calibri" panose="020F0502020204030204" pitchFamily="34" charset="0"/>
                      </a:endParaRPr>
                    </a:p>
                  </a:txBody>
                  <a:tcPr marL="9525" marR="9525" marT="9525"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2211584543"/>
                  </a:ext>
                </a:extLst>
              </a:tr>
              <a:tr h="160657">
                <a:tc>
                  <a:txBody>
                    <a:bodyPr/>
                    <a:lstStyle/>
                    <a:p>
                      <a:pPr fontAlgn="b"/>
                      <a:endParaRPr lang="en-US" sz="1100" b="0" i="0" u="none" strike="noStrike">
                        <a:solidFill>
                          <a:srgbClr val="000000"/>
                        </a:solidFill>
                        <a:effectLst/>
                        <a:latin typeface="Calibri" panose="020F0502020204030204" pitchFamily="34" charset="0"/>
                      </a:endParaRPr>
                    </a:p>
                  </a:txBody>
                  <a:tcPr marL="9525" marR="9525" marT="9525" anchor="b">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gridSpan="8">
                  <a:txBody>
                    <a:bodyPr/>
                    <a:lstStyle/>
                    <a:p>
                      <a:pPr fontAlgn="b"/>
                      <a:r>
                        <a:rPr lang="en-US" sz="1100" b="0" i="0" u="none" strike="noStrike">
                          <a:solidFill>
                            <a:srgbClr val="000000"/>
                          </a:solidFill>
                          <a:effectLst/>
                          <a:latin typeface="Calibri" panose="020F0502020204030204" pitchFamily="34" charset="0"/>
                        </a:rPr>
                        <a:t>How proficient are your technicians ?</a:t>
                      </a:r>
                    </a:p>
                  </a:txBody>
                  <a:tcPr marL="9525" marR="9525" marT="9525"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fontAlgn="b"/>
                      <a:endParaRPr lang="en-US" sz="1100" b="0" i="0" u="none" strike="noStrike">
                        <a:solidFill>
                          <a:srgbClr val="000000"/>
                        </a:solidFill>
                        <a:effectLst/>
                        <a:latin typeface="Calibri" panose="020F0502020204030204" pitchFamily="34" charset="0"/>
                      </a:endParaRPr>
                    </a:p>
                  </a:txBody>
                  <a:tcPr marL="9525" marR="9525" marT="9525"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2605151719"/>
                  </a:ext>
                </a:extLst>
              </a:tr>
              <a:tr h="160657">
                <a:tc>
                  <a:txBody>
                    <a:bodyPr/>
                    <a:lstStyle/>
                    <a:p>
                      <a:pPr fontAlgn="b"/>
                      <a:endParaRPr lang="en-US" sz="1100" b="0" i="0" u="none" strike="noStrike">
                        <a:solidFill>
                          <a:srgbClr val="000000"/>
                        </a:solidFill>
                        <a:effectLst/>
                        <a:latin typeface="Calibri" panose="020F0502020204030204" pitchFamily="34" charset="0"/>
                      </a:endParaRPr>
                    </a:p>
                  </a:txBody>
                  <a:tcPr marL="9525" marR="9525" marT="9525" anchor="b">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fontAlgn="b"/>
                      <a:endParaRPr lang="en-US" sz="1100" b="0" i="0" u="none" strike="noStrike">
                        <a:solidFill>
                          <a:srgbClr val="000000"/>
                        </a:solidFill>
                        <a:effectLst/>
                        <a:latin typeface="Calibri" panose="020F0502020204030204" pitchFamily="34" charset="0"/>
                      </a:endParaRPr>
                    </a:p>
                  </a:txBody>
                  <a:tcPr marL="9525" marR="9525" marT="9525" anchor="b">
                    <a:lnL w="12700" cap="flat" cmpd="sng" algn="ctr">
                      <a:solidFill>
                        <a:srgbClr val="000000"/>
                      </a:solidFill>
                      <a:prstDash val="solid"/>
                      <a:round/>
                      <a:headEnd type="none" w="med" len="med"/>
                      <a:tailEnd type="none" w="med" len="med"/>
                    </a:lnL>
                    <a:lnR>
                      <a:noFill/>
                    </a:lnR>
                    <a:lnT>
                      <a:noFill/>
                    </a:lnT>
                    <a:lnB>
                      <a:noFill/>
                    </a:lnB>
                    <a:noFill/>
                  </a:tcPr>
                </a:tc>
                <a:tc>
                  <a:txBody>
                    <a:bodyPr/>
                    <a:lstStyle/>
                    <a:p>
                      <a:pPr fontAlgn="b"/>
                      <a:endParaRPr lang="en-US" sz="1100" b="0" i="0" u="none" strike="noStrike">
                        <a:solidFill>
                          <a:srgbClr val="000000"/>
                        </a:solidFill>
                        <a:effectLst/>
                        <a:latin typeface="Calibri" panose="020F0502020204030204" pitchFamily="34" charset="0"/>
                      </a:endParaRPr>
                    </a:p>
                  </a:txBody>
                  <a:tcPr marL="9525" marR="9525" marT="9525"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fontAlgn="b"/>
                      <a:endParaRPr lang="en-US" sz="1100" b="0" i="0" u="none" strike="noStrike">
                        <a:solidFill>
                          <a:srgbClr val="000000"/>
                        </a:solidFill>
                        <a:effectLst/>
                        <a:latin typeface="Calibri" panose="020F0502020204030204" pitchFamily="34" charset="0"/>
                      </a:endParaRPr>
                    </a:p>
                  </a:txBody>
                  <a:tcPr marL="9525" marR="9525" marT="9525" anchor="b">
                    <a:lnL>
                      <a:noFill/>
                    </a:lnL>
                    <a:lnR>
                      <a:noFill/>
                    </a:lnR>
                    <a:lnT>
                      <a:noFill/>
                    </a:lnT>
                    <a:lnB>
                      <a:noFill/>
                    </a:lnB>
                    <a:noFill/>
                  </a:tcPr>
                </a:tc>
                <a:tc>
                  <a:txBody>
                    <a:bodyPr/>
                    <a:lstStyle/>
                    <a:p>
                      <a:pPr fontAlgn="b"/>
                      <a:endParaRPr lang="en-US" sz="1100" b="0" i="0" u="none" strike="noStrike">
                        <a:solidFill>
                          <a:srgbClr val="000000"/>
                        </a:solidFill>
                        <a:effectLst/>
                        <a:latin typeface="Calibri" panose="020F0502020204030204" pitchFamily="34" charset="0"/>
                      </a:endParaRPr>
                    </a:p>
                  </a:txBody>
                  <a:tcPr marL="9525" marR="9525" marT="9525"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fontAlgn="b"/>
                      <a:endParaRPr lang="en-US" sz="1100" b="0" i="0" u="none" strike="noStrike">
                        <a:solidFill>
                          <a:srgbClr val="000000"/>
                        </a:solidFill>
                        <a:effectLst/>
                        <a:latin typeface="Calibri" panose="020F0502020204030204" pitchFamily="34" charset="0"/>
                      </a:endParaRPr>
                    </a:p>
                  </a:txBody>
                  <a:tcPr marL="9525" marR="9525" marT="9525" anchor="b">
                    <a:lnL>
                      <a:noFill/>
                    </a:lnL>
                    <a:lnR>
                      <a:noFill/>
                    </a:lnR>
                    <a:lnT>
                      <a:noFill/>
                    </a:lnT>
                    <a:lnB>
                      <a:noFill/>
                    </a:lnB>
                    <a:noFill/>
                  </a:tcPr>
                </a:tc>
                <a:tc>
                  <a:txBody>
                    <a:bodyPr/>
                    <a:lstStyle/>
                    <a:p>
                      <a:pPr fontAlgn="b"/>
                      <a:endParaRPr lang="en-US" sz="1100" b="0" i="0" u="none" strike="noStrike">
                        <a:solidFill>
                          <a:srgbClr val="000000"/>
                        </a:solidFill>
                        <a:effectLst/>
                        <a:latin typeface="Calibri" panose="020F0502020204030204" pitchFamily="34" charset="0"/>
                      </a:endParaRPr>
                    </a:p>
                  </a:txBody>
                  <a:tcPr marL="9525" marR="9525" marT="9525"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fontAlgn="b"/>
                      <a:endParaRPr lang="en-US" sz="1100" b="0" i="0" u="none" strike="noStrike">
                        <a:solidFill>
                          <a:srgbClr val="000000"/>
                        </a:solidFill>
                        <a:effectLst/>
                        <a:latin typeface="Calibri" panose="020F0502020204030204" pitchFamily="34" charset="0"/>
                      </a:endParaRPr>
                    </a:p>
                  </a:txBody>
                  <a:tcPr marL="9525" marR="9525" marT="9525" anchor="b">
                    <a:lnL>
                      <a:noFill/>
                    </a:lnL>
                    <a:lnR>
                      <a:noFill/>
                    </a:lnR>
                    <a:lnT>
                      <a:noFill/>
                    </a:lnT>
                    <a:lnB>
                      <a:noFill/>
                    </a:lnB>
                    <a:noFill/>
                  </a:tcPr>
                </a:tc>
                <a:tc>
                  <a:txBody>
                    <a:bodyPr/>
                    <a:lstStyle/>
                    <a:p>
                      <a:pPr fontAlgn="b"/>
                      <a:endParaRPr lang="en-US" sz="1100" b="0" i="0" u="none" strike="noStrike">
                        <a:solidFill>
                          <a:srgbClr val="000000"/>
                        </a:solidFill>
                        <a:effectLst/>
                        <a:latin typeface="Calibri" panose="020F0502020204030204" pitchFamily="34" charset="0"/>
                      </a:endParaRPr>
                    </a:p>
                  </a:txBody>
                  <a:tcPr marL="9525" marR="9525" marT="9525" anchor="b">
                    <a:lnL>
                      <a:noFill/>
                    </a:lnL>
                    <a:lnR w="12700" cap="flat" cmpd="sng" algn="ctr">
                      <a:solidFill>
                        <a:srgbClr val="000000"/>
                      </a:solidFill>
                      <a:prstDash val="solid"/>
                      <a:round/>
                      <a:headEnd type="none" w="med" len="med"/>
                      <a:tailEnd type="none" w="med" len="med"/>
                    </a:lnR>
                    <a:lnT>
                      <a:noFill/>
                    </a:lnT>
                    <a:lnB>
                      <a:noFill/>
                    </a:lnB>
                    <a:noFill/>
                  </a:tcPr>
                </a:tc>
                <a:tc>
                  <a:txBody>
                    <a:bodyPr/>
                    <a:lstStyle/>
                    <a:p>
                      <a:pPr fontAlgn="b"/>
                      <a:endParaRPr lang="en-US" sz="1100" b="0" i="0" u="none" strike="noStrike">
                        <a:solidFill>
                          <a:srgbClr val="000000"/>
                        </a:solidFill>
                        <a:effectLst/>
                        <a:latin typeface="Calibri" panose="020F0502020204030204" pitchFamily="34" charset="0"/>
                      </a:endParaRPr>
                    </a:p>
                  </a:txBody>
                  <a:tcPr marL="9525" marR="9525" marT="9525" anchor="b">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3184563656"/>
                  </a:ext>
                </a:extLst>
              </a:tr>
              <a:tr h="170109">
                <a:tc>
                  <a:txBody>
                    <a:bodyPr/>
                    <a:lstStyle/>
                    <a:p>
                      <a:pPr fontAlgn="b"/>
                      <a:endParaRPr lang="en-US" sz="1100" b="0" i="0" u="none" strike="noStrike">
                        <a:solidFill>
                          <a:srgbClr val="000000"/>
                        </a:solidFill>
                        <a:effectLst/>
                        <a:latin typeface="Calibri" panose="020F0502020204030204" pitchFamily="34" charset="0"/>
                      </a:endParaRPr>
                    </a:p>
                  </a:txBody>
                  <a:tcPr marL="9525" marR="9525" marT="9525" anchor="b">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fontAlgn="b"/>
                      <a:endParaRPr lang="en-US" sz="1100" b="0" i="0" u="none" strike="noStrike">
                        <a:solidFill>
                          <a:srgbClr val="000000"/>
                        </a:solidFill>
                        <a:effectLst/>
                        <a:latin typeface="Calibri" panose="020F0502020204030204" pitchFamily="34" charset="0"/>
                      </a:endParaRPr>
                    </a:p>
                  </a:txBody>
                  <a:tcPr marL="9525" marR="9525" marT="9525"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1100" b="0" i="0" u="none" strike="noStrike">
                          <a:solidFill>
                            <a:srgbClr val="000000"/>
                          </a:solidFill>
                          <a:effectLst/>
                          <a:latin typeface="Calibri" panose="020F0502020204030204" pitchFamily="34" charset="0"/>
                        </a:rPr>
                        <a:t>1,367.5 </a:t>
                      </a:r>
                    </a:p>
                  </a:txBody>
                  <a:tcPr marL="9525" marR="9525" marT="9525"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200" b="0" i="0" u="none" strike="noStrike">
                          <a:effectLst/>
                          <a:latin typeface="Arial" panose="020B0604020202020204" pitchFamily="34" charset="0"/>
                        </a:rPr>
                        <a:t>÷</a:t>
                      </a:r>
                    </a:p>
                  </a:txBody>
                  <a:tcPr marL="9525" marR="9525" marT="9525"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1100" b="0" i="0" u="none" strike="noStrike">
                          <a:solidFill>
                            <a:srgbClr val="000000"/>
                          </a:solidFill>
                          <a:effectLst/>
                          <a:latin typeface="Calibri" panose="020F0502020204030204" pitchFamily="34" charset="0"/>
                        </a:rPr>
                        <a:t>1,344.00 </a:t>
                      </a:r>
                    </a:p>
                  </a:txBody>
                  <a:tcPr marL="9525" marR="9525" marT="9525"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100" b="0" i="0" u="none" strike="noStrike">
                          <a:solidFill>
                            <a:srgbClr val="000000"/>
                          </a:solidFill>
                          <a:effectLst/>
                          <a:latin typeface="Calibri" panose="020F0502020204030204" pitchFamily="34" charset="0"/>
                        </a:rPr>
                        <a:t>=</a:t>
                      </a:r>
                    </a:p>
                  </a:txBody>
                  <a:tcPr marL="9525" marR="9525" marT="9525"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1100" b="0" i="0" u="none" strike="noStrike">
                          <a:solidFill>
                            <a:srgbClr val="000000"/>
                          </a:solidFill>
                          <a:effectLst/>
                          <a:latin typeface="Calibri" panose="020F0502020204030204" pitchFamily="34" charset="0"/>
                        </a:rPr>
                        <a:t>101.75%</a:t>
                      </a:r>
                    </a:p>
                  </a:txBody>
                  <a:tcPr marL="9525" marR="9525" marT="9525"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fontAlgn="b"/>
                      <a:endParaRPr lang="en-US" sz="1100" b="0" i="0" u="none" strike="noStrike">
                        <a:solidFill>
                          <a:srgbClr val="000000"/>
                        </a:solidFill>
                        <a:effectLst/>
                        <a:latin typeface="Calibri" panose="020F0502020204030204" pitchFamily="34" charset="0"/>
                      </a:endParaRPr>
                    </a:p>
                  </a:txBody>
                  <a:tcPr marL="9525" marR="9525" marT="9525" anchor="b">
                    <a:lnL w="6350" cap="flat" cmpd="sng" algn="ctr">
                      <a:solidFill>
                        <a:srgbClr val="000000"/>
                      </a:solidFill>
                      <a:prstDash val="solid"/>
                      <a:round/>
                      <a:headEnd type="none" w="med" len="med"/>
                      <a:tailEnd type="none" w="med" len="med"/>
                    </a:lnL>
                    <a:lnR>
                      <a:noFill/>
                    </a:lnR>
                    <a:lnT>
                      <a:noFill/>
                    </a:lnT>
                    <a:lnB>
                      <a:noFill/>
                    </a:lnB>
                    <a:noFill/>
                  </a:tcPr>
                </a:tc>
                <a:tc>
                  <a:txBody>
                    <a:bodyPr/>
                    <a:lstStyle/>
                    <a:p>
                      <a:pPr fontAlgn="b"/>
                      <a:endParaRPr lang="en-US" sz="1100" b="0" i="0" u="none" strike="noStrike">
                        <a:solidFill>
                          <a:srgbClr val="000000"/>
                        </a:solidFill>
                        <a:effectLst/>
                        <a:latin typeface="Calibri" panose="020F0502020204030204" pitchFamily="34" charset="0"/>
                      </a:endParaRPr>
                    </a:p>
                  </a:txBody>
                  <a:tcPr marL="9525" marR="9525" marT="9525" anchor="b">
                    <a:lnL>
                      <a:noFill/>
                    </a:lnL>
                    <a:lnR w="12700" cap="flat" cmpd="sng" algn="ctr">
                      <a:solidFill>
                        <a:srgbClr val="000000"/>
                      </a:solidFill>
                      <a:prstDash val="solid"/>
                      <a:round/>
                      <a:headEnd type="none" w="med" len="med"/>
                      <a:tailEnd type="none" w="med" len="med"/>
                    </a:lnR>
                    <a:lnT>
                      <a:noFill/>
                    </a:lnT>
                    <a:lnB>
                      <a:noFill/>
                    </a:lnB>
                    <a:noFill/>
                  </a:tcPr>
                </a:tc>
                <a:tc>
                  <a:txBody>
                    <a:bodyPr/>
                    <a:lstStyle/>
                    <a:p>
                      <a:pPr fontAlgn="b"/>
                      <a:endParaRPr lang="en-US" sz="1100" b="0" i="0" u="none" strike="noStrike">
                        <a:solidFill>
                          <a:srgbClr val="000000"/>
                        </a:solidFill>
                        <a:effectLst/>
                        <a:latin typeface="Calibri" panose="020F0502020204030204" pitchFamily="34" charset="0"/>
                      </a:endParaRPr>
                    </a:p>
                  </a:txBody>
                  <a:tcPr marL="9525" marR="9525" marT="9525" anchor="b">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2821994778"/>
                  </a:ext>
                </a:extLst>
              </a:tr>
              <a:tr h="207911">
                <a:tc>
                  <a:txBody>
                    <a:bodyPr/>
                    <a:lstStyle/>
                    <a:p>
                      <a:pPr fontAlgn="b"/>
                      <a:endParaRPr lang="en-US" sz="1100" b="0" i="0" u="none" strike="noStrike">
                        <a:solidFill>
                          <a:srgbClr val="000000"/>
                        </a:solidFill>
                        <a:effectLst/>
                        <a:latin typeface="Calibri" panose="020F0502020204030204" pitchFamily="34" charset="0"/>
                      </a:endParaRPr>
                    </a:p>
                  </a:txBody>
                  <a:tcPr marL="9525" marR="9525" marT="9525" anchor="b">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fontAlgn="b"/>
                      <a:endParaRPr lang="en-US" sz="1100" b="0" i="0" u="none" strike="noStrike">
                        <a:solidFill>
                          <a:srgbClr val="000000"/>
                        </a:solidFill>
                        <a:effectLst/>
                        <a:latin typeface="Calibri" panose="020F0502020204030204" pitchFamily="34" charset="0"/>
                      </a:endParaRPr>
                    </a:p>
                  </a:txBody>
                  <a:tcPr marL="9525" marR="9525" marT="9525"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t"/>
                      <a:r>
                        <a:rPr lang="en-US" sz="800" b="0" i="0" u="none" strike="noStrike">
                          <a:effectLst/>
                          <a:latin typeface="Arial" panose="020B0604020202020204" pitchFamily="34" charset="0"/>
                        </a:rPr>
                        <a:t>Hours Billed</a:t>
                      </a:r>
                    </a:p>
                  </a:txBody>
                  <a:tcPr marL="9525" marR="9525" marT="9525">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fontAlgn="b"/>
                      <a:endParaRPr lang="en-US" sz="1100" b="0" i="0" u="none" strike="noStrike">
                        <a:solidFill>
                          <a:srgbClr val="000000"/>
                        </a:solidFill>
                        <a:effectLst/>
                        <a:latin typeface="Calibri" panose="020F0502020204030204" pitchFamily="34" charset="0"/>
                      </a:endParaRPr>
                    </a:p>
                  </a:txBody>
                  <a:tcPr marL="9525" marR="9525" marT="9525"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t"/>
                      <a:r>
                        <a:rPr lang="en-US" sz="800" b="0" i="0" u="none" strike="noStrike">
                          <a:effectLst/>
                          <a:latin typeface="Arial" panose="020B0604020202020204" pitchFamily="34" charset="0"/>
                        </a:rPr>
                        <a:t>Hours Available</a:t>
                      </a:r>
                    </a:p>
                  </a:txBody>
                  <a:tcPr marL="9525" marR="9525" marT="9525">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fontAlgn="b"/>
                      <a:endParaRPr lang="en-US" sz="1100" b="0" i="0" u="none" strike="noStrike">
                        <a:solidFill>
                          <a:srgbClr val="000000"/>
                        </a:solidFill>
                        <a:effectLst/>
                        <a:latin typeface="Calibri" panose="020F0502020204030204" pitchFamily="34" charset="0"/>
                      </a:endParaRPr>
                    </a:p>
                  </a:txBody>
                  <a:tcPr marL="9525" marR="9525" marT="9525"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t"/>
                      <a:r>
                        <a:rPr lang="en-US" sz="800" b="0" i="0" u="none" strike="noStrike">
                          <a:effectLst/>
                          <a:latin typeface="Arial" panose="020B0604020202020204" pitchFamily="34" charset="0"/>
                        </a:rPr>
                        <a:t>Tech Proficiency</a:t>
                      </a:r>
                    </a:p>
                  </a:txBody>
                  <a:tcPr marL="9525" marR="9525" marT="9525">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fontAlgn="b"/>
                      <a:endParaRPr lang="en-US" sz="1100" b="0" i="0" u="none" strike="noStrike">
                        <a:solidFill>
                          <a:srgbClr val="000000"/>
                        </a:solidFill>
                        <a:effectLst/>
                        <a:latin typeface="Calibri" panose="020F0502020204030204" pitchFamily="34" charset="0"/>
                      </a:endParaRPr>
                    </a:p>
                  </a:txBody>
                  <a:tcPr marL="9525" marR="9525" marT="9525"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fontAlgn="b"/>
                      <a:endParaRPr lang="en-US" sz="1100" b="0" i="0" u="none" strike="noStrike">
                        <a:solidFill>
                          <a:srgbClr val="000000"/>
                        </a:solidFill>
                        <a:effectLst/>
                        <a:latin typeface="Calibri" panose="020F0502020204030204" pitchFamily="34" charset="0"/>
                      </a:endParaRPr>
                    </a:p>
                  </a:txBody>
                  <a:tcPr marL="9525" marR="9525" marT="9525"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tc>
                  <a:txBody>
                    <a:bodyPr/>
                    <a:lstStyle/>
                    <a:p>
                      <a:pPr fontAlgn="b"/>
                      <a:endParaRPr lang="en-US" sz="1100" b="0" i="0" u="none" strike="noStrike">
                        <a:solidFill>
                          <a:srgbClr val="000000"/>
                        </a:solidFill>
                        <a:effectLst/>
                        <a:latin typeface="Calibri" panose="020F0502020204030204" pitchFamily="34" charset="0"/>
                      </a:endParaRPr>
                    </a:p>
                  </a:txBody>
                  <a:tcPr marL="9525" marR="9525" marT="9525" anchor="b">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89477433"/>
                  </a:ext>
                </a:extLst>
              </a:tr>
              <a:tr h="160657">
                <a:tc>
                  <a:txBody>
                    <a:bodyPr/>
                    <a:lstStyle/>
                    <a:p>
                      <a:pPr fontAlgn="b"/>
                      <a:endParaRPr lang="en-US" sz="1100" b="0" i="0" u="none" strike="noStrike">
                        <a:solidFill>
                          <a:srgbClr val="000000"/>
                        </a:solidFill>
                        <a:effectLst/>
                        <a:latin typeface="Calibri" panose="020F0502020204030204" pitchFamily="34" charset="0"/>
                      </a:endParaRPr>
                    </a:p>
                  </a:txBody>
                  <a:tcPr marL="9525" marR="9525" marT="9525"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fontAlgn="b"/>
                      <a:endParaRPr lang="en-US" sz="1100" b="0" i="0" u="none" strike="noStrike">
                        <a:solidFill>
                          <a:srgbClr val="000000"/>
                        </a:solidFill>
                        <a:effectLst/>
                        <a:latin typeface="Calibri" panose="020F0502020204030204" pitchFamily="34" charset="0"/>
                      </a:endParaRPr>
                    </a:p>
                  </a:txBody>
                  <a:tcPr marL="9525" marR="9525" marT="9525" anchor="b">
                    <a:lnL>
                      <a:noFill/>
                    </a:lnL>
                    <a:lnR>
                      <a:noFill/>
                    </a:lnR>
                    <a:lnT w="12700" cap="flat" cmpd="sng" algn="ctr">
                      <a:solidFill>
                        <a:srgbClr val="000000"/>
                      </a:solidFill>
                      <a:prstDash val="solid"/>
                      <a:round/>
                      <a:headEnd type="none" w="med" len="med"/>
                      <a:tailEnd type="none" w="med" len="med"/>
                    </a:lnT>
                    <a:lnB>
                      <a:noFill/>
                    </a:lnB>
                    <a:noFill/>
                  </a:tcPr>
                </a:tc>
                <a:tc>
                  <a:txBody>
                    <a:bodyPr/>
                    <a:lstStyle/>
                    <a:p>
                      <a:pPr fontAlgn="b"/>
                      <a:endParaRPr lang="en-US" sz="1100" b="0" i="0" u="none" strike="noStrike">
                        <a:solidFill>
                          <a:srgbClr val="000000"/>
                        </a:solidFill>
                        <a:effectLst/>
                        <a:latin typeface="Calibri" panose="020F0502020204030204" pitchFamily="34" charset="0"/>
                      </a:endParaRPr>
                    </a:p>
                  </a:txBody>
                  <a:tcPr marL="9525" marR="9525" marT="9525" anchor="b">
                    <a:lnL>
                      <a:noFill/>
                    </a:lnL>
                    <a:lnR>
                      <a:noFill/>
                    </a:lnR>
                    <a:lnT w="12700" cap="flat" cmpd="sng" algn="ctr">
                      <a:solidFill>
                        <a:srgbClr val="000000"/>
                      </a:solidFill>
                      <a:prstDash val="solid"/>
                      <a:round/>
                      <a:headEnd type="none" w="med" len="med"/>
                      <a:tailEnd type="none" w="med" len="med"/>
                    </a:lnT>
                    <a:lnB>
                      <a:noFill/>
                    </a:lnB>
                    <a:noFill/>
                  </a:tcPr>
                </a:tc>
                <a:tc>
                  <a:txBody>
                    <a:bodyPr/>
                    <a:lstStyle/>
                    <a:p>
                      <a:pPr fontAlgn="b"/>
                      <a:endParaRPr lang="en-US" sz="1100" b="0" i="0" u="none" strike="noStrike">
                        <a:solidFill>
                          <a:srgbClr val="000000"/>
                        </a:solidFill>
                        <a:effectLst/>
                        <a:latin typeface="Calibri" panose="020F0502020204030204" pitchFamily="34" charset="0"/>
                      </a:endParaRPr>
                    </a:p>
                  </a:txBody>
                  <a:tcPr marL="9525" marR="9525" marT="9525" anchor="b">
                    <a:lnL>
                      <a:noFill/>
                    </a:lnL>
                    <a:lnR>
                      <a:noFill/>
                    </a:lnR>
                    <a:lnT w="12700" cap="flat" cmpd="sng" algn="ctr">
                      <a:solidFill>
                        <a:srgbClr val="000000"/>
                      </a:solidFill>
                      <a:prstDash val="solid"/>
                      <a:round/>
                      <a:headEnd type="none" w="med" len="med"/>
                      <a:tailEnd type="none" w="med" len="med"/>
                    </a:lnT>
                    <a:lnB>
                      <a:noFill/>
                    </a:lnB>
                    <a:noFill/>
                  </a:tcPr>
                </a:tc>
                <a:tc>
                  <a:txBody>
                    <a:bodyPr/>
                    <a:lstStyle/>
                    <a:p>
                      <a:pPr fontAlgn="b"/>
                      <a:endParaRPr lang="en-US" sz="1100" b="0" i="0" u="none" strike="noStrike">
                        <a:solidFill>
                          <a:srgbClr val="000000"/>
                        </a:solidFill>
                        <a:effectLst/>
                        <a:latin typeface="Calibri" panose="020F0502020204030204" pitchFamily="34" charset="0"/>
                      </a:endParaRPr>
                    </a:p>
                  </a:txBody>
                  <a:tcPr marL="9525" marR="9525" marT="9525" anchor="b">
                    <a:lnL>
                      <a:noFill/>
                    </a:lnL>
                    <a:lnR>
                      <a:noFill/>
                    </a:lnR>
                    <a:lnT w="12700" cap="flat" cmpd="sng" algn="ctr">
                      <a:solidFill>
                        <a:srgbClr val="000000"/>
                      </a:solidFill>
                      <a:prstDash val="solid"/>
                      <a:round/>
                      <a:headEnd type="none" w="med" len="med"/>
                      <a:tailEnd type="none" w="med" len="med"/>
                    </a:lnT>
                    <a:lnB>
                      <a:noFill/>
                    </a:lnB>
                    <a:noFill/>
                  </a:tcPr>
                </a:tc>
                <a:tc>
                  <a:txBody>
                    <a:bodyPr/>
                    <a:lstStyle/>
                    <a:p>
                      <a:pPr fontAlgn="b"/>
                      <a:endParaRPr lang="en-US" sz="1100" b="0" i="0" u="none" strike="noStrike">
                        <a:solidFill>
                          <a:srgbClr val="000000"/>
                        </a:solidFill>
                        <a:effectLst/>
                        <a:latin typeface="Calibri" panose="020F0502020204030204" pitchFamily="34" charset="0"/>
                      </a:endParaRPr>
                    </a:p>
                  </a:txBody>
                  <a:tcPr marL="9525" marR="9525" marT="9525" anchor="b">
                    <a:lnL>
                      <a:noFill/>
                    </a:lnL>
                    <a:lnR>
                      <a:noFill/>
                    </a:lnR>
                    <a:lnT w="12700" cap="flat" cmpd="sng" algn="ctr">
                      <a:solidFill>
                        <a:srgbClr val="000000"/>
                      </a:solidFill>
                      <a:prstDash val="solid"/>
                      <a:round/>
                      <a:headEnd type="none" w="med" len="med"/>
                      <a:tailEnd type="none" w="med" len="med"/>
                    </a:lnT>
                    <a:lnB>
                      <a:noFill/>
                    </a:lnB>
                    <a:noFill/>
                  </a:tcPr>
                </a:tc>
                <a:tc>
                  <a:txBody>
                    <a:bodyPr/>
                    <a:lstStyle/>
                    <a:p>
                      <a:pPr fontAlgn="b"/>
                      <a:endParaRPr lang="en-US" sz="1100" b="0" i="0" u="none" strike="noStrike">
                        <a:solidFill>
                          <a:srgbClr val="000000"/>
                        </a:solidFill>
                        <a:effectLst/>
                        <a:latin typeface="Calibri" panose="020F0502020204030204" pitchFamily="34" charset="0"/>
                      </a:endParaRPr>
                    </a:p>
                  </a:txBody>
                  <a:tcPr marL="9525" marR="9525" marT="9525" anchor="b">
                    <a:lnL>
                      <a:noFill/>
                    </a:lnL>
                    <a:lnR>
                      <a:noFill/>
                    </a:lnR>
                    <a:lnT w="12700" cap="flat" cmpd="sng" algn="ctr">
                      <a:solidFill>
                        <a:srgbClr val="000000"/>
                      </a:solidFill>
                      <a:prstDash val="solid"/>
                      <a:round/>
                      <a:headEnd type="none" w="med" len="med"/>
                      <a:tailEnd type="none" w="med" len="med"/>
                    </a:lnT>
                    <a:lnB>
                      <a:noFill/>
                    </a:lnB>
                    <a:noFill/>
                  </a:tcPr>
                </a:tc>
                <a:tc>
                  <a:txBody>
                    <a:bodyPr/>
                    <a:lstStyle/>
                    <a:p>
                      <a:pPr fontAlgn="b"/>
                      <a:endParaRPr lang="en-US" sz="1100" b="0" i="0" u="none" strike="noStrike">
                        <a:solidFill>
                          <a:srgbClr val="000000"/>
                        </a:solidFill>
                        <a:effectLst/>
                        <a:latin typeface="Calibri" panose="020F0502020204030204" pitchFamily="34" charset="0"/>
                      </a:endParaRPr>
                    </a:p>
                  </a:txBody>
                  <a:tcPr marL="9525" marR="9525" marT="9525" anchor="b">
                    <a:lnL>
                      <a:noFill/>
                    </a:lnL>
                    <a:lnR>
                      <a:noFill/>
                    </a:lnR>
                    <a:lnT w="12700" cap="flat" cmpd="sng" algn="ctr">
                      <a:solidFill>
                        <a:srgbClr val="000000"/>
                      </a:solidFill>
                      <a:prstDash val="solid"/>
                      <a:round/>
                      <a:headEnd type="none" w="med" len="med"/>
                      <a:tailEnd type="none" w="med" len="med"/>
                    </a:lnT>
                    <a:lnB>
                      <a:noFill/>
                    </a:lnB>
                    <a:noFill/>
                  </a:tcPr>
                </a:tc>
                <a:tc>
                  <a:txBody>
                    <a:bodyPr/>
                    <a:lstStyle/>
                    <a:p>
                      <a:pPr fontAlgn="b"/>
                      <a:endParaRPr lang="en-US" sz="1100" b="0" i="0" u="none" strike="noStrike">
                        <a:solidFill>
                          <a:srgbClr val="000000"/>
                        </a:solidFill>
                        <a:effectLst/>
                        <a:latin typeface="Calibri" panose="020F0502020204030204" pitchFamily="34" charset="0"/>
                      </a:endParaRPr>
                    </a:p>
                  </a:txBody>
                  <a:tcPr marL="9525" marR="9525" marT="9525" anchor="b">
                    <a:lnL>
                      <a:noFill/>
                    </a:lnL>
                    <a:lnR>
                      <a:noFill/>
                    </a:lnR>
                    <a:lnT w="12700" cap="flat" cmpd="sng" algn="ctr">
                      <a:solidFill>
                        <a:srgbClr val="000000"/>
                      </a:solidFill>
                      <a:prstDash val="solid"/>
                      <a:round/>
                      <a:headEnd type="none" w="med" len="med"/>
                      <a:tailEnd type="none" w="med" len="med"/>
                    </a:lnT>
                    <a:lnB>
                      <a:noFill/>
                    </a:lnB>
                    <a:noFill/>
                  </a:tcPr>
                </a:tc>
                <a:tc>
                  <a:txBody>
                    <a:bodyPr/>
                    <a:lstStyle/>
                    <a:p>
                      <a:pPr fontAlgn="b"/>
                      <a:endParaRPr lang="en-US" sz="1100" b="0" i="0" u="none" strike="noStrike">
                        <a:solidFill>
                          <a:srgbClr val="000000"/>
                        </a:solidFill>
                        <a:effectLst/>
                        <a:latin typeface="Calibri" panose="020F0502020204030204" pitchFamily="34" charset="0"/>
                      </a:endParaRPr>
                    </a:p>
                  </a:txBody>
                  <a:tcPr marL="9525" marR="9525" marT="9525"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3180899546"/>
                  </a:ext>
                </a:extLst>
              </a:tr>
              <a:tr h="160657">
                <a:tc>
                  <a:txBody>
                    <a:bodyPr/>
                    <a:lstStyle/>
                    <a:p>
                      <a:pPr fontAlgn="b"/>
                      <a:endParaRPr lang="en-US" sz="1100" b="0" i="0" u="none" strike="noStrike">
                        <a:solidFill>
                          <a:srgbClr val="000000"/>
                        </a:solidFill>
                        <a:effectLst/>
                        <a:latin typeface="Calibri" panose="020F0502020204030204" pitchFamily="34" charset="0"/>
                      </a:endParaRPr>
                    </a:p>
                  </a:txBody>
                  <a:tcPr marL="9525" marR="9525" marT="9525"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fontAlgn="b"/>
                      <a:r>
                        <a:rPr lang="en-US" sz="1100" b="0" i="0" u="none" strike="noStrike">
                          <a:solidFill>
                            <a:srgbClr val="000000"/>
                          </a:solidFill>
                          <a:effectLst/>
                          <a:latin typeface="Calibri" panose="020F0502020204030204" pitchFamily="34" charset="0"/>
                        </a:rPr>
                        <a:t>  </a:t>
                      </a:r>
                    </a:p>
                  </a:txBody>
                  <a:tcPr marL="9525" marR="9525" marT="9525" anchor="b">
                    <a:lnL>
                      <a:noFill/>
                    </a:lnL>
                    <a:lnR>
                      <a:noFill/>
                    </a:lnR>
                    <a:lnT>
                      <a:noFill/>
                    </a:lnT>
                    <a:lnB>
                      <a:noFill/>
                    </a:lnB>
                    <a:noFill/>
                  </a:tcPr>
                </a:tc>
                <a:tc>
                  <a:txBody>
                    <a:bodyPr/>
                    <a:lstStyle/>
                    <a:p>
                      <a:pPr fontAlgn="b"/>
                      <a:endParaRPr lang="en-US" sz="1100" b="0" i="0" u="none" strike="noStrike">
                        <a:solidFill>
                          <a:srgbClr val="000000"/>
                        </a:solidFill>
                        <a:effectLst/>
                        <a:latin typeface="Calibri" panose="020F0502020204030204" pitchFamily="34" charset="0"/>
                      </a:endParaRPr>
                    </a:p>
                  </a:txBody>
                  <a:tcPr marL="9525" marR="9525" marT="9525" anchor="b">
                    <a:lnL>
                      <a:noFill/>
                    </a:lnL>
                    <a:lnR>
                      <a:noFill/>
                    </a:lnR>
                    <a:lnT>
                      <a:noFill/>
                    </a:lnT>
                    <a:lnB>
                      <a:noFill/>
                    </a:lnB>
                    <a:noFill/>
                  </a:tcPr>
                </a:tc>
                <a:tc>
                  <a:txBody>
                    <a:bodyPr/>
                    <a:lstStyle/>
                    <a:p>
                      <a:pPr fontAlgn="b"/>
                      <a:endParaRPr lang="en-US" sz="1100" b="0" i="0" u="none" strike="noStrike">
                        <a:solidFill>
                          <a:srgbClr val="000000"/>
                        </a:solidFill>
                        <a:effectLst/>
                        <a:latin typeface="Calibri" panose="020F0502020204030204" pitchFamily="34" charset="0"/>
                      </a:endParaRPr>
                    </a:p>
                  </a:txBody>
                  <a:tcPr marL="9525" marR="9525" marT="9525" anchor="b">
                    <a:lnL>
                      <a:noFill/>
                    </a:lnL>
                    <a:lnR>
                      <a:noFill/>
                    </a:lnR>
                    <a:lnT>
                      <a:noFill/>
                    </a:lnT>
                    <a:lnB>
                      <a:noFill/>
                    </a:lnB>
                    <a:noFill/>
                  </a:tcPr>
                </a:tc>
                <a:tc>
                  <a:txBody>
                    <a:bodyPr/>
                    <a:lstStyle/>
                    <a:p>
                      <a:pPr fontAlgn="b"/>
                      <a:endParaRPr lang="en-US" sz="1100" b="0" i="0" u="none" strike="noStrike">
                        <a:solidFill>
                          <a:srgbClr val="000000"/>
                        </a:solidFill>
                        <a:effectLst/>
                        <a:latin typeface="Calibri" panose="020F0502020204030204" pitchFamily="34" charset="0"/>
                      </a:endParaRPr>
                    </a:p>
                  </a:txBody>
                  <a:tcPr marL="9525" marR="9525" marT="9525" anchor="b">
                    <a:lnL>
                      <a:noFill/>
                    </a:lnL>
                    <a:lnR>
                      <a:noFill/>
                    </a:lnR>
                    <a:lnT>
                      <a:noFill/>
                    </a:lnT>
                    <a:lnB>
                      <a:noFill/>
                    </a:lnB>
                    <a:noFill/>
                  </a:tcPr>
                </a:tc>
                <a:tc>
                  <a:txBody>
                    <a:bodyPr/>
                    <a:lstStyle/>
                    <a:p>
                      <a:pPr fontAlgn="b"/>
                      <a:endParaRPr lang="en-US" sz="1100" b="0" i="0" u="none" strike="noStrike">
                        <a:solidFill>
                          <a:srgbClr val="000000"/>
                        </a:solidFill>
                        <a:effectLst/>
                        <a:latin typeface="Calibri" panose="020F0502020204030204" pitchFamily="34" charset="0"/>
                      </a:endParaRPr>
                    </a:p>
                  </a:txBody>
                  <a:tcPr marL="9525" marR="9525" marT="9525" anchor="b">
                    <a:lnL>
                      <a:noFill/>
                    </a:lnL>
                    <a:lnR>
                      <a:noFill/>
                    </a:lnR>
                    <a:lnT>
                      <a:noFill/>
                    </a:lnT>
                    <a:lnB>
                      <a:noFill/>
                    </a:lnB>
                    <a:noFill/>
                  </a:tcPr>
                </a:tc>
                <a:tc>
                  <a:txBody>
                    <a:bodyPr/>
                    <a:lstStyle/>
                    <a:p>
                      <a:pPr fontAlgn="b"/>
                      <a:endParaRPr lang="en-US" sz="1100" b="0" i="0" u="none" strike="noStrike">
                        <a:solidFill>
                          <a:srgbClr val="000000"/>
                        </a:solidFill>
                        <a:effectLst/>
                        <a:latin typeface="Calibri" panose="020F0502020204030204" pitchFamily="34" charset="0"/>
                      </a:endParaRPr>
                    </a:p>
                  </a:txBody>
                  <a:tcPr marL="9525" marR="9525" marT="9525" anchor="b">
                    <a:lnL>
                      <a:noFill/>
                    </a:lnL>
                    <a:lnR>
                      <a:noFill/>
                    </a:lnR>
                    <a:lnT>
                      <a:noFill/>
                    </a:lnT>
                    <a:lnB>
                      <a:noFill/>
                    </a:lnB>
                    <a:noFill/>
                  </a:tcPr>
                </a:tc>
                <a:tc>
                  <a:txBody>
                    <a:bodyPr/>
                    <a:lstStyle/>
                    <a:p>
                      <a:pPr fontAlgn="b"/>
                      <a:endParaRPr lang="en-US" sz="1100" b="0" i="0" u="none" strike="noStrike">
                        <a:solidFill>
                          <a:srgbClr val="000000"/>
                        </a:solidFill>
                        <a:effectLst/>
                        <a:latin typeface="Calibri" panose="020F0502020204030204" pitchFamily="34" charset="0"/>
                      </a:endParaRPr>
                    </a:p>
                  </a:txBody>
                  <a:tcPr marL="9525" marR="9525" marT="9525" anchor="b">
                    <a:lnL>
                      <a:noFill/>
                    </a:lnL>
                    <a:lnR>
                      <a:noFill/>
                    </a:lnR>
                    <a:lnT>
                      <a:noFill/>
                    </a:lnT>
                    <a:lnB>
                      <a:noFill/>
                    </a:lnB>
                    <a:noFill/>
                  </a:tcPr>
                </a:tc>
                <a:tc>
                  <a:txBody>
                    <a:bodyPr/>
                    <a:lstStyle/>
                    <a:p>
                      <a:pPr fontAlgn="b"/>
                      <a:endParaRPr lang="en-US" sz="1100" b="0" i="0" u="none" strike="noStrike">
                        <a:solidFill>
                          <a:srgbClr val="000000"/>
                        </a:solidFill>
                        <a:effectLst/>
                        <a:latin typeface="Calibri" panose="020F0502020204030204" pitchFamily="34" charset="0"/>
                      </a:endParaRPr>
                    </a:p>
                  </a:txBody>
                  <a:tcPr marL="9525" marR="9525" marT="9525" anchor="b">
                    <a:lnL>
                      <a:noFill/>
                    </a:lnL>
                    <a:lnR>
                      <a:noFill/>
                    </a:lnR>
                    <a:lnT>
                      <a:noFill/>
                    </a:lnT>
                    <a:lnB>
                      <a:noFill/>
                    </a:lnB>
                    <a:noFill/>
                  </a:tcPr>
                </a:tc>
                <a:tc>
                  <a:txBody>
                    <a:bodyPr/>
                    <a:lstStyle/>
                    <a:p>
                      <a:pPr fontAlgn="b"/>
                      <a:endParaRPr lang="en-US" sz="1100" b="0" i="0" u="none" strike="noStrike">
                        <a:solidFill>
                          <a:srgbClr val="000000"/>
                        </a:solidFill>
                        <a:effectLst/>
                        <a:latin typeface="Calibri" panose="020F0502020204030204" pitchFamily="34" charset="0"/>
                      </a:endParaRPr>
                    </a:p>
                  </a:txBody>
                  <a:tcPr marL="9525" marR="9525" marT="9525"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884736166"/>
                  </a:ext>
                </a:extLst>
              </a:tr>
              <a:tr h="160657">
                <a:tc>
                  <a:txBody>
                    <a:bodyPr/>
                    <a:lstStyle/>
                    <a:p>
                      <a:pPr fontAlgn="b"/>
                      <a:endParaRPr lang="en-US" sz="1100" b="0" i="0" u="none" strike="noStrike">
                        <a:solidFill>
                          <a:srgbClr val="000000"/>
                        </a:solidFill>
                        <a:effectLst/>
                        <a:latin typeface="Calibri" panose="020F0502020204030204" pitchFamily="34" charset="0"/>
                      </a:endParaRPr>
                    </a:p>
                  </a:txBody>
                  <a:tcPr marL="9525" marR="9525" marT="9525"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noFill/>
                  </a:tcPr>
                </a:tc>
                <a:tc>
                  <a:txBody>
                    <a:bodyPr/>
                    <a:lstStyle/>
                    <a:p>
                      <a:pPr fontAlgn="b"/>
                      <a:endParaRPr lang="en-US" sz="1100" b="0" i="0" u="none" strike="noStrike">
                        <a:solidFill>
                          <a:srgbClr val="000000"/>
                        </a:solidFill>
                        <a:effectLst/>
                        <a:latin typeface="Calibri" panose="020F0502020204030204" pitchFamily="34" charset="0"/>
                      </a:endParaRPr>
                    </a:p>
                  </a:txBody>
                  <a:tcPr marL="9525" marR="9525" marT="9525"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fontAlgn="b"/>
                      <a:endParaRPr lang="en-US" sz="1100" b="0" i="0" u="none" strike="noStrike">
                        <a:solidFill>
                          <a:srgbClr val="000000"/>
                        </a:solidFill>
                        <a:effectLst/>
                        <a:latin typeface="Calibri" panose="020F0502020204030204" pitchFamily="34" charset="0"/>
                      </a:endParaRPr>
                    </a:p>
                  </a:txBody>
                  <a:tcPr marL="9525" marR="9525" marT="9525"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fontAlgn="b"/>
                      <a:endParaRPr lang="en-US" sz="1100" b="0" i="0" u="none" strike="noStrike">
                        <a:solidFill>
                          <a:srgbClr val="000000"/>
                        </a:solidFill>
                        <a:effectLst/>
                        <a:latin typeface="Calibri" panose="020F0502020204030204" pitchFamily="34" charset="0"/>
                      </a:endParaRPr>
                    </a:p>
                  </a:txBody>
                  <a:tcPr marL="9525" marR="9525" marT="9525"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fontAlgn="b"/>
                      <a:endParaRPr lang="en-US" sz="1100" b="0" i="0" u="none" strike="noStrike">
                        <a:solidFill>
                          <a:srgbClr val="000000"/>
                        </a:solidFill>
                        <a:effectLst/>
                        <a:latin typeface="Calibri" panose="020F0502020204030204" pitchFamily="34" charset="0"/>
                      </a:endParaRPr>
                    </a:p>
                  </a:txBody>
                  <a:tcPr marL="9525" marR="9525" marT="9525"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fontAlgn="b"/>
                      <a:endParaRPr lang="en-US" sz="1100" b="0" i="0" u="none" strike="noStrike">
                        <a:solidFill>
                          <a:srgbClr val="000000"/>
                        </a:solidFill>
                        <a:effectLst/>
                        <a:latin typeface="Calibri" panose="020F0502020204030204" pitchFamily="34" charset="0"/>
                      </a:endParaRPr>
                    </a:p>
                  </a:txBody>
                  <a:tcPr marL="9525" marR="9525" marT="9525"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fontAlgn="b"/>
                      <a:endParaRPr lang="en-US" sz="1100" b="0" i="0" u="none" strike="noStrike">
                        <a:solidFill>
                          <a:srgbClr val="000000"/>
                        </a:solidFill>
                        <a:effectLst/>
                        <a:latin typeface="Calibri" panose="020F0502020204030204" pitchFamily="34" charset="0"/>
                      </a:endParaRPr>
                    </a:p>
                  </a:txBody>
                  <a:tcPr marL="9525" marR="9525" marT="9525"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fontAlgn="b"/>
                      <a:endParaRPr lang="en-US" sz="1100" b="0" i="0" u="none" strike="noStrike">
                        <a:solidFill>
                          <a:srgbClr val="000000"/>
                        </a:solidFill>
                        <a:effectLst/>
                        <a:latin typeface="Calibri" panose="020F0502020204030204" pitchFamily="34" charset="0"/>
                      </a:endParaRPr>
                    </a:p>
                  </a:txBody>
                  <a:tcPr marL="9525" marR="9525" marT="9525"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fontAlgn="b"/>
                      <a:endParaRPr lang="en-US" sz="1100" b="0" i="0" u="none" strike="noStrike">
                        <a:solidFill>
                          <a:srgbClr val="000000"/>
                        </a:solidFill>
                        <a:effectLst/>
                        <a:latin typeface="Calibri" panose="020F0502020204030204" pitchFamily="34" charset="0"/>
                      </a:endParaRPr>
                    </a:p>
                  </a:txBody>
                  <a:tcPr marL="9525" marR="9525" marT="9525"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fontAlgn="b"/>
                      <a:endParaRPr lang="en-US" sz="1100" b="0" i="0" u="none" strike="noStrike">
                        <a:solidFill>
                          <a:srgbClr val="000000"/>
                        </a:solidFill>
                        <a:effectLst/>
                        <a:latin typeface="Calibri" panose="020F0502020204030204" pitchFamily="34" charset="0"/>
                      </a:endParaRPr>
                    </a:p>
                  </a:txBody>
                  <a:tcPr marL="9525" marR="9525" marT="9525" anchor="b">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4041963925"/>
                  </a:ext>
                </a:extLst>
              </a:tr>
            </a:tbl>
          </a:graphicData>
        </a:graphic>
      </p:graphicFrame>
    </p:spTree>
    <p:extLst>
      <p:ext uri="{BB962C8B-B14F-4D97-AF65-F5344CB8AC3E}">
        <p14:creationId xmlns:p14="http://schemas.microsoft.com/office/powerpoint/2010/main" val="19014779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a:solidFill>
                  <a:srgbClr val="000000"/>
                </a:solidFill>
                <a:latin typeface="Calibri" panose="020F0502020204030204" pitchFamily="34" charset="0"/>
              </a:rPr>
            </a:br>
            <a:r>
              <a:rPr lang="en-US" b="1" i="0" u="none" strike="noStrike" baseline="0">
                <a:solidFill>
                  <a:srgbClr val="221E1F"/>
                </a:solidFill>
                <a:latin typeface="Calibri" panose="020F0502020204030204" pitchFamily="34" charset="0"/>
              </a:rPr>
              <a:t>Facility</a:t>
            </a:r>
            <a:br>
              <a:rPr lang="en-US" sz="1800" b="0" i="0" u="none" strike="noStrike" baseline="0">
                <a:solidFill>
                  <a:srgbClr val="221E1F"/>
                </a:solidFill>
                <a:latin typeface="Calibri" panose="020F0502020204030204" pitchFamily="34" charset="0"/>
              </a:rPr>
            </a:br>
            <a:br>
              <a:rPr lang="en-US" sz="1800" b="0" i="0" u="none" strike="noStrike" baseline="0">
                <a:solidFill>
                  <a:srgbClr val="221E1F"/>
                </a:solidFill>
                <a:latin typeface="Calibri" panose="020F0502020204030204" pitchFamily="34" charset="0"/>
              </a:rPr>
            </a:br>
            <a:br>
              <a:rPr lang="en-US" sz="1800" b="0" i="0" u="none" strike="noStrike" baseline="0">
                <a:solidFill>
                  <a:srgbClr val="221E1F"/>
                </a:solidFill>
                <a:latin typeface="Calibri" panose="020F0502020204030204" pitchFamily="34" charset="0"/>
              </a:rPr>
            </a:br>
            <a:endParaRPr lang="en-US"/>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vert="horz" lIns="91440" tIns="45720" rIns="91440" bIns="45720" rtlCol="0" anchor="t">
            <a:normAutofit fontScale="92500" lnSpcReduction="20000"/>
          </a:bodyPr>
          <a:lstStyle/>
          <a:p>
            <a:pPr algn="l"/>
            <a:endParaRPr lang="en-US" sz="1800" b="0" i="0" u="none" strike="noStrike" baseline="0">
              <a:solidFill>
                <a:srgbClr val="000000"/>
              </a:solidFill>
              <a:latin typeface="Calibri" panose="020F0502020204030204" pitchFamily="34" charset="0"/>
            </a:endParaRPr>
          </a:p>
          <a:p>
            <a:r>
              <a:rPr lang="en-US" dirty="0">
                <a:solidFill>
                  <a:srgbClr val="221E1F"/>
                </a:solidFill>
                <a:latin typeface="Calibri"/>
                <a:cs typeface="Calibri"/>
              </a:rPr>
              <a:t>I have a large shop for our area and only have half of it filled with technicians.  Our previous goal of labor sales was 160k, and now our goal will be raised to 200k. I need more staff.  Other goals will be implemented to include efficiency and proficiency. </a:t>
            </a:r>
            <a:endParaRPr lang="en-US" dirty="0">
              <a:solidFill>
                <a:srgbClr val="221E1F"/>
              </a:solidFill>
              <a:latin typeface="Calibri" panose="020F0502020204030204" pitchFamily="34" charset="0"/>
              <a:cs typeface="Calibri"/>
            </a:endParaRPr>
          </a:p>
          <a:p>
            <a:r>
              <a:rPr lang="en-US" dirty="0">
                <a:solidFill>
                  <a:srgbClr val="221E1F"/>
                </a:solidFill>
                <a:latin typeface="Calibri"/>
                <a:cs typeface="Calibri"/>
              </a:rPr>
              <a:t>There is a lot of potential in my shop. Staffing has been an ongoing issue, as well as dispatching.  Both have been recently addressed with the shop manager and improvements have been made.</a:t>
            </a:r>
            <a:endParaRPr lang="en-US" sz="1800" b="0" i="0" u="none" strike="noStrike" baseline="0" dirty="0">
              <a:solidFill>
                <a:srgbClr val="221E1F"/>
              </a:solidFill>
              <a:latin typeface="Calibri" panose="020F0502020204030204" pitchFamily="34" charset="0"/>
              <a:cs typeface="Calibri"/>
            </a:endParaRPr>
          </a:p>
          <a:p>
            <a:r>
              <a:rPr lang="en-US" dirty="0">
                <a:solidFill>
                  <a:srgbClr val="221E1F"/>
                </a:solidFill>
                <a:latin typeface="Calibri"/>
                <a:cs typeface="Calibri"/>
              </a:rPr>
              <a:t>We are actively pursuing new recruits through the local school and hiring ads.</a:t>
            </a:r>
          </a:p>
          <a:p>
            <a:endParaRPr lang="en-US">
              <a:solidFill>
                <a:srgbClr val="221E1F"/>
              </a:solidFill>
              <a:latin typeface="Calibri"/>
              <a:cs typeface="Calibri"/>
            </a:endParaRPr>
          </a:p>
          <a:p>
            <a:endParaRPr lang="en-US"/>
          </a:p>
        </p:txBody>
      </p:sp>
      <p:graphicFrame>
        <p:nvGraphicFramePr>
          <p:cNvPr id="8" name="Content Placeholder 7">
            <a:extLst>
              <a:ext uri="{FF2B5EF4-FFF2-40B4-BE49-F238E27FC236}">
                <a16:creationId xmlns:a16="http://schemas.microsoft.com/office/drawing/2014/main" id="{C1C64616-01A7-6EB7-1590-349F1461C3ED}"/>
              </a:ext>
            </a:extLst>
          </p:cNvPr>
          <p:cNvGraphicFramePr>
            <a:graphicFrameLocks noGrp="1"/>
          </p:cNvGraphicFramePr>
          <p:nvPr>
            <p:ph sz="half" idx="2"/>
            <p:extLst>
              <p:ext uri="{D42A27DB-BD31-4B8C-83A1-F6EECF244321}">
                <p14:modId xmlns:p14="http://schemas.microsoft.com/office/powerpoint/2010/main" val="1057773652"/>
              </p:ext>
            </p:extLst>
          </p:nvPr>
        </p:nvGraphicFramePr>
        <p:xfrm>
          <a:off x="6871830" y="610757"/>
          <a:ext cx="4184648" cy="5229225"/>
        </p:xfrm>
        <a:graphic>
          <a:graphicData uri="http://schemas.openxmlformats.org/drawingml/2006/table">
            <a:tbl>
              <a:tblPr bandRow="1">
                <a:tableStyleId>{5C22544A-7EE6-4342-B048-85BDC9FD1C3A}</a:tableStyleId>
              </a:tblPr>
              <a:tblGrid>
                <a:gridCol w="1046162">
                  <a:extLst>
                    <a:ext uri="{9D8B030D-6E8A-4147-A177-3AD203B41FA5}">
                      <a16:colId xmlns:a16="http://schemas.microsoft.com/office/drawing/2014/main" val="239725222"/>
                    </a:ext>
                  </a:extLst>
                </a:gridCol>
                <a:gridCol w="1046162">
                  <a:extLst>
                    <a:ext uri="{9D8B030D-6E8A-4147-A177-3AD203B41FA5}">
                      <a16:colId xmlns:a16="http://schemas.microsoft.com/office/drawing/2014/main" val="1792366449"/>
                    </a:ext>
                  </a:extLst>
                </a:gridCol>
                <a:gridCol w="1046162">
                  <a:extLst>
                    <a:ext uri="{9D8B030D-6E8A-4147-A177-3AD203B41FA5}">
                      <a16:colId xmlns:a16="http://schemas.microsoft.com/office/drawing/2014/main" val="4154197651"/>
                    </a:ext>
                  </a:extLst>
                </a:gridCol>
                <a:gridCol w="1046162">
                  <a:extLst>
                    <a:ext uri="{9D8B030D-6E8A-4147-A177-3AD203B41FA5}">
                      <a16:colId xmlns:a16="http://schemas.microsoft.com/office/drawing/2014/main" val="4021284915"/>
                    </a:ext>
                  </a:extLst>
                </a:gridCol>
              </a:tblGrid>
              <a:tr h="238125">
                <a:tc gridSpan="4">
                  <a:txBody>
                    <a:bodyPr/>
                    <a:lstStyle/>
                    <a:p>
                      <a:pPr algn="ctr" fontAlgn="b"/>
                      <a:r>
                        <a:rPr lang="en-US" sz="1000" b="1" i="0" u="none" strike="noStrike">
                          <a:solidFill>
                            <a:srgbClr val="FFFFFF"/>
                          </a:solidFill>
                          <a:effectLst/>
                          <a:latin typeface="Arial" panose="020B0604020202020204" pitchFamily="34" charset="0"/>
                        </a:rPr>
                        <a:t>FACILITY POTENTIAL</a:t>
                      </a:r>
                    </a:p>
                  </a:txBody>
                  <a:tcPr marL="9525" marR="9525" marT="9525"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solidFill>
                      <a:srgbClr val="4472C4"/>
                    </a:solidFill>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141165290"/>
                  </a:ext>
                </a:extLst>
              </a:tr>
              <a:tr h="495300">
                <a:tc>
                  <a:txBody>
                    <a:bodyPr/>
                    <a:lstStyle/>
                    <a:p>
                      <a:pPr fontAlgn="b"/>
                      <a:r>
                        <a:rPr lang="en-US" sz="1000" b="0" i="0" u="none" strike="noStrike">
                          <a:solidFill>
                            <a:srgbClr val="FFFFFF"/>
                          </a:solidFill>
                          <a:effectLst/>
                          <a:latin typeface="Arial" panose="020B0604020202020204" pitchFamily="34" charset="0"/>
                        </a:rPr>
                        <a:t>Number of Bays</a:t>
                      </a:r>
                    </a:p>
                  </a:txBody>
                  <a:tcPr marL="9525" marR="9525" marT="9525"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4472C4"/>
                    </a:solidFill>
                  </a:tcPr>
                </a:tc>
                <a:tc>
                  <a:txBody>
                    <a:bodyPr/>
                    <a:lstStyle/>
                    <a:p>
                      <a:pPr algn="r" fontAlgn="b"/>
                      <a:r>
                        <a:rPr lang="en-US" sz="1100" b="0" i="0" u="none" strike="noStrike">
                          <a:solidFill>
                            <a:srgbClr val="000000"/>
                          </a:solidFill>
                          <a:effectLst/>
                          <a:latin typeface="Calibri" panose="020F0502020204030204" pitchFamily="34" charset="0"/>
                        </a:rPr>
                        <a:t>16</a:t>
                      </a:r>
                    </a:p>
                  </a:txBody>
                  <a:tcPr marL="9525" marR="9525" marT="9525"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fontAlgn="b"/>
                      <a:endParaRPr lang="en-US" sz="1100" b="0" i="0" u="none" strike="noStrike">
                        <a:solidFill>
                          <a:srgbClr val="000000"/>
                        </a:solidFill>
                        <a:effectLst/>
                        <a:latin typeface="Calibri" panose="020F0502020204030204" pitchFamily="34" charset="0"/>
                      </a:endParaRPr>
                    </a:p>
                  </a:txBody>
                  <a:tcPr marL="9525" marR="9525" marT="9525" anchor="b">
                    <a:lnL w="63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fontAlgn="b"/>
                      <a:endParaRPr lang="en-US" sz="1100" b="0" i="0" u="none" strike="noStrike">
                        <a:solidFill>
                          <a:srgbClr val="000000"/>
                        </a:solidFill>
                        <a:effectLst/>
                        <a:latin typeface="Calibri" panose="020F0502020204030204" pitchFamily="34" charset="0"/>
                      </a:endParaRPr>
                    </a:p>
                  </a:txBody>
                  <a:tcPr marL="9525" marR="9525" marT="9525"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3947749"/>
                  </a:ext>
                </a:extLst>
              </a:tr>
              <a:tr h="190500">
                <a:tc>
                  <a:txBody>
                    <a:bodyPr/>
                    <a:lstStyle/>
                    <a:p>
                      <a:pPr fontAlgn="b"/>
                      <a:endParaRPr lang="en-US" sz="1100" b="0" i="0" u="none" strike="noStrike">
                        <a:solidFill>
                          <a:srgbClr val="000000"/>
                        </a:solidFill>
                        <a:effectLst/>
                        <a:latin typeface="Calibri" panose="020F0502020204030204" pitchFamily="34" charset="0"/>
                      </a:endParaRPr>
                    </a:p>
                  </a:txBody>
                  <a:tcPr marL="9525" marR="9525" marT="9525" anchor="b">
                    <a:lnL w="190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ctr" fontAlgn="b"/>
                      <a:r>
                        <a:rPr lang="en-US" sz="1000" b="1" i="0" u="none" strike="noStrike">
                          <a:solidFill>
                            <a:srgbClr val="FFFFFF"/>
                          </a:solidFill>
                          <a:effectLst/>
                          <a:latin typeface="Arial" panose="020B0604020202020204" pitchFamily="34" charset="0"/>
                        </a:rPr>
                        <a:t>x</a:t>
                      </a:r>
                    </a:p>
                  </a:txBody>
                  <a:tcPr marL="9525" marR="9525" marT="9525"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fontAlgn="b"/>
                      <a:endParaRPr lang="en-US" sz="1100" b="0" i="0" u="none" strike="noStrike">
                        <a:solidFill>
                          <a:srgbClr val="000000"/>
                        </a:solidFill>
                        <a:effectLst/>
                        <a:latin typeface="Calibri" panose="020F0502020204030204" pitchFamily="34" charset="0"/>
                      </a:endParaRPr>
                    </a:p>
                  </a:txBody>
                  <a:tcPr marL="9525" marR="9525" marT="9525" anchor="b">
                    <a:lnL>
                      <a:noFill/>
                    </a:lnL>
                    <a:lnR>
                      <a:noFill/>
                    </a:lnR>
                    <a:lnT>
                      <a:noFill/>
                    </a:lnT>
                    <a:lnB>
                      <a:noFill/>
                    </a:lnB>
                    <a:solidFill>
                      <a:srgbClr val="4472C4"/>
                    </a:solidFill>
                  </a:tcPr>
                </a:tc>
                <a:tc>
                  <a:txBody>
                    <a:bodyPr/>
                    <a:lstStyle/>
                    <a:p>
                      <a:pPr fontAlgn="b"/>
                      <a:endParaRPr lang="en-US" sz="1100" b="0" i="0" u="none" strike="noStrike">
                        <a:solidFill>
                          <a:srgbClr val="000000"/>
                        </a:solidFill>
                        <a:effectLst/>
                        <a:latin typeface="Calibri" panose="020F0502020204030204" pitchFamily="34" charset="0"/>
                      </a:endParaRPr>
                    </a:p>
                  </a:txBody>
                  <a:tcPr marL="9525" marR="9525" marT="9525"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2724512467"/>
                  </a:ext>
                </a:extLst>
              </a:tr>
              <a:tr h="190500">
                <a:tc>
                  <a:txBody>
                    <a:bodyPr/>
                    <a:lstStyle/>
                    <a:p>
                      <a:pPr fontAlgn="b"/>
                      <a:r>
                        <a:rPr lang="en-US" sz="1000" b="0" i="0" u="none" strike="noStrike">
                          <a:solidFill>
                            <a:srgbClr val="FFFFFF"/>
                          </a:solidFill>
                          <a:effectLst/>
                          <a:latin typeface="Arial" panose="020B0604020202020204" pitchFamily="34" charset="0"/>
                        </a:rPr>
                        <a:t>Number of Days</a:t>
                      </a:r>
                    </a:p>
                  </a:txBody>
                  <a:tcPr marL="9525" marR="9525" marT="9525"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4472C4"/>
                    </a:solidFill>
                  </a:tcPr>
                </a:tc>
                <a:tc>
                  <a:txBody>
                    <a:bodyPr/>
                    <a:lstStyle/>
                    <a:p>
                      <a:pPr algn="r" fontAlgn="b"/>
                      <a:r>
                        <a:rPr lang="en-US" sz="1100" b="0" i="0" u="none" strike="noStrike">
                          <a:solidFill>
                            <a:srgbClr val="000000"/>
                          </a:solidFill>
                          <a:effectLst/>
                          <a:latin typeface="Calibri" panose="020F0502020204030204" pitchFamily="34" charset="0"/>
                        </a:rPr>
                        <a:t>21</a:t>
                      </a:r>
                    </a:p>
                  </a:txBody>
                  <a:tcPr marL="9525" marR="9525" marT="9525"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fontAlgn="b"/>
                      <a:endParaRPr lang="en-US" sz="1100" b="0" i="0" u="none" strike="noStrike">
                        <a:solidFill>
                          <a:srgbClr val="000000"/>
                        </a:solidFill>
                        <a:effectLst/>
                        <a:latin typeface="Calibri" panose="020F0502020204030204" pitchFamily="34" charset="0"/>
                      </a:endParaRPr>
                    </a:p>
                  </a:txBody>
                  <a:tcPr marL="9525" marR="9525" marT="9525" anchor="b">
                    <a:lnL w="63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fontAlgn="b"/>
                      <a:endParaRPr lang="en-US" sz="1100" b="0" i="0" u="none" strike="noStrike">
                        <a:solidFill>
                          <a:srgbClr val="000000"/>
                        </a:solidFill>
                        <a:effectLst/>
                        <a:latin typeface="Calibri" panose="020F0502020204030204" pitchFamily="34" charset="0"/>
                      </a:endParaRPr>
                    </a:p>
                  </a:txBody>
                  <a:tcPr marL="9525" marR="9525" marT="9525"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2312765087"/>
                  </a:ext>
                </a:extLst>
              </a:tr>
              <a:tr h="190500">
                <a:tc>
                  <a:txBody>
                    <a:bodyPr/>
                    <a:lstStyle/>
                    <a:p>
                      <a:pPr fontAlgn="b"/>
                      <a:endParaRPr lang="en-US" sz="1100" b="0" i="0" u="none" strike="noStrike">
                        <a:solidFill>
                          <a:srgbClr val="000000"/>
                        </a:solidFill>
                        <a:effectLst/>
                        <a:latin typeface="Calibri" panose="020F0502020204030204" pitchFamily="34" charset="0"/>
                      </a:endParaRPr>
                    </a:p>
                  </a:txBody>
                  <a:tcPr marL="9525" marR="9525" marT="9525" anchor="b">
                    <a:lnL w="190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ctr" fontAlgn="b"/>
                      <a:r>
                        <a:rPr lang="en-US" sz="1000" b="1" i="0" u="none" strike="noStrike">
                          <a:solidFill>
                            <a:srgbClr val="FFFFFF"/>
                          </a:solidFill>
                          <a:effectLst/>
                          <a:latin typeface="Arial" panose="020B0604020202020204" pitchFamily="34" charset="0"/>
                        </a:rPr>
                        <a:t>x</a:t>
                      </a:r>
                    </a:p>
                  </a:txBody>
                  <a:tcPr marL="9525" marR="9525" marT="9525"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fontAlgn="b"/>
                      <a:endParaRPr lang="en-US" sz="1100" b="0" i="0" u="none" strike="noStrike">
                        <a:solidFill>
                          <a:srgbClr val="000000"/>
                        </a:solidFill>
                        <a:effectLst/>
                        <a:latin typeface="Calibri" panose="020F0502020204030204" pitchFamily="34" charset="0"/>
                      </a:endParaRPr>
                    </a:p>
                  </a:txBody>
                  <a:tcPr marL="9525" marR="9525" marT="9525" anchor="b">
                    <a:lnL>
                      <a:noFill/>
                    </a:lnL>
                    <a:lnR>
                      <a:noFill/>
                    </a:lnR>
                    <a:lnT>
                      <a:noFill/>
                    </a:lnT>
                    <a:lnB>
                      <a:noFill/>
                    </a:lnB>
                    <a:solidFill>
                      <a:srgbClr val="4472C4"/>
                    </a:solidFill>
                  </a:tcPr>
                </a:tc>
                <a:tc>
                  <a:txBody>
                    <a:bodyPr/>
                    <a:lstStyle/>
                    <a:p>
                      <a:pPr fontAlgn="b"/>
                      <a:endParaRPr lang="en-US" sz="1100" b="0" i="0" u="none" strike="noStrike">
                        <a:solidFill>
                          <a:srgbClr val="000000"/>
                        </a:solidFill>
                        <a:effectLst/>
                        <a:latin typeface="Calibri" panose="020F0502020204030204" pitchFamily="34" charset="0"/>
                      </a:endParaRPr>
                    </a:p>
                  </a:txBody>
                  <a:tcPr marL="9525" marR="9525" marT="9525"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1391576919"/>
                  </a:ext>
                </a:extLst>
              </a:tr>
              <a:tr h="190500">
                <a:tc>
                  <a:txBody>
                    <a:bodyPr/>
                    <a:lstStyle/>
                    <a:p>
                      <a:pPr fontAlgn="b"/>
                      <a:r>
                        <a:rPr lang="en-US" sz="1000" b="0" i="0" u="none" strike="noStrike">
                          <a:solidFill>
                            <a:srgbClr val="FFFFFF"/>
                          </a:solidFill>
                          <a:effectLst/>
                          <a:latin typeface="Arial" panose="020B0604020202020204" pitchFamily="34" charset="0"/>
                        </a:rPr>
                        <a:t>Number of Hours</a:t>
                      </a:r>
                    </a:p>
                  </a:txBody>
                  <a:tcPr marL="9525" marR="9525" marT="9525"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4472C4"/>
                    </a:solidFill>
                  </a:tcPr>
                </a:tc>
                <a:tc>
                  <a:txBody>
                    <a:bodyPr/>
                    <a:lstStyle/>
                    <a:p>
                      <a:pPr algn="r" fontAlgn="b"/>
                      <a:r>
                        <a:rPr lang="en-US" sz="1100" b="0" i="0" u="none" strike="noStrike">
                          <a:solidFill>
                            <a:srgbClr val="000000"/>
                          </a:solidFill>
                          <a:effectLst/>
                          <a:latin typeface="Calibri" panose="020F0502020204030204" pitchFamily="34" charset="0"/>
                        </a:rPr>
                        <a:t>8</a:t>
                      </a:r>
                    </a:p>
                  </a:txBody>
                  <a:tcPr marL="9525" marR="9525" marT="9525"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fontAlgn="b"/>
                      <a:endParaRPr lang="en-US" sz="1100" b="0" i="0" u="none" strike="noStrike">
                        <a:solidFill>
                          <a:srgbClr val="000000"/>
                        </a:solidFill>
                        <a:effectLst/>
                        <a:latin typeface="Calibri" panose="020F0502020204030204" pitchFamily="34" charset="0"/>
                      </a:endParaRPr>
                    </a:p>
                  </a:txBody>
                  <a:tcPr marL="9525" marR="9525" marT="9525" anchor="b">
                    <a:lnL w="63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fontAlgn="b"/>
                      <a:endParaRPr lang="en-US" sz="1100" b="0" i="0" u="none" strike="noStrike">
                        <a:solidFill>
                          <a:srgbClr val="000000"/>
                        </a:solidFill>
                        <a:effectLst/>
                        <a:latin typeface="Calibri" panose="020F0502020204030204" pitchFamily="34" charset="0"/>
                      </a:endParaRPr>
                    </a:p>
                  </a:txBody>
                  <a:tcPr marL="9525" marR="9525" marT="9525"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2981618725"/>
                  </a:ext>
                </a:extLst>
              </a:tr>
              <a:tr h="190500">
                <a:tc>
                  <a:txBody>
                    <a:bodyPr/>
                    <a:lstStyle/>
                    <a:p>
                      <a:pPr fontAlgn="b"/>
                      <a:endParaRPr lang="en-US" sz="1100" b="0" i="0" u="none" strike="noStrike">
                        <a:solidFill>
                          <a:srgbClr val="000000"/>
                        </a:solidFill>
                        <a:effectLst/>
                        <a:latin typeface="Calibri" panose="020F0502020204030204" pitchFamily="34" charset="0"/>
                      </a:endParaRPr>
                    </a:p>
                  </a:txBody>
                  <a:tcPr marL="9525" marR="9525" marT="9525" anchor="b">
                    <a:lnL w="190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ctr" fontAlgn="b"/>
                      <a:r>
                        <a:rPr lang="en-US" sz="1000" b="1" i="0" u="none" strike="noStrike">
                          <a:solidFill>
                            <a:srgbClr val="FFFFFF"/>
                          </a:solidFill>
                          <a:effectLst/>
                          <a:latin typeface="Arial" panose="020B0604020202020204" pitchFamily="34" charset="0"/>
                        </a:rPr>
                        <a:t>x</a:t>
                      </a:r>
                    </a:p>
                  </a:txBody>
                  <a:tcPr marL="9525" marR="9525" marT="9525"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fontAlgn="b"/>
                      <a:endParaRPr lang="en-US" sz="1100" b="0" i="0" u="none" strike="noStrike">
                        <a:solidFill>
                          <a:srgbClr val="000000"/>
                        </a:solidFill>
                        <a:effectLst/>
                        <a:latin typeface="Calibri" panose="020F0502020204030204" pitchFamily="34" charset="0"/>
                      </a:endParaRPr>
                    </a:p>
                  </a:txBody>
                  <a:tcPr marL="9525" marR="9525" marT="9525" anchor="b">
                    <a:lnL>
                      <a:noFill/>
                    </a:lnL>
                    <a:lnR>
                      <a:noFill/>
                    </a:lnR>
                    <a:lnT>
                      <a:noFill/>
                    </a:lnT>
                    <a:lnB>
                      <a:noFill/>
                    </a:lnB>
                    <a:solidFill>
                      <a:srgbClr val="4472C4"/>
                    </a:solidFill>
                  </a:tcPr>
                </a:tc>
                <a:tc>
                  <a:txBody>
                    <a:bodyPr/>
                    <a:lstStyle/>
                    <a:p>
                      <a:pPr fontAlgn="b"/>
                      <a:endParaRPr lang="en-US" sz="1100" b="0" i="0" u="none" strike="noStrike">
                        <a:solidFill>
                          <a:srgbClr val="000000"/>
                        </a:solidFill>
                        <a:effectLst/>
                        <a:latin typeface="Calibri" panose="020F0502020204030204" pitchFamily="34" charset="0"/>
                      </a:endParaRPr>
                    </a:p>
                  </a:txBody>
                  <a:tcPr marL="9525" marR="9525" marT="9525"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662035535"/>
                  </a:ext>
                </a:extLst>
              </a:tr>
              <a:tr h="190500">
                <a:tc>
                  <a:txBody>
                    <a:bodyPr/>
                    <a:lstStyle/>
                    <a:p>
                      <a:pPr fontAlgn="b"/>
                      <a:r>
                        <a:rPr lang="en-US" sz="1000" b="0" i="0" u="none" strike="noStrike">
                          <a:solidFill>
                            <a:srgbClr val="FFFFFF"/>
                          </a:solidFill>
                          <a:effectLst/>
                          <a:latin typeface="Arial" panose="020B0604020202020204" pitchFamily="34" charset="0"/>
                        </a:rPr>
                        <a:t>Effective Labor Rate</a:t>
                      </a:r>
                    </a:p>
                  </a:txBody>
                  <a:tcPr marL="9525" marR="9525" marT="9525"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4472C4"/>
                    </a:solidFill>
                  </a:tcPr>
                </a:tc>
                <a:tc>
                  <a:txBody>
                    <a:bodyPr/>
                    <a:lstStyle/>
                    <a:p>
                      <a:pPr algn="r" fontAlgn="b"/>
                      <a:r>
                        <a:rPr lang="en-US" sz="1100" b="0" i="0" u="none" strike="noStrike">
                          <a:solidFill>
                            <a:srgbClr val="000000"/>
                          </a:solidFill>
                          <a:effectLst/>
                          <a:latin typeface="Calibri" panose="020F0502020204030204" pitchFamily="34" charset="0"/>
                        </a:rPr>
                        <a:t>$113.89 </a:t>
                      </a:r>
                    </a:p>
                  </a:txBody>
                  <a:tcPr marL="9525" marR="9525" marT="9525"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fontAlgn="b"/>
                      <a:endParaRPr lang="en-US" sz="1100" b="0" i="0" u="none" strike="noStrike">
                        <a:solidFill>
                          <a:srgbClr val="000000"/>
                        </a:solidFill>
                        <a:effectLst/>
                        <a:latin typeface="Calibri" panose="020F0502020204030204" pitchFamily="34" charset="0"/>
                      </a:endParaRPr>
                    </a:p>
                  </a:txBody>
                  <a:tcPr marL="9525" marR="9525" marT="9525" anchor="b">
                    <a:lnL w="63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fontAlgn="b"/>
                      <a:endParaRPr lang="en-US" sz="1100" b="0" i="0" u="none" strike="noStrike">
                        <a:solidFill>
                          <a:srgbClr val="000000"/>
                        </a:solidFill>
                        <a:effectLst/>
                        <a:latin typeface="Calibri" panose="020F0502020204030204" pitchFamily="34" charset="0"/>
                      </a:endParaRPr>
                    </a:p>
                  </a:txBody>
                  <a:tcPr marL="9525" marR="9525" marT="9525"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792523433"/>
                  </a:ext>
                </a:extLst>
              </a:tr>
              <a:tr h="190500">
                <a:tc>
                  <a:txBody>
                    <a:bodyPr/>
                    <a:lstStyle/>
                    <a:p>
                      <a:pPr fontAlgn="b"/>
                      <a:endParaRPr lang="en-US" sz="1100" b="0" i="0" u="none" strike="noStrike">
                        <a:solidFill>
                          <a:srgbClr val="000000"/>
                        </a:solidFill>
                        <a:effectLst/>
                        <a:latin typeface="Calibri" panose="020F0502020204030204" pitchFamily="34" charset="0"/>
                      </a:endParaRPr>
                    </a:p>
                  </a:txBody>
                  <a:tcPr marL="9525" marR="9525" marT="9525" anchor="b">
                    <a:lnL w="190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r" fontAlgn="b"/>
                      <a:r>
                        <a:rPr lang="en-US" sz="800" b="0" i="1" u="none" strike="noStrike">
                          <a:solidFill>
                            <a:srgbClr val="FFFFFF"/>
                          </a:solidFill>
                          <a:effectLst/>
                          <a:latin typeface="Arial" panose="020B0604020202020204" pitchFamily="34" charset="0"/>
                        </a:rPr>
                        <a:t> </a:t>
                      </a:r>
                    </a:p>
                  </a:txBody>
                  <a:tcPr marL="9525" marR="9525" marT="9525"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fontAlgn="b"/>
                      <a:endParaRPr lang="en-US" sz="1100" b="0" i="0" u="none" strike="noStrike">
                        <a:solidFill>
                          <a:srgbClr val="000000"/>
                        </a:solidFill>
                        <a:effectLst/>
                        <a:latin typeface="Calibri" panose="020F0502020204030204" pitchFamily="34" charset="0"/>
                      </a:endParaRPr>
                    </a:p>
                  </a:txBody>
                  <a:tcPr marL="9525" marR="9525" marT="9525" anchor="b">
                    <a:lnL>
                      <a:noFill/>
                    </a:lnL>
                    <a:lnR>
                      <a:noFill/>
                    </a:lnR>
                    <a:lnT>
                      <a:noFill/>
                    </a:lnT>
                    <a:lnB>
                      <a:noFill/>
                    </a:lnB>
                    <a:solidFill>
                      <a:srgbClr val="4472C4"/>
                    </a:solidFill>
                  </a:tcPr>
                </a:tc>
                <a:tc>
                  <a:txBody>
                    <a:bodyPr/>
                    <a:lstStyle/>
                    <a:p>
                      <a:pPr fontAlgn="b"/>
                      <a:endParaRPr lang="en-US" sz="1100" b="0" i="0" u="none" strike="noStrike">
                        <a:solidFill>
                          <a:srgbClr val="000000"/>
                        </a:solidFill>
                        <a:effectLst/>
                        <a:latin typeface="Calibri" panose="020F0502020204030204" pitchFamily="34" charset="0"/>
                      </a:endParaRPr>
                    </a:p>
                  </a:txBody>
                  <a:tcPr marL="9525" marR="9525" marT="9525"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2233321087"/>
                  </a:ext>
                </a:extLst>
              </a:tr>
              <a:tr h="190500">
                <a:tc>
                  <a:txBody>
                    <a:bodyPr/>
                    <a:lstStyle/>
                    <a:p>
                      <a:pPr fontAlgn="b"/>
                      <a:r>
                        <a:rPr lang="en-US" sz="1000" b="0" i="0" u="none" strike="noStrike">
                          <a:solidFill>
                            <a:srgbClr val="FFFFFF"/>
                          </a:solidFill>
                          <a:effectLst/>
                          <a:latin typeface="Arial" panose="020B0604020202020204" pitchFamily="34" charset="0"/>
                        </a:rPr>
                        <a:t>FACILITY POTENTIAL</a:t>
                      </a:r>
                    </a:p>
                  </a:txBody>
                  <a:tcPr marL="9525" marR="9525" marT="9525"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4472C4"/>
                    </a:solidFill>
                  </a:tcPr>
                </a:tc>
                <a:tc>
                  <a:txBody>
                    <a:bodyPr/>
                    <a:lstStyle/>
                    <a:p>
                      <a:pPr algn="r" fontAlgn="b"/>
                      <a:r>
                        <a:rPr lang="en-US" sz="1100" b="0" i="0" u="none" strike="noStrike">
                          <a:solidFill>
                            <a:srgbClr val="000000"/>
                          </a:solidFill>
                          <a:effectLst/>
                          <a:latin typeface="Calibri" panose="020F0502020204030204" pitchFamily="34" charset="0"/>
                        </a:rPr>
                        <a:t>$306,149 </a:t>
                      </a:r>
                    </a:p>
                  </a:txBody>
                  <a:tcPr marL="9525" marR="9525" marT="9525"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fontAlgn="b"/>
                      <a:endParaRPr lang="en-US" sz="1100" b="0" i="0" u="none" strike="noStrike">
                        <a:solidFill>
                          <a:srgbClr val="000000"/>
                        </a:solidFill>
                        <a:effectLst/>
                        <a:latin typeface="Calibri" panose="020F0502020204030204" pitchFamily="34" charset="0"/>
                      </a:endParaRPr>
                    </a:p>
                  </a:txBody>
                  <a:tcPr marL="9525" marR="9525" marT="9525" anchor="b">
                    <a:lnL w="63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fontAlgn="b"/>
                      <a:endParaRPr lang="en-US" sz="1100" b="0" i="0" u="none" strike="noStrike">
                        <a:solidFill>
                          <a:srgbClr val="000000"/>
                        </a:solidFill>
                        <a:effectLst/>
                        <a:latin typeface="Calibri" panose="020F0502020204030204" pitchFamily="34" charset="0"/>
                      </a:endParaRPr>
                    </a:p>
                  </a:txBody>
                  <a:tcPr marL="9525" marR="9525" marT="9525"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2758566896"/>
                  </a:ext>
                </a:extLst>
              </a:tr>
              <a:tr h="190500">
                <a:tc>
                  <a:txBody>
                    <a:bodyPr/>
                    <a:lstStyle/>
                    <a:p>
                      <a:pPr fontAlgn="b"/>
                      <a:endParaRPr lang="en-US" sz="1100" b="0" i="0" u="none" strike="noStrike">
                        <a:solidFill>
                          <a:srgbClr val="000000"/>
                        </a:solidFill>
                        <a:effectLst/>
                        <a:latin typeface="Calibri" panose="020F0502020204030204" pitchFamily="34" charset="0"/>
                      </a:endParaRPr>
                    </a:p>
                  </a:txBody>
                  <a:tcPr marL="9525" marR="9525" marT="9525"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4472C4"/>
                    </a:solidFill>
                  </a:tcPr>
                </a:tc>
                <a:tc>
                  <a:txBody>
                    <a:bodyPr/>
                    <a:lstStyle/>
                    <a:p>
                      <a:pPr fontAlgn="b"/>
                      <a:endParaRPr lang="en-US" sz="1100" b="0" i="0" u="none" strike="noStrike">
                        <a:solidFill>
                          <a:srgbClr val="000000"/>
                        </a:solidFill>
                        <a:effectLst/>
                        <a:latin typeface="Calibri" panose="020F0502020204030204" pitchFamily="34" charset="0"/>
                      </a:endParaRPr>
                    </a:p>
                  </a:txBody>
                  <a:tcPr marL="9525" marR="9525" marT="9525" anchor="b">
                    <a:lnL>
                      <a:noFill/>
                    </a:lnL>
                    <a:lnR>
                      <a:noFill/>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4472C4"/>
                    </a:solidFill>
                  </a:tcPr>
                </a:tc>
                <a:tc>
                  <a:txBody>
                    <a:bodyPr/>
                    <a:lstStyle/>
                    <a:p>
                      <a:pPr fontAlgn="b"/>
                      <a:endParaRPr lang="en-US" sz="1100" b="0" i="0" u="none" strike="noStrike">
                        <a:solidFill>
                          <a:srgbClr val="000000"/>
                        </a:solidFill>
                        <a:effectLst/>
                        <a:latin typeface="Calibri" panose="020F0502020204030204" pitchFamily="34" charset="0"/>
                      </a:endParaRPr>
                    </a:p>
                  </a:txBody>
                  <a:tcPr marL="9525" marR="9525" marT="9525" anchor="b">
                    <a:lnL>
                      <a:noFill/>
                    </a:lnL>
                    <a:lnR>
                      <a:noFill/>
                    </a:lnR>
                    <a:lnT>
                      <a:noFill/>
                    </a:lnT>
                    <a:lnB w="19050" cap="flat" cmpd="sng" algn="ctr">
                      <a:solidFill>
                        <a:srgbClr val="000000"/>
                      </a:solidFill>
                      <a:prstDash val="solid"/>
                      <a:round/>
                      <a:headEnd type="none" w="med" len="med"/>
                      <a:tailEnd type="none" w="med" len="med"/>
                    </a:lnB>
                    <a:solidFill>
                      <a:srgbClr val="4472C4"/>
                    </a:solidFill>
                  </a:tcPr>
                </a:tc>
                <a:tc>
                  <a:txBody>
                    <a:bodyPr/>
                    <a:lstStyle/>
                    <a:p>
                      <a:pPr fontAlgn="b"/>
                      <a:endParaRPr lang="en-US" sz="1100" b="0" i="0" u="none" strike="noStrike">
                        <a:solidFill>
                          <a:srgbClr val="000000"/>
                        </a:solidFill>
                        <a:effectLst/>
                        <a:latin typeface="Calibri" panose="020F0502020204030204" pitchFamily="34" charset="0"/>
                      </a:endParaRPr>
                    </a:p>
                  </a:txBody>
                  <a:tcPr marL="9525" marR="9525" marT="9525" anchor="b">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4472C4"/>
                    </a:solidFill>
                  </a:tcPr>
                </a:tc>
                <a:extLst>
                  <a:ext uri="{0D108BD9-81ED-4DB2-BD59-A6C34878D82A}">
                    <a16:rowId xmlns:a16="http://schemas.microsoft.com/office/drawing/2014/main" val="4247490875"/>
                  </a:ext>
                </a:extLst>
              </a:tr>
              <a:tr h="190500">
                <a:tc>
                  <a:txBody>
                    <a:bodyPr/>
                    <a:lstStyle/>
                    <a:p>
                      <a:pPr fontAlgn="b"/>
                      <a:endParaRPr lang="en-US" sz="1100" b="0" i="0" u="none" strike="noStrike">
                        <a:solidFill>
                          <a:srgbClr val="000000"/>
                        </a:solidFill>
                        <a:effectLst/>
                        <a:latin typeface="Calibri" panose="020F0502020204030204" pitchFamily="34" charset="0"/>
                      </a:endParaRPr>
                    </a:p>
                  </a:txBody>
                  <a:tcPr marL="9525" marR="9525" marT="9525"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tc>
                  <a:txBody>
                    <a:bodyPr/>
                    <a:lstStyle/>
                    <a:p>
                      <a:pPr fontAlgn="b"/>
                      <a:endParaRPr lang="en-US" sz="1100" b="0" i="0" u="none" strike="noStrike">
                        <a:solidFill>
                          <a:srgbClr val="000000"/>
                        </a:solidFill>
                        <a:effectLst/>
                        <a:latin typeface="Calibri" panose="020F0502020204030204" pitchFamily="34" charset="0"/>
                      </a:endParaRPr>
                    </a:p>
                  </a:txBody>
                  <a:tcPr marL="9525" marR="9525" marT="9525"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tc>
                  <a:txBody>
                    <a:bodyPr/>
                    <a:lstStyle/>
                    <a:p>
                      <a:pPr fontAlgn="b"/>
                      <a:endParaRPr lang="en-US" sz="1100" b="0" i="0" u="none" strike="noStrike">
                        <a:solidFill>
                          <a:srgbClr val="000000"/>
                        </a:solidFill>
                        <a:effectLst/>
                        <a:latin typeface="Calibri" panose="020F0502020204030204" pitchFamily="34" charset="0"/>
                      </a:endParaRPr>
                    </a:p>
                  </a:txBody>
                  <a:tcPr marL="9525" marR="9525" marT="9525"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tc>
                  <a:txBody>
                    <a:bodyPr/>
                    <a:lstStyle/>
                    <a:p>
                      <a:pPr fontAlgn="b"/>
                      <a:endParaRPr lang="en-US" sz="1100" b="0" i="0" u="none" strike="noStrike">
                        <a:solidFill>
                          <a:srgbClr val="000000"/>
                        </a:solidFill>
                        <a:effectLst/>
                        <a:latin typeface="Calibri" panose="020F0502020204030204" pitchFamily="34" charset="0"/>
                      </a:endParaRPr>
                    </a:p>
                  </a:txBody>
                  <a:tcPr marL="9525" marR="9525" marT="9525"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313344394"/>
                  </a:ext>
                </a:extLst>
              </a:tr>
              <a:tr h="200025">
                <a:tc gridSpan="4">
                  <a:txBody>
                    <a:bodyPr/>
                    <a:lstStyle/>
                    <a:p>
                      <a:pPr algn="ctr" fontAlgn="b"/>
                      <a:r>
                        <a:rPr lang="en-US" sz="1000" b="1" i="0" u="none" strike="noStrike">
                          <a:solidFill>
                            <a:srgbClr val="FFFFFF"/>
                          </a:solidFill>
                          <a:effectLst/>
                          <a:latin typeface="Arial" panose="020B0604020202020204" pitchFamily="34" charset="0"/>
                        </a:rPr>
                        <a:t>FACILITY UTILIZATION</a:t>
                      </a:r>
                    </a:p>
                  </a:txBody>
                  <a:tcPr marL="9525" marR="9525" marT="9525"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solidFill>
                      <a:srgbClr val="4472C4"/>
                    </a:solidFill>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748002122"/>
                  </a:ext>
                </a:extLst>
              </a:tr>
              <a:tr h="180975">
                <a:tc>
                  <a:txBody>
                    <a:bodyPr/>
                    <a:lstStyle/>
                    <a:p>
                      <a:pPr fontAlgn="b"/>
                      <a:r>
                        <a:rPr lang="en-US" sz="1000" b="0" i="0" u="none" strike="noStrike">
                          <a:solidFill>
                            <a:srgbClr val="FFFFFF"/>
                          </a:solidFill>
                          <a:effectLst/>
                          <a:latin typeface="Arial" panose="020B0604020202020204" pitchFamily="34" charset="0"/>
                        </a:rPr>
                        <a:t>Total Labor Sales</a:t>
                      </a:r>
                    </a:p>
                  </a:txBody>
                  <a:tcPr marL="9525" marR="9525" marT="9525"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4472C4"/>
                    </a:solidFill>
                  </a:tcPr>
                </a:tc>
                <a:tc>
                  <a:txBody>
                    <a:bodyPr/>
                    <a:lstStyle/>
                    <a:p>
                      <a:pPr algn="r" fontAlgn="b"/>
                      <a:r>
                        <a:rPr lang="en-US" sz="1100" b="0" i="0" u="none" strike="noStrike">
                          <a:solidFill>
                            <a:srgbClr val="000000"/>
                          </a:solidFill>
                          <a:effectLst/>
                          <a:latin typeface="Calibri" panose="020F0502020204030204" pitchFamily="34" charset="0"/>
                        </a:rPr>
                        <a:t>$151,848 </a:t>
                      </a:r>
                    </a:p>
                  </a:txBody>
                  <a:tcPr marL="9525" marR="9525" marT="9525"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fontAlgn="b"/>
                      <a:endParaRPr lang="en-US" sz="1100" b="0" i="0" u="none" strike="noStrike">
                        <a:solidFill>
                          <a:srgbClr val="000000"/>
                        </a:solidFill>
                        <a:effectLst/>
                        <a:latin typeface="Calibri" panose="020F0502020204030204" pitchFamily="34" charset="0"/>
                      </a:endParaRPr>
                    </a:p>
                  </a:txBody>
                  <a:tcPr marL="9525" marR="9525" marT="9525" anchor="b">
                    <a:lnL w="63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fontAlgn="b"/>
                      <a:endParaRPr lang="en-US" sz="1100" b="0" i="0" u="none" strike="noStrike">
                        <a:solidFill>
                          <a:srgbClr val="000000"/>
                        </a:solidFill>
                        <a:effectLst/>
                        <a:latin typeface="Calibri" panose="020F0502020204030204" pitchFamily="34" charset="0"/>
                      </a:endParaRPr>
                    </a:p>
                  </a:txBody>
                  <a:tcPr marL="9525" marR="9525" marT="9525"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547843618"/>
                  </a:ext>
                </a:extLst>
              </a:tr>
              <a:tr h="190500">
                <a:tc>
                  <a:txBody>
                    <a:bodyPr/>
                    <a:lstStyle/>
                    <a:p>
                      <a:pPr fontAlgn="b"/>
                      <a:endParaRPr lang="en-US" sz="1100" b="0" i="0" u="none" strike="noStrike">
                        <a:solidFill>
                          <a:srgbClr val="000000"/>
                        </a:solidFill>
                        <a:effectLst/>
                        <a:latin typeface="Calibri" panose="020F0502020204030204" pitchFamily="34" charset="0"/>
                      </a:endParaRPr>
                    </a:p>
                  </a:txBody>
                  <a:tcPr marL="9525" marR="9525" marT="9525" anchor="b">
                    <a:lnL w="190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ctr" fontAlgn="b"/>
                      <a:r>
                        <a:rPr lang="en-US" sz="1200" b="0" i="0" u="none" strike="noStrike">
                          <a:solidFill>
                            <a:srgbClr val="FFFFFF"/>
                          </a:solidFill>
                          <a:effectLst/>
                          <a:latin typeface="Arial" panose="020B0604020202020204" pitchFamily="34" charset="0"/>
                        </a:rPr>
                        <a:t>÷</a:t>
                      </a:r>
                    </a:p>
                  </a:txBody>
                  <a:tcPr marL="9525" marR="9525" marT="9525"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fontAlgn="b"/>
                      <a:endParaRPr lang="en-US" sz="1100" b="0" i="0" u="none" strike="noStrike">
                        <a:solidFill>
                          <a:srgbClr val="000000"/>
                        </a:solidFill>
                        <a:effectLst/>
                        <a:latin typeface="Calibri" panose="020F0502020204030204" pitchFamily="34" charset="0"/>
                      </a:endParaRPr>
                    </a:p>
                  </a:txBody>
                  <a:tcPr marL="9525" marR="9525" marT="9525" anchor="b">
                    <a:lnL>
                      <a:noFill/>
                    </a:lnL>
                    <a:lnR>
                      <a:noFill/>
                    </a:lnR>
                    <a:lnT>
                      <a:noFill/>
                    </a:lnT>
                    <a:lnB>
                      <a:noFill/>
                    </a:lnB>
                    <a:solidFill>
                      <a:srgbClr val="4472C4"/>
                    </a:solidFill>
                  </a:tcPr>
                </a:tc>
                <a:tc>
                  <a:txBody>
                    <a:bodyPr/>
                    <a:lstStyle/>
                    <a:p>
                      <a:pPr fontAlgn="b"/>
                      <a:endParaRPr lang="en-US" sz="1100" b="0" i="0" u="none" strike="noStrike">
                        <a:solidFill>
                          <a:srgbClr val="000000"/>
                        </a:solidFill>
                        <a:effectLst/>
                        <a:latin typeface="Calibri" panose="020F0502020204030204" pitchFamily="34" charset="0"/>
                      </a:endParaRPr>
                    </a:p>
                  </a:txBody>
                  <a:tcPr marL="9525" marR="9525" marT="9525"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4227913642"/>
                  </a:ext>
                </a:extLst>
              </a:tr>
              <a:tr h="180975">
                <a:tc>
                  <a:txBody>
                    <a:bodyPr/>
                    <a:lstStyle/>
                    <a:p>
                      <a:pPr fontAlgn="b"/>
                      <a:r>
                        <a:rPr lang="en-US" sz="1000" b="0" i="0" u="none" strike="noStrike">
                          <a:solidFill>
                            <a:srgbClr val="FFFFFF"/>
                          </a:solidFill>
                          <a:effectLst/>
                          <a:latin typeface="Arial" panose="020B0604020202020204" pitchFamily="34" charset="0"/>
                        </a:rPr>
                        <a:t>Facility Potential</a:t>
                      </a:r>
                    </a:p>
                  </a:txBody>
                  <a:tcPr marL="9525" marR="9525" marT="9525"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4472C4"/>
                    </a:solidFill>
                  </a:tcPr>
                </a:tc>
                <a:tc>
                  <a:txBody>
                    <a:bodyPr/>
                    <a:lstStyle/>
                    <a:p>
                      <a:pPr algn="r" fontAlgn="b"/>
                      <a:r>
                        <a:rPr lang="en-US" sz="1100" b="0" i="0" u="none" strike="noStrike">
                          <a:solidFill>
                            <a:srgbClr val="000000"/>
                          </a:solidFill>
                          <a:effectLst/>
                          <a:latin typeface="Calibri" panose="020F0502020204030204" pitchFamily="34" charset="0"/>
                        </a:rPr>
                        <a:t>$306,149 </a:t>
                      </a:r>
                    </a:p>
                  </a:txBody>
                  <a:tcPr marL="9525" marR="9525" marT="9525"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fontAlgn="b"/>
                      <a:endParaRPr lang="en-US" sz="1100" b="0" i="0" u="none" strike="noStrike">
                        <a:solidFill>
                          <a:srgbClr val="000000"/>
                        </a:solidFill>
                        <a:effectLst/>
                        <a:latin typeface="Calibri" panose="020F0502020204030204" pitchFamily="34" charset="0"/>
                      </a:endParaRPr>
                    </a:p>
                  </a:txBody>
                  <a:tcPr marL="9525" marR="9525" marT="9525" anchor="b">
                    <a:lnL w="63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fontAlgn="b"/>
                      <a:endParaRPr lang="en-US" sz="1100" b="0" i="0" u="none" strike="noStrike">
                        <a:solidFill>
                          <a:srgbClr val="000000"/>
                        </a:solidFill>
                        <a:effectLst/>
                        <a:latin typeface="Calibri" panose="020F0502020204030204" pitchFamily="34" charset="0"/>
                      </a:endParaRPr>
                    </a:p>
                  </a:txBody>
                  <a:tcPr marL="9525" marR="9525" marT="9525"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4239004524"/>
                  </a:ext>
                </a:extLst>
              </a:tr>
              <a:tr h="180975">
                <a:tc>
                  <a:txBody>
                    <a:bodyPr/>
                    <a:lstStyle/>
                    <a:p>
                      <a:pPr fontAlgn="b"/>
                      <a:endParaRPr lang="en-US" sz="1100" b="0" i="0" u="none" strike="noStrike">
                        <a:solidFill>
                          <a:srgbClr val="000000"/>
                        </a:solidFill>
                        <a:effectLst/>
                        <a:latin typeface="Calibri" panose="020F0502020204030204" pitchFamily="34" charset="0"/>
                      </a:endParaRPr>
                    </a:p>
                  </a:txBody>
                  <a:tcPr marL="9525" marR="9525" marT="9525" anchor="b">
                    <a:lnL w="190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r" fontAlgn="b"/>
                      <a:r>
                        <a:rPr lang="en-US" sz="800" b="0" i="1" u="none" strike="noStrike">
                          <a:solidFill>
                            <a:srgbClr val="FFFFFF"/>
                          </a:solidFill>
                          <a:effectLst/>
                          <a:latin typeface="Arial" panose="020B0604020202020204" pitchFamily="34" charset="0"/>
                        </a:rPr>
                        <a:t>equals</a:t>
                      </a:r>
                    </a:p>
                  </a:txBody>
                  <a:tcPr marL="9525" marR="9525" marT="9525"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fontAlgn="b"/>
                      <a:endParaRPr lang="en-US" sz="1100" b="0" i="0" u="none" strike="noStrike">
                        <a:solidFill>
                          <a:srgbClr val="000000"/>
                        </a:solidFill>
                        <a:effectLst/>
                        <a:latin typeface="Calibri" panose="020F0502020204030204" pitchFamily="34" charset="0"/>
                      </a:endParaRPr>
                    </a:p>
                  </a:txBody>
                  <a:tcPr marL="9525" marR="9525" marT="9525" anchor="b">
                    <a:lnL>
                      <a:noFill/>
                    </a:lnL>
                    <a:lnR>
                      <a:noFill/>
                    </a:lnR>
                    <a:lnT>
                      <a:noFill/>
                    </a:lnT>
                    <a:lnB>
                      <a:noFill/>
                    </a:lnB>
                    <a:solidFill>
                      <a:srgbClr val="4472C4"/>
                    </a:solidFill>
                  </a:tcPr>
                </a:tc>
                <a:tc>
                  <a:txBody>
                    <a:bodyPr/>
                    <a:lstStyle/>
                    <a:p>
                      <a:pPr fontAlgn="b"/>
                      <a:endParaRPr lang="en-US" sz="1100" b="0" i="0" u="none" strike="noStrike">
                        <a:solidFill>
                          <a:srgbClr val="000000"/>
                        </a:solidFill>
                        <a:effectLst/>
                        <a:latin typeface="Calibri" panose="020F0502020204030204" pitchFamily="34" charset="0"/>
                      </a:endParaRPr>
                    </a:p>
                  </a:txBody>
                  <a:tcPr marL="9525" marR="9525" marT="9525"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3453018813"/>
                  </a:ext>
                </a:extLst>
              </a:tr>
              <a:tr h="180975">
                <a:tc>
                  <a:txBody>
                    <a:bodyPr/>
                    <a:lstStyle/>
                    <a:p>
                      <a:pPr fontAlgn="b"/>
                      <a:r>
                        <a:rPr lang="en-US" sz="1000" b="0" i="0" u="none" strike="noStrike">
                          <a:solidFill>
                            <a:srgbClr val="FFFFFF"/>
                          </a:solidFill>
                          <a:effectLst/>
                          <a:latin typeface="Arial" panose="020B0604020202020204" pitchFamily="34" charset="0"/>
                        </a:rPr>
                        <a:t>FACILITY UTILIZATION</a:t>
                      </a:r>
                    </a:p>
                  </a:txBody>
                  <a:tcPr marL="9525" marR="9525" marT="9525"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4472C4"/>
                    </a:solidFill>
                  </a:tcPr>
                </a:tc>
                <a:tc>
                  <a:txBody>
                    <a:bodyPr/>
                    <a:lstStyle/>
                    <a:p>
                      <a:pPr algn="r" fontAlgn="b"/>
                      <a:r>
                        <a:rPr lang="en-US" sz="1100" b="0" i="0" u="none" strike="noStrike">
                          <a:solidFill>
                            <a:srgbClr val="000000"/>
                          </a:solidFill>
                          <a:effectLst/>
                          <a:latin typeface="Calibri" panose="020F0502020204030204" pitchFamily="34" charset="0"/>
                        </a:rPr>
                        <a:t>49.60%</a:t>
                      </a:r>
                    </a:p>
                  </a:txBody>
                  <a:tcPr marL="9525" marR="9525" marT="9525"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fontAlgn="b"/>
                      <a:endParaRPr lang="en-US" sz="1100" b="0" i="0" u="none" strike="noStrike">
                        <a:solidFill>
                          <a:srgbClr val="000000"/>
                        </a:solidFill>
                        <a:effectLst/>
                        <a:latin typeface="Calibri" panose="020F0502020204030204" pitchFamily="34" charset="0"/>
                      </a:endParaRPr>
                    </a:p>
                  </a:txBody>
                  <a:tcPr marL="9525" marR="9525" marT="9525" anchor="b">
                    <a:lnL w="63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fontAlgn="b"/>
                      <a:endParaRPr lang="en-US" sz="1100" b="0" i="0" u="none" strike="noStrike">
                        <a:solidFill>
                          <a:srgbClr val="000000"/>
                        </a:solidFill>
                        <a:effectLst/>
                        <a:latin typeface="Calibri" panose="020F0502020204030204" pitchFamily="34" charset="0"/>
                      </a:endParaRPr>
                    </a:p>
                  </a:txBody>
                  <a:tcPr marL="9525" marR="9525" marT="9525"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2689142739"/>
                  </a:ext>
                </a:extLst>
              </a:tr>
              <a:tr h="180975">
                <a:tc>
                  <a:txBody>
                    <a:bodyPr/>
                    <a:lstStyle/>
                    <a:p>
                      <a:pPr fontAlgn="b"/>
                      <a:endParaRPr lang="en-US" sz="1100" b="0" i="0" u="none" strike="noStrike">
                        <a:solidFill>
                          <a:srgbClr val="000000"/>
                        </a:solidFill>
                        <a:effectLst/>
                        <a:latin typeface="Calibri" panose="020F0502020204030204" pitchFamily="34" charset="0"/>
                      </a:endParaRPr>
                    </a:p>
                  </a:txBody>
                  <a:tcPr marL="9525" marR="9525" marT="9525" anchor="b">
                    <a:lnL w="190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fontAlgn="b"/>
                      <a:endParaRPr lang="en-US" sz="1100" b="0" i="0" u="none" strike="noStrike">
                        <a:solidFill>
                          <a:srgbClr val="000000"/>
                        </a:solidFill>
                        <a:effectLst/>
                        <a:latin typeface="Calibri" panose="020F0502020204030204" pitchFamily="34" charset="0"/>
                      </a:endParaRPr>
                    </a:p>
                  </a:txBody>
                  <a:tcPr marL="9525" marR="9525" marT="9525" anchor="b">
                    <a:lnL>
                      <a:noFill/>
                    </a:lnL>
                    <a:lnR>
                      <a:noFill/>
                    </a:lnR>
                    <a:lnT w="6350" cap="flat" cmpd="sng" algn="ctr">
                      <a:solidFill>
                        <a:srgbClr val="000000"/>
                      </a:solidFill>
                      <a:prstDash val="solid"/>
                      <a:round/>
                      <a:headEnd type="none" w="med" len="med"/>
                      <a:tailEnd type="none" w="med" len="med"/>
                    </a:lnT>
                    <a:lnB>
                      <a:noFill/>
                    </a:lnB>
                    <a:solidFill>
                      <a:srgbClr val="4472C4"/>
                    </a:solidFill>
                  </a:tcPr>
                </a:tc>
                <a:tc>
                  <a:txBody>
                    <a:bodyPr/>
                    <a:lstStyle/>
                    <a:p>
                      <a:pPr fontAlgn="b"/>
                      <a:endParaRPr lang="en-US" sz="1100" b="0" i="0" u="none" strike="noStrike">
                        <a:solidFill>
                          <a:srgbClr val="000000"/>
                        </a:solidFill>
                        <a:effectLst/>
                        <a:latin typeface="Calibri" panose="020F0502020204030204" pitchFamily="34" charset="0"/>
                      </a:endParaRPr>
                    </a:p>
                  </a:txBody>
                  <a:tcPr marL="9525" marR="9525" marT="9525" anchor="b">
                    <a:lnL>
                      <a:noFill/>
                    </a:lnL>
                    <a:lnR>
                      <a:noFill/>
                    </a:lnR>
                    <a:lnT>
                      <a:noFill/>
                    </a:lnT>
                    <a:lnB>
                      <a:noFill/>
                    </a:lnB>
                    <a:solidFill>
                      <a:srgbClr val="4472C4"/>
                    </a:solidFill>
                  </a:tcPr>
                </a:tc>
                <a:tc>
                  <a:txBody>
                    <a:bodyPr/>
                    <a:lstStyle/>
                    <a:p>
                      <a:pPr fontAlgn="b"/>
                      <a:endParaRPr lang="en-US" sz="1100" b="0" i="0" u="none" strike="noStrike">
                        <a:solidFill>
                          <a:srgbClr val="000000"/>
                        </a:solidFill>
                        <a:effectLst/>
                        <a:latin typeface="Calibri" panose="020F0502020204030204" pitchFamily="34" charset="0"/>
                      </a:endParaRPr>
                    </a:p>
                  </a:txBody>
                  <a:tcPr marL="9525" marR="9525" marT="9525"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1031859251"/>
                  </a:ext>
                </a:extLst>
              </a:tr>
              <a:tr h="295275">
                <a:tc>
                  <a:txBody>
                    <a:bodyPr/>
                    <a:lstStyle/>
                    <a:p>
                      <a:pPr fontAlgn="b"/>
                      <a:endParaRPr lang="en-US" sz="1100" b="0" i="0" u="none" strike="noStrike">
                        <a:solidFill>
                          <a:srgbClr val="000000"/>
                        </a:solidFill>
                        <a:effectLst/>
                        <a:latin typeface="Calibri" panose="020F0502020204030204" pitchFamily="34" charset="0"/>
                      </a:endParaRPr>
                    </a:p>
                  </a:txBody>
                  <a:tcPr marL="9525" marR="9525" marT="9525"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4472C4"/>
                    </a:solidFill>
                  </a:tcPr>
                </a:tc>
                <a:tc>
                  <a:txBody>
                    <a:bodyPr/>
                    <a:lstStyle/>
                    <a:p>
                      <a:pPr fontAlgn="b"/>
                      <a:endParaRPr lang="en-US" sz="1100" b="0" i="0" u="none" strike="noStrike">
                        <a:solidFill>
                          <a:srgbClr val="000000"/>
                        </a:solidFill>
                        <a:effectLst/>
                        <a:latin typeface="Calibri" panose="020F0502020204030204" pitchFamily="34" charset="0"/>
                      </a:endParaRPr>
                    </a:p>
                  </a:txBody>
                  <a:tcPr marL="9525" marR="9525" marT="9525" anchor="b">
                    <a:lnL>
                      <a:noFill/>
                    </a:lnL>
                    <a:lnR>
                      <a:noFill/>
                    </a:lnR>
                    <a:lnT>
                      <a:noFill/>
                    </a:lnT>
                    <a:lnB w="19050" cap="flat" cmpd="sng" algn="ctr">
                      <a:solidFill>
                        <a:srgbClr val="000000"/>
                      </a:solidFill>
                      <a:prstDash val="solid"/>
                      <a:round/>
                      <a:headEnd type="none" w="med" len="med"/>
                      <a:tailEnd type="none" w="med" len="med"/>
                    </a:lnB>
                    <a:solidFill>
                      <a:srgbClr val="4472C4"/>
                    </a:solidFill>
                  </a:tcPr>
                </a:tc>
                <a:tc>
                  <a:txBody>
                    <a:bodyPr/>
                    <a:lstStyle/>
                    <a:p>
                      <a:pPr fontAlgn="b"/>
                      <a:endParaRPr lang="en-US" sz="1100" b="0" i="0" u="none" strike="noStrike">
                        <a:solidFill>
                          <a:srgbClr val="000000"/>
                        </a:solidFill>
                        <a:effectLst/>
                        <a:latin typeface="Calibri" panose="020F0502020204030204" pitchFamily="34" charset="0"/>
                      </a:endParaRPr>
                    </a:p>
                  </a:txBody>
                  <a:tcPr marL="9525" marR="9525" marT="9525" anchor="b">
                    <a:lnL>
                      <a:noFill/>
                    </a:lnL>
                    <a:lnR>
                      <a:noFill/>
                    </a:lnR>
                    <a:lnT>
                      <a:noFill/>
                    </a:lnT>
                    <a:lnB w="19050" cap="flat" cmpd="sng" algn="ctr">
                      <a:solidFill>
                        <a:srgbClr val="000000"/>
                      </a:solidFill>
                      <a:prstDash val="solid"/>
                      <a:round/>
                      <a:headEnd type="none" w="med" len="med"/>
                      <a:tailEnd type="none" w="med" len="med"/>
                    </a:lnB>
                    <a:solidFill>
                      <a:srgbClr val="4472C4"/>
                    </a:solidFill>
                  </a:tcPr>
                </a:tc>
                <a:tc>
                  <a:txBody>
                    <a:bodyPr/>
                    <a:lstStyle/>
                    <a:p>
                      <a:pPr fontAlgn="b"/>
                      <a:endParaRPr lang="en-US" sz="1100" b="0" i="0" u="none" strike="noStrike">
                        <a:solidFill>
                          <a:srgbClr val="000000"/>
                        </a:solidFill>
                        <a:effectLst/>
                        <a:latin typeface="Calibri" panose="020F0502020204030204" pitchFamily="34" charset="0"/>
                      </a:endParaRPr>
                    </a:p>
                  </a:txBody>
                  <a:tcPr marL="9525" marR="9525" marT="9525" anchor="b">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4472C4"/>
                    </a:solidFill>
                  </a:tcPr>
                </a:tc>
                <a:extLst>
                  <a:ext uri="{0D108BD9-81ED-4DB2-BD59-A6C34878D82A}">
                    <a16:rowId xmlns:a16="http://schemas.microsoft.com/office/drawing/2014/main" val="2333421225"/>
                  </a:ext>
                </a:extLst>
              </a:tr>
            </a:tbl>
          </a:graphicData>
        </a:graphic>
      </p:graphicFrame>
    </p:spTree>
    <p:extLst>
      <p:ext uri="{BB962C8B-B14F-4D97-AF65-F5344CB8AC3E}">
        <p14:creationId xmlns:p14="http://schemas.microsoft.com/office/powerpoint/2010/main" val="33334526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5" name="Group 24">
            <a:extLst>
              <a:ext uri="{FF2B5EF4-FFF2-40B4-BE49-F238E27FC236}">
                <a16:creationId xmlns:a16="http://schemas.microsoft.com/office/drawing/2014/main" id="{B4DE830A-B531-4A3B-96F6-0ECE88B08555}"/>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8467"/>
            <a:ext cx="12192000" cy="6866467"/>
            <a:chOff x="0" y="-8467"/>
            <a:chExt cx="12192000" cy="6866467"/>
          </a:xfrm>
        </p:grpSpPr>
        <p:cxnSp>
          <p:nvCxnSpPr>
            <p:cNvPr id="26" name="Straight Connector 25">
              <a:extLst>
                <a:ext uri="{FF2B5EF4-FFF2-40B4-BE49-F238E27FC236}">
                  <a16:creationId xmlns:a16="http://schemas.microsoft.com/office/drawing/2014/main" id="{2813DF2C-461A-4A8F-9679-A172790D1F3A}"/>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7" name="Straight Connector 26">
              <a:extLst>
                <a:ext uri="{FF2B5EF4-FFF2-40B4-BE49-F238E27FC236}">
                  <a16:creationId xmlns:a16="http://schemas.microsoft.com/office/drawing/2014/main" id="{54CD3A85-C039-4249-86E4-1EB9318B5495}"/>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8" name="Rectangle 23">
              <a:extLst>
                <a:ext uri="{FF2B5EF4-FFF2-40B4-BE49-F238E27FC236}">
                  <a16:creationId xmlns:a16="http://schemas.microsoft.com/office/drawing/2014/main" id="{887EA6D2-2883-42C2-993D-094CA6D65DA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5">
              <a:extLst>
                <a:ext uri="{FF2B5EF4-FFF2-40B4-BE49-F238E27FC236}">
                  <a16:creationId xmlns:a16="http://schemas.microsoft.com/office/drawing/2014/main" id="{3B895046-636F-4D1B-ACA4-29AA0CB3329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Isosceles Triangle 29">
              <a:extLst>
                <a:ext uri="{FF2B5EF4-FFF2-40B4-BE49-F238E27FC236}">
                  <a16:creationId xmlns:a16="http://schemas.microsoft.com/office/drawing/2014/main" id="{C6B0CDE3-E054-4EDD-A43B-F96843D8BF5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Rectangle 27">
              <a:extLst>
                <a:ext uri="{FF2B5EF4-FFF2-40B4-BE49-F238E27FC236}">
                  <a16:creationId xmlns:a16="http://schemas.microsoft.com/office/drawing/2014/main" id="{3B66B1A2-F145-4C9B-85CC-4BF30D58CBC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2" name="Rectangle 28">
              <a:extLst>
                <a:ext uri="{FF2B5EF4-FFF2-40B4-BE49-F238E27FC236}">
                  <a16:creationId xmlns:a16="http://schemas.microsoft.com/office/drawing/2014/main" id="{5D4FC972-94B3-4035-8D31-E668C132B41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3" name="Rectangle 29">
              <a:extLst>
                <a:ext uri="{FF2B5EF4-FFF2-40B4-BE49-F238E27FC236}">
                  <a16:creationId xmlns:a16="http://schemas.microsoft.com/office/drawing/2014/main" id="{374B9941-AFBE-4A77-A50E-B6EA04A746A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4" name="Isosceles Triangle 33">
              <a:extLst>
                <a:ext uri="{FF2B5EF4-FFF2-40B4-BE49-F238E27FC236}">
                  <a16:creationId xmlns:a16="http://schemas.microsoft.com/office/drawing/2014/main" id="{27A982C5-2C38-4CE9-BC18-94697AD657F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5" name="Isosceles Triangle 34">
              <a:extLst>
                <a:ext uri="{FF2B5EF4-FFF2-40B4-BE49-F238E27FC236}">
                  <a16:creationId xmlns:a16="http://schemas.microsoft.com/office/drawing/2014/main" id="{0060D8D1-7BB1-498F-AFBB-ADAC130A9E9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a:extLst>
              <a:ext uri="{FF2B5EF4-FFF2-40B4-BE49-F238E27FC236}">
                <a16:creationId xmlns:a16="http://schemas.microsoft.com/office/drawing/2014/main" id="{5FFE6F10-0BA0-1313-9F7B-7EBE765BA7D5}"/>
              </a:ext>
            </a:extLst>
          </p:cNvPr>
          <p:cNvSpPr>
            <a:spLocks noGrp="1"/>
          </p:cNvSpPr>
          <p:nvPr>
            <p:ph type="title"/>
          </p:nvPr>
        </p:nvSpPr>
        <p:spPr>
          <a:xfrm>
            <a:off x="6094855" y="1261331"/>
            <a:ext cx="3497565" cy="3002662"/>
          </a:xfrm>
        </p:spPr>
        <p:txBody>
          <a:bodyPr vert="horz" lIns="91440" tIns="45720" rIns="91440" bIns="45720" rtlCol="0" anchor="b">
            <a:normAutofit/>
          </a:bodyPr>
          <a:lstStyle/>
          <a:p>
            <a:r>
              <a:rPr lang="en-US" sz="4400" kern="1200">
                <a:solidFill>
                  <a:schemeClr val="accent1"/>
                </a:solidFill>
                <a:latin typeface="+mj-lt"/>
                <a:ea typeface="+mj-ea"/>
                <a:cs typeface="+mj-cs"/>
              </a:rPr>
              <a:t>Repair order analysis</a:t>
            </a:r>
          </a:p>
        </p:txBody>
      </p:sp>
      <p:sp>
        <p:nvSpPr>
          <p:cNvPr id="3" name="Content Placeholder 2">
            <a:extLst>
              <a:ext uri="{FF2B5EF4-FFF2-40B4-BE49-F238E27FC236}">
                <a16:creationId xmlns:a16="http://schemas.microsoft.com/office/drawing/2014/main" id="{DC1AC215-6A1E-4C59-EFD0-D293BFB95537}"/>
              </a:ext>
            </a:extLst>
          </p:cNvPr>
          <p:cNvSpPr>
            <a:spLocks noGrp="1"/>
          </p:cNvSpPr>
          <p:nvPr>
            <p:ph sz="half" idx="1"/>
          </p:nvPr>
        </p:nvSpPr>
        <p:spPr>
          <a:xfrm>
            <a:off x="6094374" y="4263992"/>
            <a:ext cx="3498045" cy="1325857"/>
          </a:xfrm>
        </p:spPr>
        <p:txBody>
          <a:bodyPr vert="horz" lIns="91440" tIns="45720" rIns="91440" bIns="45720" rtlCol="0" anchor="t">
            <a:normAutofit fontScale="70000" lnSpcReduction="20000"/>
          </a:bodyPr>
          <a:lstStyle/>
          <a:p>
            <a:pPr marL="0" indent="0">
              <a:buNone/>
            </a:pPr>
            <a:r>
              <a:rPr lang="en-US" dirty="0">
                <a:solidFill>
                  <a:schemeClr val="tx1">
                    <a:lumMod val="50000"/>
                    <a:lumOff val="50000"/>
                  </a:schemeClr>
                </a:solidFill>
              </a:rPr>
              <a:t>After reviewing our analysis, It was interesting to find that we serviced so many older vehicles.  We also discussed why we had so many one line RO's and how we could improve on that. We will work on line count by implementing mandatory MPIs and recommendations on scheduled services. </a:t>
            </a:r>
          </a:p>
        </p:txBody>
      </p:sp>
      <p:sp>
        <p:nvSpPr>
          <p:cNvPr id="37" name="Isosceles Triangle 36">
            <a:extLst>
              <a:ext uri="{FF2B5EF4-FFF2-40B4-BE49-F238E27FC236}">
                <a16:creationId xmlns:a16="http://schemas.microsoft.com/office/drawing/2014/main" id="{AA330523-F25B-4007-B3E5-ABB5637D160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3174" y="1270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aphicFrame>
        <p:nvGraphicFramePr>
          <p:cNvPr id="20" name="Content Placeholder 19">
            <a:extLst>
              <a:ext uri="{FF2B5EF4-FFF2-40B4-BE49-F238E27FC236}">
                <a16:creationId xmlns:a16="http://schemas.microsoft.com/office/drawing/2014/main" id="{E9EFA156-2B53-67D4-4F6F-A399BB902244}"/>
              </a:ext>
            </a:extLst>
          </p:cNvPr>
          <p:cNvGraphicFramePr>
            <a:graphicFrameLocks noGrp="1"/>
          </p:cNvGraphicFramePr>
          <p:nvPr>
            <p:ph sz="half" idx="2"/>
            <p:extLst>
              <p:ext uri="{D42A27DB-BD31-4B8C-83A1-F6EECF244321}">
                <p14:modId xmlns:p14="http://schemas.microsoft.com/office/powerpoint/2010/main" val="1219842075"/>
              </p:ext>
            </p:extLst>
          </p:nvPr>
        </p:nvGraphicFramePr>
        <p:xfrm>
          <a:off x="206644" y="335796"/>
          <a:ext cx="5637705" cy="6328556"/>
        </p:xfrm>
        <a:graphic>
          <a:graphicData uri="http://schemas.openxmlformats.org/drawingml/2006/table">
            <a:tbl>
              <a:tblPr bandRow="1">
                <a:tableStyleId>{5C22544A-7EE6-4342-B048-85BDC9FD1C3A}</a:tableStyleId>
              </a:tblPr>
              <a:tblGrid>
                <a:gridCol w="860244">
                  <a:extLst>
                    <a:ext uri="{9D8B030D-6E8A-4147-A177-3AD203B41FA5}">
                      <a16:colId xmlns:a16="http://schemas.microsoft.com/office/drawing/2014/main" val="4162866262"/>
                    </a:ext>
                  </a:extLst>
                </a:gridCol>
                <a:gridCol w="337148">
                  <a:extLst>
                    <a:ext uri="{9D8B030D-6E8A-4147-A177-3AD203B41FA5}">
                      <a16:colId xmlns:a16="http://schemas.microsoft.com/office/drawing/2014/main" val="1843209436"/>
                    </a:ext>
                  </a:extLst>
                </a:gridCol>
                <a:gridCol w="518154">
                  <a:extLst>
                    <a:ext uri="{9D8B030D-6E8A-4147-A177-3AD203B41FA5}">
                      <a16:colId xmlns:a16="http://schemas.microsoft.com/office/drawing/2014/main" val="4200792597"/>
                    </a:ext>
                  </a:extLst>
                </a:gridCol>
                <a:gridCol w="242816">
                  <a:extLst>
                    <a:ext uri="{9D8B030D-6E8A-4147-A177-3AD203B41FA5}">
                      <a16:colId xmlns:a16="http://schemas.microsoft.com/office/drawing/2014/main" val="2676068550"/>
                    </a:ext>
                  </a:extLst>
                </a:gridCol>
                <a:gridCol w="713243">
                  <a:extLst>
                    <a:ext uri="{9D8B030D-6E8A-4147-A177-3AD203B41FA5}">
                      <a16:colId xmlns:a16="http://schemas.microsoft.com/office/drawing/2014/main" val="27800687"/>
                    </a:ext>
                  </a:extLst>
                </a:gridCol>
                <a:gridCol w="809996">
                  <a:extLst>
                    <a:ext uri="{9D8B030D-6E8A-4147-A177-3AD203B41FA5}">
                      <a16:colId xmlns:a16="http://schemas.microsoft.com/office/drawing/2014/main" val="928330017"/>
                    </a:ext>
                  </a:extLst>
                </a:gridCol>
                <a:gridCol w="485524">
                  <a:extLst>
                    <a:ext uri="{9D8B030D-6E8A-4147-A177-3AD203B41FA5}">
                      <a16:colId xmlns:a16="http://schemas.microsoft.com/office/drawing/2014/main" val="4269373336"/>
                    </a:ext>
                  </a:extLst>
                </a:gridCol>
                <a:gridCol w="967154">
                  <a:extLst>
                    <a:ext uri="{9D8B030D-6E8A-4147-A177-3AD203B41FA5}">
                      <a16:colId xmlns:a16="http://schemas.microsoft.com/office/drawing/2014/main" val="2096695062"/>
                    </a:ext>
                  </a:extLst>
                </a:gridCol>
                <a:gridCol w="387740">
                  <a:extLst>
                    <a:ext uri="{9D8B030D-6E8A-4147-A177-3AD203B41FA5}">
                      <a16:colId xmlns:a16="http://schemas.microsoft.com/office/drawing/2014/main" val="243208160"/>
                    </a:ext>
                  </a:extLst>
                </a:gridCol>
                <a:gridCol w="315686">
                  <a:extLst>
                    <a:ext uri="{9D8B030D-6E8A-4147-A177-3AD203B41FA5}">
                      <a16:colId xmlns:a16="http://schemas.microsoft.com/office/drawing/2014/main" val="2353810801"/>
                    </a:ext>
                  </a:extLst>
                </a:gridCol>
              </a:tblGrid>
              <a:tr h="264337">
                <a:tc gridSpan="9">
                  <a:txBody>
                    <a:bodyPr/>
                    <a:lstStyle/>
                    <a:p>
                      <a:pPr algn="ctr" fontAlgn="b"/>
                      <a:r>
                        <a:rPr lang="en-US" sz="800" b="1" i="0" u="none" strike="noStrike">
                          <a:effectLst/>
                          <a:latin typeface="Arial" panose="020B0604020202020204" pitchFamily="34" charset="0"/>
                        </a:rPr>
                        <a:t>Repair Order Analysis Summary Report </a:t>
                      </a:r>
                    </a:p>
                  </a:txBody>
                  <a:tcPr marL="4965" marR="4965" marT="4965" marB="23832"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solidFill>
                      <a:srgbClr val="D9D9D9"/>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fontAlgn="b"/>
                      <a:endParaRPr lang="en-US" sz="600" b="0" i="0" u="none" strike="noStrike">
                        <a:effectLst/>
                        <a:latin typeface="Arial" panose="020B0604020202020204" pitchFamily="34" charset="0"/>
                      </a:endParaRPr>
                    </a:p>
                  </a:txBody>
                  <a:tcPr marL="4965" marR="4965" marT="4965" marB="23832" anchor="b">
                    <a:lnL>
                      <a:noFill/>
                    </a:lnL>
                    <a:lnR>
                      <a:noFill/>
                    </a:lnR>
                    <a:lnT>
                      <a:noFill/>
                    </a:lnT>
                    <a:lnB>
                      <a:noFill/>
                    </a:lnB>
                    <a:solidFill>
                      <a:srgbClr val="969696"/>
                    </a:solidFill>
                  </a:tcPr>
                </a:tc>
                <a:extLst>
                  <a:ext uri="{0D108BD9-81ED-4DB2-BD59-A6C34878D82A}">
                    <a16:rowId xmlns:a16="http://schemas.microsoft.com/office/drawing/2014/main" val="639975450"/>
                  </a:ext>
                </a:extLst>
              </a:tr>
              <a:tr h="295436">
                <a:tc gridSpan="9">
                  <a:txBody>
                    <a:bodyPr/>
                    <a:lstStyle/>
                    <a:p>
                      <a:pPr algn="ctr" fontAlgn="b"/>
                      <a:endParaRPr lang="en-US" sz="800" b="1" i="0" u="none" strike="noStrike">
                        <a:effectLst/>
                        <a:latin typeface="Arial" panose="020B0604020202020204" pitchFamily="34" charset="0"/>
                      </a:endParaRPr>
                    </a:p>
                  </a:txBody>
                  <a:tcPr marL="4965" marR="4965" marT="4965" marB="23832"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D9D9D9"/>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fontAlgn="b"/>
                      <a:endParaRPr lang="en-US" sz="600" b="0" i="0" u="none" strike="noStrike">
                        <a:effectLst/>
                        <a:latin typeface="Arial" panose="020B0604020202020204" pitchFamily="34" charset="0"/>
                      </a:endParaRPr>
                    </a:p>
                  </a:txBody>
                  <a:tcPr marL="4965" marR="4965" marT="4965" marB="23832" anchor="b">
                    <a:lnL>
                      <a:noFill/>
                    </a:lnL>
                    <a:lnR>
                      <a:noFill/>
                    </a:lnR>
                    <a:lnT>
                      <a:noFill/>
                    </a:lnT>
                    <a:lnB>
                      <a:noFill/>
                    </a:lnB>
                    <a:solidFill>
                      <a:srgbClr val="969696"/>
                    </a:solidFill>
                  </a:tcPr>
                </a:tc>
                <a:extLst>
                  <a:ext uri="{0D108BD9-81ED-4DB2-BD59-A6C34878D82A}">
                    <a16:rowId xmlns:a16="http://schemas.microsoft.com/office/drawing/2014/main" val="2038906453"/>
                  </a:ext>
                </a:extLst>
              </a:tr>
              <a:tr h="233239">
                <a:tc>
                  <a:txBody>
                    <a:bodyPr/>
                    <a:lstStyle/>
                    <a:p>
                      <a:pPr fontAlgn="b"/>
                      <a:endParaRPr lang="en-US" sz="600" b="0" i="0" u="none" strike="noStrike">
                        <a:effectLst/>
                        <a:latin typeface="Arial" panose="020B0604020202020204" pitchFamily="34" charset="0"/>
                      </a:endParaRPr>
                    </a:p>
                  </a:txBody>
                  <a:tcPr marL="4965" marR="4965" marT="4965" marB="23832"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solidFill>
                      <a:srgbClr val="FABF8F"/>
                    </a:solidFill>
                  </a:tcPr>
                </a:tc>
                <a:tc>
                  <a:txBody>
                    <a:bodyPr/>
                    <a:lstStyle/>
                    <a:p>
                      <a:pPr fontAlgn="b"/>
                      <a:endParaRPr lang="en-US" sz="600" b="0" i="0" u="none" strike="noStrike">
                        <a:effectLst/>
                        <a:latin typeface="Arial" panose="020B0604020202020204" pitchFamily="34" charset="0"/>
                      </a:endParaRPr>
                    </a:p>
                  </a:txBody>
                  <a:tcPr marL="4965" marR="4965" marT="4965" marB="23832" anchor="b">
                    <a:lnL>
                      <a:noFill/>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FABF8F"/>
                    </a:solidFill>
                  </a:tcPr>
                </a:tc>
                <a:tc rowSpan="2" gridSpan="2">
                  <a:txBody>
                    <a:bodyPr/>
                    <a:lstStyle/>
                    <a:p>
                      <a:pPr algn="ctr" fontAlgn="b"/>
                      <a:r>
                        <a:rPr lang="en-US" sz="600" b="1" i="0" u="none" strike="noStrike">
                          <a:effectLst/>
                          <a:latin typeface="Arial" panose="020B0604020202020204" pitchFamily="34" charset="0"/>
                        </a:rPr>
                        <a:t>Sales in Dollars</a:t>
                      </a:r>
                    </a:p>
                  </a:txBody>
                  <a:tcPr marL="4965" marR="4965" marT="4965" marB="2383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rowSpan="2" hMerge="1">
                  <a:txBody>
                    <a:bodyPr/>
                    <a:lstStyle/>
                    <a:p>
                      <a:endParaRPr lang="en-US"/>
                    </a:p>
                  </a:txBody>
                  <a:tcPr/>
                </a:tc>
                <a:tc rowSpan="2">
                  <a:txBody>
                    <a:bodyPr/>
                    <a:lstStyle/>
                    <a:p>
                      <a:pPr algn="ctr" fontAlgn="b"/>
                      <a:r>
                        <a:rPr lang="en-US" sz="600" b="1" i="0" u="none" strike="noStrike">
                          <a:effectLst/>
                          <a:latin typeface="Arial" panose="020B0604020202020204" pitchFamily="34" charset="0"/>
                        </a:rPr>
                        <a:t>FRH's on RO's</a:t>
                      </a:r>
                    </a:p>
                  </a:txBody>
                  <a:tcPr marL="4965" marR="4965" marT="4965" marB="23832" anchor="b">
                    <a:lnL w="63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fontAlgn="b"/>
                      <a:endParaRPr lang="en-US" sz="600" b="0" i="0" u="none" strike="noStrike">
                        <a:effectLst/>
                        <a:latin typeface="Arial" panose="020B0604020202020204" pitchFamily="34" charset="0"/>
                      </a:endParaRPr>
                    </a:p>
                  </a:txBody>
                  <a:tcPr marL="4965" marR="4965" marT="4965" marB="23832" anchor="b">
                    <a:lnL>
                      <a:noFill/>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FABF8F"/>
                    </a:solidFill>
                  </a:tcPr>
                </a:tc>
                <a:tc>
                  <a:txBody>
                    <a:bodyPr/>
                    <a:lstStyle/>
                    <a:p>
                      <a:pPr fontAlgn="b"/>
                      <a:endParaRPr lang="en-US" sz="600" b="0" i="0" u="none" strike="noStrike">
                        <a:effectLst/>
                        <a:latin typeface="Arial" panose="020B0604020202020204" pitchFamily="34" charset="0"/>
                      </a:endParaRPr>
                    </a:p>
                  </a:txBody>
                  <a:tcPr marL="4965" marR="4965" marT="4965" marB="2383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FABF8F"/>
                    </a:solidFill>
                  </a:tcPr>
                </a:tc>
                <a:tc>
                  <a:txBody>
                    <a:bodyPr/>
                    <a:lstStyle/>
                    <a:p>
                      <a:pPr fontAlgn="b"/>
                      <a:endParaRPr lang="en-US" sz="500" b="0" i="0" u="none" strike="noStrike">
                        <a:effectLst/>
                        <a:latin typeface="Arial" panose="020B0604020202020204" pitchFamily="34" charset="0"/>
                      </a:endParaRPr>
                    </a:p>
                  </a:txBody>
                  <a:tcPr marL="4965" marR="4965" marT="4965" marB="23832" anchor="b">
                    <a:lnL w="63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solidFill>
                      <a:srgbClr val="FABF8F"/>
                    </a:solidFill>
                  </a:tcPr>
                </a:tc>
                <a:tc>
                  <a:txBody>
                    <a:bodyPr/>
                    <a:lstStyle/>
                    <a:p>
                      <a:pPr fontAlgn="b"/>
                      <a:endParaRPr lang="en-US" sz="600" b="0" i="0" u="none" strike="noStrike">
                        <a:effectLst/>
                        <a:latin typeface="Arial" panose="020B0604020202020204" pitchFamily="34" charset="0"/>
                      </a:endParaRPr>
                    </a:p>
                  </a:txBody>
                  <a:tcPr marL="4965" marR="4965" marT="4965" marB="23832"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FABF8F"/>
                    </a:solidFill>
                  </a:tcPr>
                </a:tc>
                <a:tc>
                  <a:txBody>
                    <a:bodyPr/>
                    <a:lstStyle/>
                    <a:p>
                      <a:pPr fontAlgn="b"/>
                      <a:endParaRPr lang="en-US" sz="600" b="0" i="0" u="none" strike="noStrike">
                        <a:effectLst/>
                        <a:latin typeface="Arial" panose="020B0604020202020204" pitchFamily="34" charset="0"/>
                      </a:endParaRPr>
                    </a:p>
                  </a:txBody>
                  <a:tcPr marL="4965" marR="4965" marT="4965" marB="23832"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2419195249"/>
                  </a:ext>
                </a:extLst>
              </a:tr>
              <a:tr h="217690">
                <a:tc>
                  <a:txBody>
                    <a:bodyPr/>
                    <a:lstStyle/>
                    <a:p>
                      <a:pPr fontAlgn="b"/>
                      <a:endParaRPr lang="en-US" sz="600" b="0" i="0" u="none" strike="noStrike">
                        <a:effectLst/>
                        <a:latin typeface="Arial" panose="020B0604020202020204" pitchFamily="34" charset="0"/>
                      </a:endParaRPr>
                    </a:p>
                  </a:txBody>
                  <a:tcPr marL="4965" marR="4965" marT="4965" marB="23832" anchor="b">
                    <a:lnL w="190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FABF8F"/>
                    </a:solidFill>
                  </a:tcPr>
                </a:tc>
                <a:tc>
                  <a:txBody>
                    <a:bodyPr/>
                    <a:lstStyle/>
                    <a:p>
                      <a:pPr fontAlgn="b"/>
                      <a:endParaRPr lang="en-US" sz="600" b="0" i="0" u="none" strike="noStrike">
                        <a:effectLst/>
                        <a:latin typeface="Arial" panose="020B0604020202020204" pitchFamily="34" charset="0"/>
                      </a:endParaRPr>
                    </a:p>
                  </a:txBody>
                  <a:tcPr marL="4965" marR="4965" marT="4965" marB="23832"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ABF8F"/>
                    </a:solidFill>
                  </a:tcPr>
                </a:tc>
                <a:tc gridSpan="2" vMerge="1">
                  <a:txBody>
                    <a:bodyPr/>
                    <a:lstStyle/>
                    <a:p>
                      <a:endParaRPr lang="en-US"/>
                    </a:p>
                  </a:txBody>
                  <a:tcPr/>
                </a:tc>
                <a:tc hMerge="1" vMerge="1">
                  <a:txBody>
                    <a:bodyPr/>
                    <a:lstStyle/>
                    <a:p>
                      <a:endParaRPr lang="en-US"/>
                    </a:p>
                  </a:txBody>
                  <a:tcPr/>
                </a:tc>
                <a:tc vMerge="1">
                  <a:txBody>
                    <a:bodyPr/>
                    <a:lstStyle/>
                    <a:p>
                      <a:endParaRPr lang="en-US"/>
                    </a:p>
                  </a:txBody>
                  <a:tcPr/>
                </a:tc>
                <a:tc>
                  <a:txBody>
                    <a:bodyPr/>
                    <a:lstStyle/>
                    <a:p>
                      <a:pPr fontAlgn="b"/>
                      <a:endParaRPr lang="en-US" sz="600" b="0" i="0" u="none" strike="noStrike">
                        <a:effectLst/>
                        <a:latin typeface="Arial" panose="020B0604020202020204" pitchFamily="34" charset="0"/>
                      </a:endParaRPr>
                    </a:p>
                  </a:txBody>
                  <a:tcPr marL="4965" marR="4965" marT="4965" marB="23832"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ABF8F"/>
                    </a:solidFill>
                  </a:tcPr>
                </a:tc>
                <a:tc>
                  <a:txBody>
                    <a:bodyPr/>
                    <a:lstStyle/>
                    <a:p>
                      <a:pPr fontAlgn="b"/>
                      <a:r>
                        <a:rPr lang="en-US" sz="600" b="1" i="0" u="none" strike="noStrike">
                          <a:effectLst/>
                          <a:latin typeface="Arial" panose="020B0604020202020204" pitchFamily="34" charset="0"/>
                        </a:rPr>
                        <a:t>Averages</a:t>
                      </a:r>
                    </a:p>
                  </a:txBody>
                  <a:tcPr marL="4965" marR="4965" marT="4965" marB="2383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ABF8F"/>
                    </a:solidFill>
                  </a:tcPr>
                </a:tc>
                <a:tc gridSpan="2">
                  <a:txBody>
                    <a:bodyPr/>
                    <a:lstStyle/>
                    <a:p>
                      <a:pPr algn="ctr" fontAlgn="b"/>
                      <a:r>
                        <a:rPr lang="en-US" sz="600" b="1" i="0" u="none" strike="noStrike">
                          <a:effectLst/>
                          <a:latin typeface="Arial" panose="020B0604020202020204" pitchFamily="34" charset="0"/>
                        </a:rPr>
                        <a:t>Analysis</a:t>
                      </a:r>
                    </a:p>
                  </a:txBody>
                  <a:tcPr marL="4965" marR="4965" marT="4965" marB="2383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ABF8F"/>
                    </a:solidFill>
                  </a:tcPr>
                </a:tc>
                <a:tc hMerge="1">
                  <a:txBody>
                    <a:bodyPr/>
                    <a:lstStyle/>
                    <a:p>
                      <a:endParaRPr lang="en-US"/>
                    </a:p>
                  </a:txBody>
                  <a:tcPr/>
                </a:tc>
                <a:tc>
                  <a:txBody>
                    <a:bodyPr/>
                    <a:lstStyle/>
                    <a:p>
                      <a:pPr fontAlgn="b"/>
                      <a:endParaRPr lang="en-US" sz="600" b="0" i="0" u="none" strike="noStrike">
                        <a:effectLst/>
                        <a:latin typeface="Arial" panose="020B0604020202020204" pitchFamily="34" charset="0"/>
                      </a:endParaRPr>
                    </a:p>
                  </a:txBody>
                  <a:tcPr marL="4965" marR="4965" marT="4965" marB="23832" anchor="b">
                    <a:lnL w="63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1364824678"/>
                  </a:ext>
                </a:extLst>
              </a:tr>
              <a:tr h="217690">
                <a:tc>
                  <a:txBody>
                    <a:bodyPr/>
                    <a:lstStyle/>
                    <a:p>
                      <a:pPr fontAlgn="b"/>
                      <a:r>
                        <a:rPr lang="en-US" sz="600" b="0" i="0" u="none" strike="noStrike">
                          <a:effectLst/>
                          <a:latin typeface="Arial" panose="020B0604020202020204" pitchFamily="34" charset="0"/>
                        </a:rPr>
                        <a:t>Competitive</a:t>
                      </a:r>
                    </a:p>
                  </a:txBody>
                  <a:tcPr marL="4965" marR="4965" marT="4965" marB="23832"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fontAlgn="b"/>
                      <a:endParaRPr lang="en-US" sz="600" b="0" i="0" u="none" strike="noStrike">
                        <a:effectLst/>
                        <a:latin typeface="Arial" panose="020B0604020202020204" pitchFamily="34" charset="0"/>
                      </a:endParaRPr>
                    </a:p>
                  </a:txBody>
                  <a:tcPr marL="4965" marR="4965" marT="4965" marB="2383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$829 </a:t>
                      </a:r>
                    </a:p>
                  </a:txBody>
                  <a:tcPr marL="4965" marR="4965" marT="4965" marB="2383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latin typeface="Arial" panose="020B0604020202020204" pitchFamily="34" charset="0"/>
                        </a:rPr>
                        <a:t>÷</a:t>
                      </a:r>
                    </a:p>
                  </a:txBody>
                  <a:tcPr marL="4965" marR="4965" marT="4965" marB="2383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latin typeface="Arial" panose="020B0604020202020204" pitchFamily="34" charset="0"/>
                        </a:rPr>
                        <a:t>6.60</a:t>
                      </a:r>
                    </a:p>
                  </a:txBody>
                  <a:tcPr marL="4965" marR="4965" marT="4965" marB="2383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latin typeface="Arial" panose="020B0604020202020204" pitchFamily="34" charset="0"/>
                        </a:rPr>
                        <a:t>=</a:t>
                      </a:r>
                    </a:p>
                  </a:txBody>
                  <a:tcPr marL="4965" marR="4965" marT="4965" marB="2383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latin typeface="Arial" panose="020B0604020202020204" pitchFamily="34" charset="0"/>
                        </a:rPr>
                        <a:t>125.63</a:t>
                      </a:r>
                    </a:p>
                  </a:txBody>
                  <a:tcPr marL="4965" marR="4965" marT="4965" marB="2383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fontAlgn="b"/>
                      <a:r>
                        <a:rPr lang="en-US" sz="600" b="0" i="0" u="none" strike="noStrike">
                          <a:effectLst/>
                          <a:latin typeface="Arial" panose="020B0604020202020204" pitchFamily="34" charset="0"/>
                        </a:rPr>
                        <a:t>FRH Average</a:t>
                      </a:r>
                    </a:p>
                  </a:txBody>
                  <a:tcPr marL="4965" marR="4965" marT="4965" marB="2383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fontAlgn="b"/>
                      <a:endParaRPr lang="en-US" sz="600" b="0" i="0" u="none" strike="noStrike">
                        <a:effectLst/>
                        <a:latin typeface="Arial" panose="020B0604020202020204" pitchFamily="34" charset="0"/>
                      </a:endParaRPr>
                    </a:p>
                  </a:txBody>
                  <a:tcPr marL="4965" marR="4965" marT="4965" marB="23832"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fontAlgn="b"/>
                      <a:endParaRPr lang="en-US" sz="600" b="0" i="0" u="none" strike="noStrike">
                        <a:effectLst/>
                        <a:latin typeface="Arial" panose="020B0604020202020204" pitchFamily="34" charset="0"/>
                      </a:endParaRPr>
                    </a:p>
                  </a:txBody>
                  <a:tcPr marL="4965" marR="4965" marT="4965" marB="23832"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2989663425"/>
                  </a:ext>
                </a:extLst>
              </a:tr>
              <a:tr h="217690">
                <a:tc>
                  <a:txBody>
                    <a:bodyPr/>
                    <a:lstStyle/>
                    <a:p>
                      <a:pPr fontAlgn="b"/>
                      <a:r>
                        <a:rPr lang="en-US" sz="600" b="0" i="0" u="none" strike="noStrike">
                          <a:effectLst/>
                          <a:latin typeface="Arial" panose="020B0604020202020204" pitchFamily="34" charset="0"/>
                        </a:rPr>
                        <a:t>Maintenance</a:t>
                      </a:r>
                    </a:p>
                  </a:txBody>
                  <a:tcPr marL="4965" marR="4965" marT="4965" marB="23832"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fontAlgn="b"/>
                      <a:endParaRPr lang="en-US" sz="600" b="0" i="0" u="none" strike="noStrike">
                        <a:effectLst/>
                        <a:latin typeface="Arial" panose="020B0604020202020204" pitchFamily="34" charset="0"/>
                      </a:endParaRPr>
                    </a:p>
                  </a:txBody>
                  <a:tcPr marL="4965" marR="4965" marT="4965" marB="2383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$3,297 </a:t>
                      </a:r>
                    </a:p>
                  </a:txBody>
                  <a:tcPr marL="4965" marR="4965" marT="4965" marB="2383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latin typeface="Arial" panose="020B0604020202020204" pitchFamily="34" charset="0"/>
                        </a:rPr>
                        <a:t>÷</a:t>
                      </a:r>
                    </a:p>
                  </a:txBody>
                  <a:tcPr marL="4965" marR="4965" marT="4965" marB="2383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latin typeface="Arial" panose="020B0604020202020204" pitchFamily="34" charset="0"/>
                        </a:rPr>
                        <a:t>50.00</a:t>
                      </a:r>
                    </a:p>
                  </a:txBody>
                  <a:tcPr marL="4965" marR="4965" marT="4965" marB="2383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latin typeface="Arial" panose="020B0604020202020204" pitchFamily="34" charset="0"/>
                        </a:rPr>
                        <a:t>=</a:t>
                      </a:r>
                    </a:p>
                  </a:txBody>
                  <a:tcPr marL="4965" marR="4965" marT="4965" marB="2383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latin typeface="Arial" panose="020B0604020202020204" pitchFamily="34" charset="0"/>
                        </a:rPr>
                        <a:t>65.94</a:t>
                      </a:r>
                    </a:p>
                  </a:txBody>
                  <a:tcPr marL="4965" marR="4965" marT="4965" marB="2383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fontAlgn="b"/>
                      <a:r>
                        <a:rPr lang="en-US" sz="600" b="0" i="0" u="none" strike="noStrike">
                          <a:effectLst/>
                          <a:latin typeface="Arial" panose="020B0604020202020204" pitchFamily="34" charset="0"/>
                        </a:rPr>
                        <a:t>FRH Average</a:t>
                      </a:r>
                    </a:p>
                  </a:txBody>
                  <a:tcPr marL="4965" marR="4965" marT="4965" marB="2383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fontAlgn="b"/>
                      <a:endParaRPr lang="en-US" sz="600" b="0" i="0" u="none" strike="noStrike">
                        <a:effectLst/>
                        <a:latin typeface="Arial" panose="020B0604020202020204" pitchFamily="34" charset="0"/>
                      </a:endParaRPr>
                    </a:p>
                  </a:txBody>
                  <a:tcPr marL="4965" marR="4965" marT="4965" marB="23832"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fontAlgn="b"/>
                      <a:endParaRPr lang="en-US" sz="600" b="0" i="0" u="none" strike="noStrike">
                        <a:effectLst/>
                        <a:latin typeface="Arial" panose="020B0604020202020204" pitchFamily="34" charset="0"/>
                      </a:endParaRPr>
                    </a:p>
                  </a:txBody>
                  <a:tcPr marL="4965" marR="4965" marT="4965" marB="23832"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1313874959"/>
                  </a:ext>
                </a:extLst>
              </a:tr>
              <a:tr h="217690">
                <a:tc>
                  <a:txBody>
                    <a:bodyPr/>
                    <a:lstStyle/>
                    <a:p>
                      <a:pPr fontAlgn="b"/>
                      <a:r>
                        <a:rPr lang="en-US" sz="600" b="0" i="0" u="none" strike="noStrike">
                          <a:effectLst/>
                          <a:latin typeface="Arial" panose="020B0604020202020204" pitchFamily="34" charset="0"/>
                        </a:rPr>
                        <a:t>Repair</a:t>
                      </a:r>
                    </a:p>
                  </a:txBody>
                  <a:tcPr marL="4965" marR="4965" marT="4965" marB="23832" anchor="b">
                    <a:lnL w="190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fontAlgn="b"/>
                      <a:endParaRPr lang="en-US" sz="600" b="0" i="0" u="none" strike="noStrike">
                        <a:effectLst/>
                        <a:latin typeface="Arial" panose="020B0604020202020204" pitchFamily="34" charset="0"/>
                      </a:endParaRPr>
                    </a:p>
                  </a:txBody>
                  <a:tcPr marL="4965" marR="4965" marT="4965" marB="23832"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$20,527 </a:t>
                      </a:r>
                    </a:p>
                  </a:txBody>
                  <a:tcPr marL="4965" marR="4965" marT="4965" marB="2383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latin typeface="Arial" panose="020B0604020202020204" pitchFamily="34" charset="0"/>
                        </a:rPr>
                        <a:t>÷</a:t>
                      </a:r>
                    </a:p>
                  </a:txBody>
                  <a:tcPr marL="4965" marR="4965" marT="4965" marB="2383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latin typeface="Arial" panose="020B0604020202020204" pitchFamily="34" charset="0"/>
                        </a:rPr>
                        <a:t>161.80</a:t>
                      </a:r>
                    </a:p>
                  </a:txBody>
                  <a:tcPr marL="4965" marR="4965" marT="4965" marB="2383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latin typeface="Arial" panose="020B0604020202020204" pitchFamily="34" charset="0"/>
                        </a:rPr>
                        <a:t>=</a:t>
                      </a:r>
                    </a:p>
                  </a:txBody>
                  <a:tcPr marL="4965" marR="4965" marT="4965" marB="2383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latin typeface="Arial" panose="020B0604020202020204" pitchFamily="34" charset="0"/>
                        </a:rPr>
                        <a:t>126.86</a:t>
                      </a:r>
                    </a:p>
                  </a:txBody>
                  <a:tcPr marL="4965" marR="4965" marT="4965" marB="2383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fontAlgn="b"/>
                      <a:r>
                        <a:rPr lang="en-US" sz="600" b="0" i="0" u="none" strike="noStrike">
                          <a:effectLst/>
                          <a:latin typeface="Arial" panose="020B0604020202020204" pitchFamily="34" charset="0"/>
                        </a:rPr>
                        <a:t>FRH Average</a:t>
                      </a:r>
                    </a:p>
                  </a:txBody>
                  <a:tcPr marL="4965" marR="4965" marT="4965" marB="2383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fontAlgn="b"/>
                      <a:endParaRPr lang="en-US" sz="600" b="0" i="0" u="none" strike="noStrike">
                        <a:effectLst/>
                        <a:latin typeface="Arial" panose="020B0604020202020204" pitchFamily="34" charset="0"/>
                      </a:endParaRPr>
                    </a:p>
                  </a:txBody>
                  <a:tcPr marL="4965" marR="4965" marT="4965" marB="23832"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fontAlgn="b"/>
                      <a:endParaRPr lang="en-US" sz="600" b="0" i="0" u="none" strike="noStrike">
                        <a:effectLst/>
                        <a:latin typeface="Arial" panose="020B0604020202020204" pitchFamily="34" charset="0"/>
                      </a:endParaRPr>
                    </a:p>
                  </a:txBody>
                  <a:tcPr marL="4965" marR="4965" marT="4965" marB="23832"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2853532624"/>
                  </a:ext>
                </a:extLst>
              </a:tr>
              <a:tr h="217690">
                <a:tc>
                  <a:txBody>
                    <a:bodyPr/>
                    <a:lstStyle/>
                    <a:p>
                      <a:pPr fontAlgn="b"/>
                      <a:r>
                        <a:rPr lang="en-US" sz="600" b="0" i="0" u="none" strike="noStrike">
                          <a:effectLst/>
                          <a:latin typeface="Arial" panose="020B0604020202020204" pitchFamily="34" charset="0"/>
                        </a:rPr>
                        <a:t>Totals</a:t>
                      </a:r>
                    </a:p>
                  </a:txBody>
                  <a:tcPr marL="4965" marR="4965" marT="4965" marB="23832" anchor="b">
                    <a:lnL w="190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fontAlgn="b"/>
                      <a:endParaRPr lang="en-US" sz="600" b="0" i="0" u="none" strike="noStrike">
                        <a:effectLst/>
                        <a:latin typeface="Arial" panose="020B0604020202020204" pitchFamily="34" charset="0"/>
                      </a:endParaRPr>
                    </a:p>
                  </a:txBody>
                  <a:tcPr marL="4965" marR="4965" marT="4965" marB="23832"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$24,653 </a:t>
                      </a:r>
                    </a:p>
                  </a:txBody>
                  <a:tcPr marL="4965" marR="4965" marT="4965" marB="2383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latin typeface="Arial" panose="020B0604020202020204" pitchFamily="34" charset="0"/>
                        </a:rPr>
                        <a:t>÷</a:t>
                      </a:r>
                    </a:p>
                  </a:txBody>
                  <a:tcPr marL="4965" marR="4965" marT="4965" marB="2383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latin typeface="Arial" panose="020B0604020202020204" pitchFamily="34" charset="0"/>
                        </a:rPr>
                        <a:t>218.40</a:t>
                      </a:r>
                    </a:p>
                  </a:txBody>
                  <a:tcPr marL="4965" marR="4965" marT="4965" marB="2383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latin typeface="Arial" panose="020B0604020202020204" pitchFamily="34" charset="0"/>
                        </a:rPr>
                        <a:t>=</a:t>
                      </a:r>
                    </a:p>
                  </a:txBody>
                  <a:tcPr marL="4965" marR="4965" marT="4965" marB="2383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latin typeface="Arial" panose="020B0604020202020204" pitchFamily="34" charset="0"/>
                        </a:rPr>
                        <a:t>112.88</a:t>
                      </a:r>
                    </a:p>
                  </a:txBody>
                  <a:tcPr marL="4965" marR="4965" marT="4965" marB="2383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fontAlgn="b"/>
                      <a:r>
                        <a:rPr lang="en-US" sz="600" b="0" i="0" u="none" strike="noStrike">
                          <a:effectLst/>
                          <a:latin typeface="Arial" panose="020B0604020202020204" pitchFamily="34" charset="0"/>
                        </a:rPr>
                        <a:t>Customer ELR</a:t>
                      </a:r>
                    </a:p>
                  </a:txBody>
                  <a:tcPr marL="4965" marR="4965" marT="4965" marB="2383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fontAlgn="b"/>
                      <a:endParaRPr lang="en-US" sz="600" b="0" i="0" u="none" strike="noStrike">
                        <a:effectLst/>
                        <a:latin typeface="Arial" panose="020B0604020202020204" pitchFamily="34" charset="0"/>
                      </a:endParaRPr>
                    </a:p>
                  </a:txBody>
                  <a:tcPr marL="4965" marR="4965" marT="4965" marB="23832"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fontAlgn="b"/>
                      <a:endParaRPr lang="en-US" sz="600" b="0" i="0" u="none" strike="noStrike">
                        <a:effectLst/>
                        <a:latin typeface="Arial" panose="020B0604020202020204" pitchFamily="34" charset="0"/>
                      </a:endParaRPr>
                    </a:p>
                  </a:txBody>
                  <a:tcPr marL="4965" marR="4965" marT="4965" marB="23832"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1107220664"/>
                  </a:ext>
                </a:extLst>
              </a:tr>
              <a:tr h="217690">
                <a:tc>
                  <a:txBody>
                    <a:bodyPr/>
                    <a:lstStyle/>
                    <a:p>
                      <a:pPr fontAlgn="b"/>
                      <a:endParaRPr lang="en-US" sz="600" b="0" i="0" u="none" strike="noStrike">
                        <a:effectLst/>
                        <a:latin typeface="Arial" panose="020B0604020202020204" pitchFamily="34" charset="0"/>
                      </a:endParaRPr>
                    </a:p>
                  </a:txBody>
                  <a:tcPr marL="4965" marR="4965" marT="4965" marB="23832"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fontAlgn="b"/>
                      <a:endParaRPr lang="en-US" sz="600" b="0" i="0" u="none" strike="noStrike">
                        <a:effectLst/>
                        <a:latin typeface="Arial" panose="020B0604020202020204" pitchFamily="34" charset="0"/>
                      </a:endParaRPr>
                    </a:p>
                  </a:txBody>
                  <a:tcPr marL="4965" marR="4965" marT="4965" marB="23832"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fontAlgn="b"/>
                      <a:endParaRPr lang="en-US" sz="600" b="0" i="0" u="none" strike="noStrike">
                        <a:effectLst/>
                        <a:latin typeface="Arial" panose="020B0604020202020204" pitchFamily="34" charset="0"/>
                      </a:endParaRPr>
                    </a:p>
                  </a:txBody>
                  <a:tcPr marL="4965" marR="4965" marT="4965" marB="23832"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gridSpan="2">
                  <a:txBody>
                    <a:bodyPr/>
                    <a:lstStyle/>
                    <a:p>
                      <a:pPr fontAlgn="b"/>
                      <a:endParaRPr lang="en-US" sz="600" b="0" i="0" u="none" strike="noStrike">
                        <a:effectLst/>
                        <a:latin typeface="Arial" panose="020B0604020202020204" pitchFamily="34" charset="0"/>
                      </a:endParaRPr>
                    </a:p>
                  </a:txBody>
                  <a:tcPr marL="4965" marR="4965" marT="4965" marB="23832"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600" b="0" i="0" u="none" strike="noStrike">
                          <a:effectLst/>
                          <a:latin typeface="Arial" panose="020B0604020202020204" pitchFamily="34" charset="0"/>
                        </a:rPr>
                        <a:t>Target Labor Rate</a:t>
                      </a:r>
                    </a:p>
                  </a:txBody>
                  <a:tcPr marL="4965" marR="4965" marT="4965" marB="23832" anchor="b">
                    <a:lnL>
                      <a:noFill/>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fontAlgn="b"/>
                      <a:endParaRPr lang="en-US" sz="600" b="0" i="0" u="none" strike="noStrike">
                        <a:effectLst/>
                        <a:latin typeface="Arial" panose="020B0604020202020204" pitchFamily="34" charset="0"/>
                      </a:endParaRPr>
                    </a:p>
                  </a:txBody>
                  <a:tcPr marL="4965" marR="4965" marT="4965" marB="2383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fontAlgn="b"/>
                      <a:r>
                        <a:rPr lang="en-US" sz="600" b="0" i="0" u="none" strike="noStrike">
                          <a:effectLst/>
                          <a:latin typeface="Arial" panose="020B0604020202020204" pitchFamily="34" charset="0"/>
                        </a:rPr>
                        <a:t>Per FRH</a:t>
                      </a:r>
                    </a:p>
                  </a:txBody>
                  <a:tcPr marL="4965" marR="4965" marT="4965" marB="23832" anchor="b">
                    <a:lnL w="63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fontAlgn="b"/>
                      <a:endParaRPr lang="en-US" sz="600" b="0" i="0" u="none" strike="noStrike">
                        <a:effectLst/>
                        <a:latin typeface="Arial" panose="020B0604020202020204" pitchFamily="34" charset="0"/>
                      </a:endParaRPr>
                    </a:p>
                  </a:txBody>
                  <a:tcPr marL="4965" marR="4965" marT="4965" marB="23832"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fontAlgn="b"/>
                      <a:endParaRPr lang="en-US" sz="600" b="0" i="0" u="none" strike="noStrike">
                        <a:effectLst/>
                        <a:latin typeface="Arial" panose="020B0604020202020204" pitchFamily="34" charset="0"/>
                      </a:endParaRPr>
                    </a:p>
                  </a:txBody>
                  <a:tcPr marL="4965" marR="4965" marT="4965" marB="23832"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3976384247"/>
                  </a:ext>
                </a:extLst>
              </a:tr>
              <a:tr h="217690">
                <a:tc gridSpan="2">
                  <a:txBody>
                    <a:bodyPr/>
                    <a:lstStyle/>
                    <a:p>
                      <a:pPr algn="ctr" fontAlgn="b"/>
                      <a:r>
                        <a:rPr lang="en-US" sz="600" b="0" i="0" u="none" strike="noStrike">
                          <a:effectLst/>
                          <a:latin typeface="Arial" panose="020B0604020202020204" pitchFamily="34" charset="0"/>
                        </a:rPr>
                        <a:t>Total ROs</a:t>
                      </a:r>
                    </a:p>
                  </a:txBody>
                  <a:tcPr marL="4965" marR="4965" marT="4965" marB="23832"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ctr" fontAlgn="b"/>
                      <a:r>
                        <a:rPr lang="en-US" sz="600" b="0" i="0" u="none" strike="noStrike">
                          <a:effectLst/>
                          <a:latin typeface="Arial" panose="020B0604020202020204" pitchFamily="34" charset="0"/>
                        </a:rPr>
                        <a:t>0</a:t>
                      </a:r>
                    </a:p>
                  </a:txBody>
                  <a:tcPr marL="4965" marR="4965" marT="4965" marB="23832"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gridSpan="2">
                  <a:txBody>
                    <a:bodyPr/>
                    <a:lstStyle/>
                    <a:p>
                      <a:pPr fontAlgn="b"/>
                      <a:endParaRPr lang="en-US" sz="600" b="0" i="0" u="none" strike="noStrike">
                        <a:effectLst/>
                        <a:latin typeface="Arial" panose="020B0604020202020204" pitchFamily="34" charset="0"/>
                      </a:endParaRPr>
                    </a:p>
                  </a:txBody>
                  <a:tcPr marL="4965" marR="4965" marT="4965" marB="23832" anchor="b">
                    <a:lnL w="190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600" b="0" i="0" u="none" strike="noStrike">
                          <a:effectLst/>
                          <a:latin typeface="Arial" panose="020B0604020202020204" pitchFamily="34" charset="0"/>
                        </a:rPr>
                        <a:t>Difference</a:t>
                      </a:r>
                    </a:p>
                  </a:txBody>
                  <a:tcPr marL="4965" marR="4965" marT="4965" marB="23832"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600" b="0" i="0" u="none" strike="noStrike">
                          <a:effectLst/>
                          <a:latin typeface="Arial" panose="020B0604020202020204" pitchFamily="34" charset="0"/>
                        </a:rPr>
                        <a:t>112.88</a:t>
                      </a:r>
                    </a:p>
                  </a:txBody>
                  <a:tcPr marL="4965" marR="4965" marT="4965" marB="2383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fontAlgn="b"/>
                      <a:r>
                        <a:rPr lang="en-US" sz="600" b="0" i="0" u="none" strike="noStrike">
                          <a:effectLst/>
                          <a:latin typeface="Arial" panose="020B0604020202020204" pitchFamily="34" charset="0"/>
                        </a:rPr>
                        <a:t>Per FRH</a:t>
                      </a:r>
                    </a:p>
                  </a:txBody>
                  <a:tcPr marL="4965" marR="4965" marT="4965" marB="23832"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fontAlgn="b"/>
                      <a:endParaRPr lang="en-US" sz="600" b="0" i="0" u="none" strike="noStrike">
                        <a:effectLst/>
                        <a:latin typeface="Arial" panose="020B0604020202020204" pitchFamily="34" charset="0"/>
                      </a:endParaRPr>
                    </a:p>
                  </a:txBody>
                  <a:tcPr marL="4965" marR="4965" marT="4965" marB="23832" anchor="b">
                    <a:lnL>
                      <a:noFill/>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fontAlgn="b"/>
                      <a:endParaRPr lang="en-US" sz="600" b="0" i="0" u="none" strike="noStrike">
                        <a:effectLst/>
                        <a:latin typeface="Arial" panose="020B0604020202020204" pitchFamily="34" charset="0"/>
                      </a:endParaRPr>
                    </a:p>
                  </a:txBody>
                  <a:tcPr marL="4965" marR="4965" marT="4965" marB="23832"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134348100"/>
                  </a:ext>
                </a:extLst>
              </a:tr>
              <a:tr h="233239">
                <a:tc>
                  <a:txBody>
                    <a:bodyPr/>
                    <a:lstStyle/>
                    <a:p>
                      <a:pPr fontAlgn="b"/>
                      <a:endParaRPr lang="en-US" sz="600" b="0" i="0" u="none" strike="noStrike">
                        <a:effectLst/>
                        <a:latin typeface="Arial" panose="020B0604020202020204" pitchFamily="34" charset="0"/>
                      </a:endParaRPr>
                    </a:p>
                  </a:txBody>
                  <a:tcPr marL="4965" marR="4965" marT="4965" marB="23832"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fontAlgn="b"/>
                      <a:endParaRPr lang="en-US" sz="600" b="0" i="0" u="none" strike="noStrike">
                        <a:effectLst/>
                        <a:latin typeface="Arial" panose="020B0604020202020204" pitchFamily="34" charset="0"/>
                      </a:endParaRPr>
                    </a:p>
                  </a:txBody>
                  <a:tcPr marL="4965" marR="4965" marT="4965" marB="23832"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fontAlgn="b"/>
                      <a:endParaRPr lang="en-US" sz="600" b="0" i="0" u="none" strike="noStrike">
                        <a:effectLst/>
                        <a:latin typeface="Arial" panose="020B0604020202020204" pitchFamily="34" charset="0"/>
                      </a:endParaRPr>
                    </a:p>
                  </a:txBody>
                  <a:tcPr marL="4965" marR="4965" marT="4965" marB="23832"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gridSpan="2">
                  <a:txBody>
                    <a:bodyPr/>
                    <a:lstStyle/>
                    <a:p>
                      <a:pPr fontAlgn="b"/>
                      <a:endParaRPr lang="en-US" sz="600" b="0" i="0" u="none" strike="noStrike">
                        <a:effectLst/>
                        <a:latin typeface="Arial" panose="020B0604020202020204" pitchFamily="34" charset="0"/>
                      </a:endParaRPr>
                    </a:p>
                  </a:txBody>
                  <a:tcPr marL="4965" marR="4965" marT="4965" marB="23832"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hMerge="1">
                  <a:txBody>
                    <a:bodyPr/>
                    <a:lstStyle/>
                    <a:p>
                      <a:endParaRPr lang="en-US"/>
                    </a:p>
                  </a:txBody>
                  <a:tcPr/>
                </a:tc>
                <a:tc>
                  <a:txBody>
                    <a:bodyPr/>
                    <a:lstStyle/>
                    <a:p>
                      <a:pPr algn="r" fontAlgn="b"/>
                      <a:endParaRPr lang="en-US" sz="600" b="0" i="0" u="none" strike="noStrike">
                        <a:effectLst/>
                        <a:latin typeface="Arial" panose="020B0604020202020204" pitchFamily="34" charset="0"/>
                      </a:endParaRPr>
                    </a:p>
                  </a:txBody>
                  <a:tcPr marL="4965" marR="4965" marT="4965" marB="23832"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fontAlgn="b"/>
                      <a:endParaRPr lang="en-US" sz="600" b="0" i="0" u="none" strike="noStrike">
                        <a:effectLst/>
                        <a:latin typeface="Arial" panose="020B0604020202020204" pitchFamily="34" charset="0"/>
                      </a:endParaRPr>
                    </a:p>
                  </a:txBody>
                  <a:tcPr marL="4965" marR="4965" marT="4965" marB="23832"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fontAlgn="b"/>
                      <a:endParaRPr lang="en-US" sz="600" b="0" i="0" u="none" strike="noStrike">
                        <a:effectLst/>
                        <a:latin typeface="Arial" panose="020B0604020202020204" pitchFamily="34" charset="0"/>
                      </a:endParaRPr>
                    </a:p>
                  </a:txBody>
                  <a:tcPr marL="4965" marR="4965" marT="4965" marB="23832"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fontAlgn="b"/>
                      <a:endParaRPr lang="en-US" sz="600" b="0" i="0" u="none" strike="noStrike">
                        <a:effectLst/>
                        <a:latin typeface="Arial" panose="020B0604020202020204" pitchFamily="34" charset="0"/>
                      </a:endParaRPr>
                    </a:p>
                  </a:txBody>
                  <a:tcPr marL="4965" marR="4965" marT="4965" marB="23832"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fontAlgn="b"/>
                      <a:endParaRPr lang="en-US" sz="600" b="0" i="0" u="none" strike="noStrike">
                        <a:effectLst/>
                        <a:latin typeface="Arial" panose="020B0604020202020204" pitchFamily="34" charset="0"/>
                      </a:endParaRPr>
                    </a:p>
                  </a:txBody>
                  <a:tcPr marL="4965" marR="4965" marT="4965" marB="23832"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1385095972"/>
                  </a:ext>
                </a:extLst>
              </a:tr>
              <a:tr h="233239">
                <a:tc gridSpan="8">
                  <a:txBody>
                    <a:bodyPr/>
                    <a:lstStyle/>
                    <a:p>
                      <a:pPr algn="l" fontAlgn="b"/>
                      <a:r>
                        <a:rPr lang="en-US" sz="700" b="1" i="0" u="none" strike="noStrike">
                          <a:effectLst/>
                          <a:latin typeface="Arial" panose="020B0604020202020204" pitchFamily="34" charset="0"/>
                        </a:rPr>
                        <a:t>Cost of Labor</a:t>
                      </a:r>
                    </a:p>
                  </a:txBody>
                  <a:tcPr marL="4965" marR="4965" marT="4965" marB="23832"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D9D9D9"/>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fontAlgn="b"/>
                      <a:endParaRPr lang="en-US" sz="600" b="0" i="0" u="none" strike="noStrike">
                        <a:effectLst/>
                        <a:latin typeface="Arial" panose="020B0604020202020204" pitchFamily="34" charset="0"/>
                      </a:endParaRPr>
                    </a:p>
                  </a:txBody>
                  <a:tcPr marL="4965" marR="4965" marT="4965" marB="23832" anchor="b">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D9D9D9"/>
                    </a:solidFill>
                  </a:tcPr>
                </a:tc>
                <a:tc>
                  <a:txBody>
                    <a:bodyPr/>
                    <a:lstStyle/>
                    <a:p>
                      <a:pPr fontAlgn="b"/>
                      <a:endParaRPr lang="en-US" sz="600" b="0" i="0" u="none" strike="noStrike">
                        <a:effectLst/>
                        <a:latin typeface="Arial" panose="020B0604020202020204" pitchFamily="34" charset="0"/>
                      </a:endParaRPr>
                    </a:p>
                  </a:txBody>
                  <a:tcPr marL="4965" marR="4965" marT="4965" marB="23832"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1003952778"/>
                  </a:ext>
                </a:extLst>
              </a:tr>
              <a:tr h="217690">
                <a:tc>
                  <a:txBody>
                    <a:bodyPr/>
                    <a:lstStyle/>
                    <a:p>
                      <a:pPr fontAlgn="b"/>
                      <a:r>
                        <a:rPr lang="en-US" sz="600" b="0" i="0" u="none" strike="noStrike">
                          <a:effectLst/>
                          <a:latin typeface="Arial" panose="020B0604020202020204" pitchFamily="34" charset="0"/>
                        </a:rPr>
                        <a:t>Total Cost of Labor</a:t>
                      </a:r>
                    </a:p>
                  </a:txBody>
                  <a:tcPr marL="4965" marR="4965" marT="4965" marB="23832"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fontAlgn="b"/>
                      <a:endParaRPr lang="en-US" sz="600" b="0" i="0" u="none" strike="noStrike">
                        <a:effectLst/>
                        <a:latin typeface="Arial" panose="020B0604020202020204" pitchFamily="34" charset="0"/>
                      </a:endParaRPr>
                    </a:p>
                  </a:txBody>
                  <a:tcPr marL="4965" marR="4965" marT="4965" marB="23832" anchor="b">
                    <a:lnL>
                      <a:noFill/>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600" b="0" i="0" u="none" strike="noStrike">
                          <a:effectLst/>
                          <a:latin typeface="Arial" panose="020B0604020202020204" pitchFamily="34" charset="0"/>
                        </a:rPr>
                        <a:t>6606.60</a:t>
                      </a:r>
                    </a:p>
                  </a:txBody>
                  <a:tcPr marL="4965" marR="4965" marT="4965" marB="2383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latin typeface="Arial" panose="020B0604020202020204" pitchFamily="34" charset="0"/>
                        </a:rPr>
                        <a:t>÷</a:t>
                      </a:r>
                    </a:p>
                  </a:txBody>
                  <a:tcPr marL="4965" marR="4965" marT="4965" marB="2383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fontAlgn="b"/>
                      <a:r>
                        <a:rPr lang="en-US" sz="600" b="0" i="0" u="none" strike="noStrike">
                          <a:effectLst/>
                          <a:latin typeface="Arial" panose="020B0604020202020204" pitchFamily="34" charset="0"/>
                        </a:rPr>
                        <a:t>Total Sales</a:t>
                      </a:r>
                    </a:p>
                  </a:txBody>
                  <a:tcPr marL="4965" marR="4965" marT="4965" marB="2383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effectLst/>
                          <a:latin typeface="Arial" panose="020B0604020202020204" pitchFamily="34" charset="0"/>
                        </a:rPr>
                        <a:t>=</a:t>
                      </a:r>
                    </a:p>
                  </a:txBody>
                  <a:tcPr marL="4965" marR="4965" marT="4965" marB="2383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ctr" fontAlgn="b"/>
                      <a:r>
                        <a:rPr lang="en-US" sz="600" b="0" i="0" u="none" strike="noStrike">
                          <a:effectLst/>
                          <a:latin typeface="Arial" panose="020B0604020202020204" pitchFamily="34" charset="0"/>
                        </a:rPr>
                        <a:t>26.80%</a:t>
                      </a:r>
                    </a:p>
                  </a:txBody>
                  <a:tcPr marL="4965" marR="4965" marT="4965" marB="2383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fontAlgn="b"/>
                      <a:r>
                        <a:rPr lang="en-US" sz="600" b="0" i="0" u="none" strike="noStrike">
                          <a:effectLst/>
                          <a:latin typeface="Arial" panose="020B0604020202020204" pitchFamily="34" charset="0"/>
                        </a:rPr>
                        <a:t>Percent Cost of Sales</a:t>
                      </a:r>
                    </a:p>
                  </a:txBody>
                  <a:tcPr marL="4965" marR="4965" marT="4965" marB="23832" anchor="b">
                    <a:lnL w="63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fontAlgn="b"/>
                      <a:endParaRPr lang="en-US" sz="600" b="0" i="0" u="none" strike="noStrike">
                        <a:effectLst/>
                        <a:latin typeface="Arial" panose="020B0604020202020204" pitchFamily="34" charset="0"/>
                      </a:endParaRPr>
                    </a:p>
                  </a:txBody>
                  <a:tcPr marL="4965" marR="4965" marT="4965" marB="23832"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fontAlgn="b"/>
                      <a:endParaRPr lang="en-US" sz="600" b="0" i="0" u="none" strike="noStrike">
                        <a:effectLst/>
                        <a:latin typeface="Arial" panose="020B0604020202020204" pitchFamily="34" charset="0"/>
                      </a:endParaRPr>
                    </a:p>
                  </a:txBody>
                  <a:tcPr marL="4965" marR="4965" marT="4965" marB="23832"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4001180995"/>
                  </a:ext>
                </a:extLst>
              </a:tr>
              <a:tr h="217690">
                <a:tc>
                  <a:txBody>
                    <a:bodyPr/>
                    <a:lstStyle/>
                    <a:p>
                      <a:pPr fontAlgn="b"/>
                      <a:r>
                        <a:rPr lang="en-US" sz="600" b="0" i="0" u="none" strike="noStrike">
                          <a:effectLst/>
                          <a:latin typeface="Arial" panose="020B0604020202020204" pitchFamily="34" charset="0"/>
                        </a:rPr>
                        <a:t>Total Cost of Labor</a:t>
                      </a:r>
                    </a:p>
                  </a:txBody>
                  <a:tcPr marL="4965" marR="4965" marT="4965" marB="23832" anchor="b">
                    <a:lnL w="190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fontAlgn="b"/>
                      <a:endParaRPr lang="en-US" sz="600" b="0" i="0" u="none" strike="noStrike">
                        <a:effectLst/>
                        <a:latin typeface="Arial" panose="020B0604020202020204" pitchFamily="34" charset="0"/>
                      </a:endParaRPr>
                    </a:p>
                  </a:txBody>
                  <a:tcPr marL="4965" marR="4965" marT="4965" marB="23832"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600" b="0" i="0" u="none" strike="noStrike">
                          <a:effectLst/>
                          <a:latin typeface="Arial" panose="020B0604020202020204" pitchFamily="34" charset="0"/>
                        </a:rPr>
                        <a:t>6606.60</a:t>
                      </a:r>
                    </a:p>
                  </a:txBody>
                  <a:tcPr marL="4965" marR="4965" marT="4965" marB="2383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latin typeface="Arial" panose="020B0604020202020204" pitchFamily="34" charset="0"/>
                        </a:rPr>
                        <a:t>÷</a:t>
                      </a:r>
                    </a:p>
                  </a:txBody>
                  <a:tcPr marL="4965" marR="4965" marT="4965" marB="2383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ABF8F"/>
                    </a:solidFill>
                  </a:tcPr>
                </a:tc>
                <a:tc>
                  <a:txBody>
                    <a:bodyPr/>
                    <a:lstStyle/>
                    <a:p>
                      <a:pPr fontAlgn="b"/>
                      <a:r>
                        <a:rPr lang="en-US" sz="600" b="0" i="0" u="none" strike="noStrike">
                          <a:effectLst/>
                          <a:latin typeface="Arial" panose="020B0604020202020204" pitchFamily="34" charset="0"/>
                        </a:rPr>
                        <a:t>Total FRHs</a:t>
                      </a:r>
                    </a:p>
                  </a:txBody>
                  <a:tcPr marL="4965" marR="4965" marT="4965" marB="2383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effectLst/>
                          <a:latin typeface="Arial" panose="020B0604020202020204" pitchFamily="34" charset="0"/>
                        </a:rPr>
                        <a:t>=</a:t>
                      </a:r>
                    </a:p>
                  </a:txBody>
                  <a:tcPr marL="4965" marR="4965" marT="4965" marB="2383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ABF8F"/>
                    </a:solidFill>
                  </a:tcPr>
                </a:tc>
                <a:tc>
                  <a:txBody>
                    <a:bodyPr/>
                    <a:lstStyle/>
                    <a:p>
                      <a:pPr algn="ctr" fontAlgn="b"/>
                      <a:r>
                        <a:rPr lang="en-US" sz="600" b="0" i="0" u="none" strike="noStrike">
                          <a:effectLst/>
                          <a:latin typeface="Arial" panose="020B0604020202020204" pitchFamily="34" charset="0"/>
                        </a:rPr>
                        <a:t>30.25</a:t>
                      </a:r>
                    </a:p>
                  </a:txBody>
                  <a:tcPr marL="4965" marR="4965" marT="4965" marB="2383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fontAlgn="b"/>
                      <a:r>
                        <a:rPr lang="en-US" sz="600" b="0" i="0" u="none" strike="noStrike">
                          <a:effectLst/>
                          <a:latin typeface="Arial" panose="020B0604020202020204" pitchFamily="34" charset="0"/>
                        </a:rPr>
                        <a:t>Cost per FRH</a:t>
                      </a:r>
                    </a:p>
                  </a:txBody>
                  <a:tcPr marL="4965" marR="4965" marT="4965" marB="23832"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fontAlgn="b"/>
                      <a:endParaRPr lang="en-US" sz="600" b="0" i="0" u="none" strike="noStrike">
                        <a:effectLst/>
                        <a:latin typeface="Arial" panose="020B0604020202020204" pitchFamily="34" charset="0"/>
                      </a:endParaRPr>
                    </a:p>
                  </a:txBody>
                  <a:tcPr marL="4965" marR="4965" marT="4965" marB="23832" anchor="b">
                    <a:lnL>
                      <a:noFill/>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fontAlgn="b"/>
                      <a:endParaRPr lang="en-US" sz="600" b="0" i="0" u="none" strike="noStrike">
                        <a:effectLst/>
                        <a:latin typeface="Arial" panose="020B0604020202020204" pitchFamily="34" charset="0"/>
                      </a:endParaRPr>
                    </a:p>
                  </a:txBody>
                  <a:tcPr marL="4965" marR="4965" marT="4965" marB="23832"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3210237414"/>
                  </a:ext>
                </a:extLst>
              </a:tr>
              <a:tr h="233239">
                <a:tc>
                  <a:txBody>
                    <a:bodyPr/>
                    <a:lstStyle/>
                    <a:p>
                      <a:pPr fontAlgn="b"/>
                      <a:endParaRPr lang="en-US" sz="600" b="0" i="0" u="none" strike="noStrike">
                        <a:effectLst/>
                        <a:latin typeface="Arial" panose="020B0604020202020204" pitchFamily="34" charset="0"/>
                      </a:endParaRPr>
                    </a:p>
                  </a:txBody>
                  <a:tcPr marL="4965" marR="4965" marT="4965" marB="23832"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fontAlgn="b"/>
                      <a:endParaRPr lang="en-US" sz="600" b="0" i="0" u="none" strike="noStrike">
                        <a:effectLst/>
                        <a:latin typeface="Arial" panose="020B0604020202020204" pitchFamily="34" charset="0"/>
                      </a:endParaRPr>
                    </a:p>
                  </a:txBody>
                  <a:tcPr marL="4965" marR="4965" marT="4965" marB="23832"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fontAlgn="b"/>
                      <a:endParaRPr lang="en-US" sz="600" b="0" i="0" u="none" strike="noStrike">
                        <a:effectLst/>
                        <a:latin typeface="Arial" panose="020B0604020202020204" pitchFamily="34" charset="0"/>
                      </a:endParaRPr>
                    </a:p>
                  </a:txBody>
                  <a:tcPr marL="4965" marR="4965" marT="4965" marB="23832"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ctr" fontAlgn="b"/>
                      <a:endParaRPr lang="en-US" sz="600" b="0" i="0" u="none" strike="noStrike">
                        <a:effectLst/>
                        <a:latin typeface="Arial" panose="020B0604020202020204" pitchFamily="34" charset="0"/>
                      </a:endParaRPr>
                    </a:p>
                  </a:txBody>
                  <a:tcPr marL="4965" marR="4965" marT="4965" marB="23832"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fontAlgn="b"/>
                      <a:endParaRPr lang="en-US" sz="600" b="0" i="0" u="none" strike="noStrike">
                        <a:effectLst/>
                        <a:latin typeface="Arial" panose="020B0604020202020204" pitchFamily="34" charset="0"/>
                      </a:endParaRPr>
                    </a:p>
                  </a:txBody>
                  <a:tcPr marL="4965" marR="4965" marT="4965" marB="23832"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ctr" fontAlgn="b"/>
                      <a:endParaRPr lang="en-US" sz="600" b="0" i="0" u="none" strike="noStrike">
                        <a:effectLst/>
                        <a:latin typeface="Arial" panose="020B0604020202020204" pitchFamily="34" charset="0"/>
                      </a:endParaRPr>
                    </a:p>
                  </a:txBody>
                  <a:tcPr marL="4965" marR="4965" marT="4965" marB="23832"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fontAlgn="b"/>
                      <a:endParaRPr lang="en-US" sz="600" b="0" i="0" u="none" strike="noStrike">
                        <a:effectLst/>
                        <a:latin typeface="Arial" panose="020B0604020202020204" pitchFamily="34" charset="0"/>
                      </a:endParaRPr>
                    </a:p>
                  </a:txBody>
                  <a:tcPr marL="4965" marR="4965" marT="4965" marB="23832"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fontAlgn="b"/>
                      <a:endParaRPr lang="en-US" sz="600" b="0" i="0" u="none" strike="noStrike">
                        <a:effectLst/>
                        <a:latin typeface="Arial" panose="020B0604020202020204" pitchFamily="34" charset="0"/>
                      </a:endParaRPr>
                    </a:p>
                  </a:txBody>
                  <a:tcPr marL="4965" marR="4965" marT="4965" marB="23832"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fontAlgn="b"/>
                      <a:endParaRPr lang="en-US" sz="600" b="0" i="0" u="none" strike="noStrike">
                        <a:effectLst/>
                        <a:latin typeface="Arial" panose="020B0604020202020204" pitchFamily="34" charset="0"/>
                      </a:endParaRPr>
                    </a:p>
                  </a:txBody>
                  <a:tcPr marL="4965" marR="4965" marT="4965" marB="23832"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fontAlgn="b"/>
                      <a:endParaRPr lang="en-US" sz="600" b="0" i="0" u="none" strike="noStrike">
                        <a:effectLst/>
                        <a:latin typeface="Arial" panose="020B0604020202020204" pitchFamily="34" charset="0"/>
                      </a:endParaRPr>
                    </a:p>
                  </a:txBody>
                  <a:tcPr marL="4965" marR="4965" marT="4965" marB="23832"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1585297677"/>
                  </a:ext>
                </a:extLst>
              </a:tr>
              <a:tr h="233239">
                <a:tc gridSpan="8">
                  <a:txBody>
                    <a:bodyPr/>
                    <a:lstStyle/>
                    <a:p>
                      <a:pPr algn="l" fontAlgn="b"/>
                      <a:r>
                        <a:rPr lang="en-US" sz="700" b="1" i="0" u="none" strike="noStrike">
                          <a:effectLst/>
                          <a:latin typeface="Arial" panose="020B0604020202020204" pitchFamily="34" charset="0"/>
                        </a:rPr>
                        <a:t>Repair Order Measurements</a:t>
                      </a:r>
                    </a:p>
                  </a:txBody>
                  <a:tcPr marL="4965" marR="4965" marT="4965" marB="23832"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D9D9D9"/>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fontAlgn="b"/>
                      <a:endParaRPr lang="en-US" sz="600" b="0" i="0" u="none" strike="noStrike">
                        <a:effectLst/>
                        <a:latin typeface="Arial" panose="020B0604020202020204" pitchFamily="34" charset="0"/>
                      </a:endParaRPr>
                    </a:p>
                  </a:txBody>
                  <a:tcPr marL="4965" marR="4965" marT="4965" marB="23832" anchor="b">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D9D9D9"/>
                    </a:solidFill>
                  </a:tcPr>
                </a:tc>
                <a:tc>
                  <a:txBody>
                    <a:bodyPr/>
                    <a:lstStyle/>
                    <a:p>
                      <a:pPr fontAlgn="b"/>
                      <a:endParaRPr lang="en-US" sz="600" b="0" i="0" u="none" strike="noStrike">
                        <a:effectLst/>
                        <a:latin typeface="Arial" panose="020B0604020202020204" pitchFamily="34" charset="0"/>
                      </a:endParaRPr>
                    </a:p>
                  </a:txBody>
                  <a:tcPr marL="4965" marR="4965" marT="4965" marB="23832"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4050873191"/>
                  </a:ext>
                </a:extLst>
              </a:tr>
              <a:tr h="217690">
                <a:tc>
                  <a:txBody>
                    <a:bodyPr/>
                    <a:lstStyle/>
                    <a:p>
                      <a:pPr fontAlgn="b"/>
                      <a:r>
                        <a:rPr lang="en-US" sz="600" b="0" i="0" u="none" strike="noStrike">
                          <a:effectLst/>
                          <a:latin typeface="Arial" panose="020B0604020202020204" pitchFamily="34" charset="0"/>
                        </a:rPr>
                        <a:t>Total Labor Sales</a:t>
                      </a:r>
                    </a:p>
                  </a:txBody>
                  <a:tcPr marL="4965" marR="4965" marT="4965" marB="23832"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fontAlgn="b"/>
                      <a:endParaRPr lang="en-US" sz="600" b="0" i="0" u="none" strike="noStrike">
                        <a:effectLst/>
                        <a:latin typeface="Arial" panose="020B0604020202020204" pitchFamily="34" charset="0"/>
                      </a:endParaRPr>
                    </a:p>
                  </a:txBody>
                  <a:tcPr marL="4965" marR="4965" marT="4965" marB="23832" anchor="b">
                    <a:lnL>
                      <a:noFill/>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600" b="0" i="0" u="none" strike="noStrike">
                          <a:effectLst/>
                          <a:latin typeface="Arial" panose="020B0604020202020204" pitchFamily="34" charset="0"/>
                        </a:rPr>
                        <a:t>24,652.88</a:t>
                      </a:r>
                    </a:p>
                  </a:txBody>
                  <a:tcPr marL="4965" marR="4965" marT="4965" marB="2383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latin typeface="Arial" panose="020B0604020202020204" pitchFamily="34" charset="0"/>
                        </a:rPr>
                        <a:t>÷</a:t>
                      </a:r>
                    </a:p>
                  </a:txBody>
                  <a:tcPr marL="4965" marR="4965" marT="4965" marB="2383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fontAlgn="b"/>
                      <a:r>
                        <a:rPr lang="en-US" sz="600" b="0" i="0" u="none" strike="noStrike">
                          <a:effectLst/>
                          <a:latin typeface="Arial" panose="020B0604020202020204" pitchFamily="34" charset="0"/>
                        </a:rPr>
                        <a:t>Total ROs</a:t>
                      </a:r>
                    </a:p>
                  </a:txBody>
                  <a:tcPr marL="4965" marR="4965" marT="4965" marB="2383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effectLst/>
                          <a:latin typeface="Arial" panose="020B0604020202020204" pitchFamily="34" charset="0"/>
                        </a:rPr>
                        <a:t>=</a:t>
                      </a:r>
                    </a:p>
                  </a:txBody>
                  <a:tcPr marL="4965" marR="4965" marT="4965" marB="2383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fontAlgn="b"/>
                      <a:endParaRPr lang="en-US" sz="600" b="0" i="0" u="none" strike="noStrike">
                        <a:effectLst/>
                        <a:latin typeface="Arial" panose="020B0604020202020204" pitchFamily="34" charset="0"/>
                      </a:endParaRPr>
                    </a:p>
                  </a:txBody>
                  <a:tcPr marL="4965" marR="4965" marT="4965" marB="2383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fontAlgn="b"/>
                      <a:r>
                        <a:rPr lang="en-US" sz="600" b="0" i="0" u="none" strike="noStrike">
                          <a:effectLst/>
                          <a:latin typeface="Arial" panose="020B0604020202020204" pitchFamily="34" charset="0"/>
                        </a:rPr>
                        <a:t>Avg Labor per RO</a:t>
                      </a:r>
                    </a:p>
                  </a:txBody>
                  <a:tcPr marL="4965" marR="4965" marT="4965" marB="23832" anchor="b">
                    <a:lnL w="63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fontAlgn="b"/>
                      <a:endParaRPr lang="en-US" sz="600" b="0" i="0" u="none" strike="noStrike">
                        <a:effectLst/>
                        <a:latin typeface="Arial" panose="020B0604020202020204" pitchFamily="34" charset="0"/>
                      </a:endParaRPr>
                    </a:p>
                  </a:txBody>
                  <a:tcPr marL="4965" marR="4965" marT="4965" marB="23832"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fontAlgn="b"/>
                      <a:endParaRPr lang="en-US" sz="600" b="0" i="0" u="none" strike="noStrike">
                        <a:effectLst/>
                        <a:latin typeface="Arial" panose="020B0604020202020204" pitchFamily="34" charset="0"/>
                      </a:endParaRPr>
                    </a:p>
                  </a:txBody>
                  <a:tcPr marL="4965" marR="4965" marT="4965" marB="23832"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3730689741"/>
                  </a:ext>
                </a:extLst>
              </a:tr>
              <a:tr h="217690">
                <a:tc>
                  <a:txBody>
                    <a:bodyPr/>
                    <a:lstStyle/>
                    <a:p>
                      <a:pPr fontAlgn="b"/>
                      <a:r>
                        <a:rPr lang="en-US" sz="600" b="0" i="0" u="none" strike="noStrike">
                          <a:effectLst/>
                          <a:latin typeface="Arial" panose="020B0604020202020204" pitchFamily="34" charset="0"/>
                        </a:rPr>
                        <a:t>Total FRHs</a:t>
                      </a:r>
                    </a:p>
                  </a:txBody>
                  <a:tcPr marL="4965" marR="4965" marT="4965" marB="23832" anchor="b">
                    <a:lnL w="190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fontAlgn="b"/>
                      <a:endParaRPr lang="en-US" sz="600" b="0" i="0" u="none" strike="noStrike">
                        <a:effectLst/>
                        <a:latin typeface="Arial" panose="020B0604020202020204" pitchFamily="34" charset="0"/>
                      </a:endParaRPr>
                    </a:p>
                  </a:txBody>
                  <a:tcPr marL="4965" marR="4965" marT="4965" marB="23832"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600" b="0" i="0" u="none" strike="noStrike">
                          <a:effectLst/>
                          <a:latin typeface="Arial" panose="020B0604020202020204" pitchFamily="34" charset="0"/>
                        </a:rPr>
                        <a:t>218.40</a:t>
                      </a:r>
                    </a:p>
                  </a:txBody>
                  <a:tcPr marL="4965" marR="4965" marT="4965" marB="2383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latin typeface="Arial" panose="020B0604020202020204" pitchFamily="34" charset="0"/>
                        </a:rPr>
                        <a:t>÷</a:t>
                      </a:r>
                    </a:p>
                  </a:txBody>
                  <a:tcPr marL="4965" marR="4965" marT="4965" marB="2383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fontAlgn="b"/>
                      <a:r>
                        <a:rPr lang="en-US" sz="600" b="0" i="0" u="none" strike="noStrike">
                          <a:effectLst/>
                          <a:latin typeface="Arial" panose="020B0604020202020204" pitchFamily="34" charset="0"/>
                        </a:rPr>
                        <a:t>Total ROs</a:t>
                      </a:r>
                    </a:p>
                  </a:txBody>
                  <a:tcPr marL="4965" marR="4965" marT="4965" marB="2383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effectLst/>
                          <a:latin typeface="Arial" panose="020B0604020202020204" pitchFamily="34" charset="0"/>
                        </a:rPr>
                        <a:t>=</a:t>
                      </a:r>
                    </a:p>
                  </a:txBody>
                  <a:tcPr marL="4965" marR="4965" marT="4965" marB="2383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fontAlgn="b"/>
                      <a:endParaRPr lang="en-US" sz="600" b="0" i="0" u="none" strike="noStrike">
                        <a:effectLst/>
                        <a:latin typeface="Arial" panose="020B0604020202020204" pitchFamily="34" charset="0"/>
                      </a:endParaRPr>
                    </a:p>
                  </a:txBody>
                  <a:tcPr marL="4965" marR="4965" marT="4965" marB="2383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fontAlgn="b"/>
                      <a:r>
                        <a:rPr lang="en-US" sz="600" b="0" i="0" u="none" strike="noStrike">
                          <a:effectLst/>
                          <a:latin typeface="Arial" panose="020B0604020202020204" pitchFamily="34" charset="0"/>
                        </a:rPr>
                        <a:t>Avg FRH's per RO</a:t>
                      </a:r>
                    </a:p>
                  </a:txBody>
                  <a:tcPr marL="4965" marR="4965" marT="4965" marB="23832"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fontAlgn="b"/>
                      <a:endParaRPr lang="en-US" sz="600" b="0" i="0" u="none" strike="noStrike">
                        <a:effectLst/>
                        <a:latin typeface="Arial" panose="020B0604020202020204" pitchFamily="34" charset="0"/>
                      </a:endParaRPr>
                    </a:p>
                  </a:txBody>
                  <a:tcPr marL="4965" marR="4965" marT="4965" marB="23832" anchor="b">
                    <a:lnL>
                      <a:noFill/>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fontAlgn="b"/>
                      <a:endParaRPr lang="en-US" sz="600" b="0" i="0" u="none" strike="noStrike">
                        <a:effectLst/>
                        <a:latin typeface="Arial" panose="020B0604020202020204" pitchFamily="34" charset="0"/>
                      </a:endParaRPr>
                    </a:p>
                  </a:txBody>
                  <a:tcPr marL="4965" marR="4965" marT="4965" marB="23832"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3424843447"/>
                  </a:ext>
                </a:extLst>
              </a:tr>
              <a:tr h="217690">
                <a:tc>
                  <a:txBody>
                    <a:bodyPr/>
                    <a:lstStyle/>
                    <a:p>
                      <a:pPr fontAlgn="b"/>
                      <a:r>
                        <a:rPr lang="en-US" sz="600" b="0" i="0" u="none" strike="noStrike">
                          <a:effectLst/>
                          <a:latin typeface="Arial" panose="020B0604020202020204" pitchFamily="34" charset="0"/>
                        </a:rPr>
                        <a:t>Menu Sales</a:t>
                      </a:r>
                    </a:p>
                  </a:txBody>
                  <a:tcPr marL="4965" marR="4965" marT="4965" marB="23832" anchor="b">
                    <a:lnL w="190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fontAlgn="b"/>
                      <a:endParaRPr lang="en-US" sz="600" b="0" i="0" u="none" strike="noStrike">
                        <a:effectLst/>
                        <a:latin typeface="Arial" panose="020B0604020202020204" pitchFamily="34" charset="0"/>
                      </a:endParaRPr>
                    </a:p>
                  </a:txBody>
                  <a:tcPr marL="4965" marR="4965" marT="4965" marB="23832"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fontAlgn="b"/>
                      <a:endParaRPr lang="en-US" sz="600" b="0" i="0" u="none" strike="noStrike">
                        <a:effectLst/>
                        <a:latin typeface="Arial" panose="020B0604020202020204" pitchFamily="34" charset="0"/>
                      </a:endParaRPr>
                    </a:p>
                  </a:txBody>
                  <a:tcPr marL="4965" marR="4965" marT="4965" marB="2383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600" b="0" i="0" u="none" strike="noStrike">
                          <a:effectLst/>
                          <a:latin typeface="Arial" panose="020B0604020202020204" pitchFamily="34" charset="0"/>
                        </a:rPr>
                        <a:t>÷</a:t>
                      </a:r>
                    </a:p>
                  </a:txBody>
                  <a:tcPr marL="4965" marR="4965" marT="4965" marB="2383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fontAlgn="b"/>
                      <a:r>
                        <a:rPr lang="en-US" sz="600" b="0" i="0" u="none" strike="noStrike">
                          <a:effectLst/>
                          <a:latin typeface="Arial" panose="020B0604020202020204" pitchFamily="34" charset="0"/>
                        </a:rPr>
                        <a:t>Total ROs</a:t>
                      </a:r>
                    </a:p>
                  </a:txBody>
                  <a:tcPr marL="4965" marR="4965" marT="4965" marB="2383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effectLst/>
                          <a:latin typeface="Arial" panose="020B0604020202020204" pitchFamily="34" charset="0"/>
                        </a:rPr>
                        <a:t>=</a:t>
                      </a:r>
                    </a:p>
                  </a:txBody>
                  <a:tcPr marL="4965" marR="4965" marT="4965" marB="2383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fontAlgn="b"/>
                      <a:endParaRPr lang="en-US" sz="600" b="0" i="0" u="none" strike="noStrike">
                        <a:effectLst/>
                        <a:latin typeface="Arial" panose="020B0604020202020204" pitchFamily="34" charset="0"/>
                      </a:endParaRPr>
                    </a:p>
                  </a:txBody>
                  <a:tcPr marL="4965" marR="4965" marT="4965" marB="2383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fontAlgn="b"/>
                      <a:r>
                        <a:rPr lang="en-US" sz="600" b="0" i="0" u="none" strike="noStrike">
                          <a:effectLst/>
                          <a:latin typeface="Arial" panose="020B0604020202020204" pitchFamily="34" charset="0"/>
                        </a:rPr>
                        <a:t>Percent Menu Sales</a:t>
                      </a:r>
                    </a:p>
                  </a:txBody>
                  <a:tcPr marL="4965" marR="4965" marT="4965" marB="23832"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fontAlgn="b"/>
                      <a:endParaRPr lang="en-US" sz="600" b="0" i="0" u="none" strike="noStrike">
                        <a:effectLst/>
                        <a:latin typeface="Arial" panose="020B0604020202020204" pitchFamily="34" charset="0"/>
                      </a:endParaRPr>
                    </a:p>
                  </a:txBody>
                  <a:tcPr marL="4965" marR="4965" marT="4965" marB="23832" anchor="b">
                    <a:lnL>
                      <a:noFill/>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fontAlgn="b"/>
                      <a:endParaRPr lang="en-US" sz="600" b="0" i="0" u="none" strike="noStrike">
                        <a:effectLst/>
                        <a:latin typeface="Arial" panose="020B0604020202020204" pitchFamily="34" charset="0"/>
                      </a:endParaRPr>
                    </a:p>
                  </a:txBody>
                  <a:tcPr marL="4965" marR="4965" marT="4965" marB="23832"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2933411530"/>
                  </a:ext>
                </a:extLst>
              </a:tr>
              <a:tr h="217690">
                <a:tc>
                  <a:txBody>
                    <a:bodyPr/>
                    <a:lstStyle/>
                    <a:p>
                      <a:pPr fontAlgn="b"/>
                      <a:r>
                        <a:rPr lang="en-US" sz="600" b="0" i="0" u="none" strike="noStrike">
                          <a:effectLst/>
                          <a:latin typeface="Arial" panose="020B0604020202020204" pitchFamily="34" charset="0"/>
                        </a:rPr>
                        <a:t>Competitive FRHs</a:t>
                      </a:r>
                    </a:p>
                  </a:txBody>
                  <a:tcPr marL="4965" marR="4965" marT="4965" marB="23832" anchor="b">
                    <a:lnL w="190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fontAlgn="b"/>
                      <a:endParaRPr lang="en-US" sz="600" b="0" i="0" u="none" strike="noStrike">
                        <a:effectLst/>
                        <a:latin typeface="Arial" panose="020B0604020202020204" pitchFamily="34" charset="0"/>
                      </a:endParaRPr>
                    </a:p>
                  </a:txBody>
                  <a:tcPr marL="4965" marR="4965" marT="4965" marB="23832"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600" b="0" i="0" u="none" strike="noStrike">
                          <a:effectLst/>
                          <a:latin typeface="Arial" panose="020B0604020202020204" pitchFamily="34" charset="0"/>
                        </a:rPr>
                        <a:t>6.60</a:t>
                      </a:r>
                    </a:p>
                  </a:txBody>
                  <a:tcPr marL="4965" marR="4965" marT="4965" marB="2383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latin typeface="Arial" panose="020B0604020202020204" pitchFamily="34" charset="0"/>
                        </a:rPr>
                        <a:t>÷</a:t>
                      </a:r>
                    </a:p>
                  </a:txBody>
                  <a:tcPr marL="4965" marR="4965" marT="4965" marB="2383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fontAlgn="b"/>
                      <a:r>
                        <a:rPr lang="en-US" sz="600" b="0" i="0" u="none" strike="noStrike">
                          <a:effectLst/>
                          <a:latin typeface="Arial" panose="020B0604020202020204" pitchFamily="34" charset="0"/>
                        </a:rPr>
                        <a:t>Total FRHs</a:t>
                      </a:r>
                    </a:p>
                  </a:txBody>
                  <a:tcPr marL="4965" marR="4965" marT="4965" marB="2383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effectLst/>
                          <a:latin typeface="Arial" panose="020B0604020202020204" pitchFamily="34" charset="0"/>
                        </a:rPr>
                        <a:t>=</a:t>
                      </a:r>
                    </a:p>
                  </a:txBody>
                  <a:tcPr marL="4965" marR="4965" marT="4965" marB="2383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latin typeface="Arial" panose="020B0604020202020204" pitchFamily="34" charset="0"/>
                        </a:rPr>
                        <a:t>3.02%</a:t>
                      </a:r>
                    </a:p>
                  </a:txBody>
                  <a:tcPr marL="4965" marR="4965" marT="4965" marB="2383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fontAlgn="b"/>
                      <a:r>
                        <a:rPr lang="en-US" sz="600" b="0" i="0" u="none" strike="noStrike">
                          <a:effectLst/>
                          <a:latin typeface="Arial" panose="020B0604020202020204" pitchFamily="34" charset="0"/>
                        </a:rPr>
                        <a:t>Percent Competitive</a:t>
                      </a:r>
                    </a:p>
                  </a:txBody>
                  <a:tcPr marL="4965" marR="4965" marT="4965" marB="23832"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fontAlgn="b"/>
                      <a:endParaRPr lang="en-US" sz="600" b="0" i="0" u="none" strike="noStrike">
                        <a:effectLst/>
                        <a:latin typeface="Arial" panose="020B0604020202020204" pitchFamily="34" charset="0"/>
                      </a:endParaRPr>
                    </a:p>
                  </a:txBody>
                  <a:tcPr marL="4965" marR="4965" marT="4965" marB="23832" anchor="b">
                    <a:lnL>
                      <a:noFill/>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fontAlgn="b"/>
                      <a:endParaRPr lang="en-US" sz="600" b="0" i="0" u="none" strike="noStrike">
                        <a:effectLst/>
                        <a:latin typeface="Arial" panose="020B0604020202020204" pitchFamily="34" charset="0"/>
                      </a:endParaRPr>
                    </a:p>
                  </a:txBody>
                  <a:tcPr marL="4965" marR="4965" marT="4965" marB="23832"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185953321"/>
                  </a:ext>
                </a:extLst>
              </a:tr>
              <a:tr h="217690">
                <a:tc>
                  <a:txBody>
                    <a:bodyPr/>
                    <a:lstStyle/>
                    <a:p>
                      <a:pPr fontAlgn="b"/>
                      <a:r>
                        <a:rPr lang="en-US" sz="600" b="0" i="0" u="none" strike="noStrike">
                          <a:effectLst/>
                          <a:latin typeface="Arial" panose="020B0604020202020204" pitchFamily="34" charset="0"/>
                        </a:rPr>
                        <a:t>Maintenance FRHs</a:t>
                      </a:r>
                    </a:p>
                  </a:txBody>
                  <a:tcPr marL="4965" marR="4965" marT="4965" marB="23832" anchor="b">
                    <a:lnL w="190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fontAlgn="b"/>
                      <a:endParaRPr lang="en-US" sz="600" b="0" i="0" u="none" strike="noStrike">
                        <a:effectLst/>
                        <a:latin typeface="Arial" panose="020B0604020202020204" pitchFamily="34" charset="0"/>
                      </a:endParaRPr>
                    </a:p>
                  </a:txBody>
                  <a:tcPr marL="4965" marR="4965" marT="4965" marB="23832"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600" b="0" i="0" u="none" strike="noStrike">
                          <a:effectLst/>
                          <a:latin typeface="Arial" panose="020B0604020202020204" pitchFamily="34" charset="0"/>
                        </a:rPr>
                        <a:t>50.00</a:t>
                      </a:r>
                    </a:p>
                  </a:txBody>
                  <a:tcPr marL="4965" marR="4965" marT="4965" marB="2383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latin typeface="Arial" panose="020B0604020202020204" pitchFamily="34" charset="0"/>
                        </a:rPr>
                        <a:t>÷</a:t>
                      </a:r>
                    </a:p>
                  </a:txBody>
                  <a:tcPr marL="4965" marR="4965" marT="4965" marB="2383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fontAlgn="b"/>
                      <a:r>
                        <a:rPr lang="en-US" sz="600" b="0" i="0" u="none" strike="noStrike">
                          <a:effectLst/>
                          <a:latin typeface="Arial" panose="020B0604020202020204" pitchFamily="34" charset="0"/>
                        </a:rPr>
                        <a:t>Total FRHs</a:t>
                      </a:r>
                    </a:p>
                  </a:txBody>
                  <a:tcPr marL="4965" marR="4965" marT="4965" marB="2383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effectLst/>
                          <a:latin typeface="Arial" panose="020B0604020202020204" pitchFamily="34" charset="0"/>
                        </a:rPr>
                        <a:t>=</a:t>
                      </a:r>
                    </a:p>
                  </a:txBody>
                  <a:tcPr marL="4965" marR="4965" marT="4965" marB="2383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latin typeface="Arial" panose="020B0604020202020204" pitchFamily="34" charset="0"/>
                        </a:rPr>
                        <a:t>22.89%</a:t>
                      </a:r>
                    </a:p>
                  </a:txBody>
                  <a:tcPr marL="4965" marR="4965" marT="4965" marB="2383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fontAlgn="b"/>
                      <a:r>
                        <a:rPr lang="en-US" sz="600" b="0" i="0" u="none" strike="noStrike">
                          <a:effectLst/>
                          <a:latin typeface="Arial" panose="020B0604020202020204" pitchFamily="34" charset="0"/>
                        </a:rPr>
                        <a:t>Percent Maintenance </a:t>
                      </a:r>
                    </a:p>
                  </a:txBody>
                  <a:tcPr marL="4965" marR="4965" marT="4965" marB="23832"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fontAlgn="b"/>
                      <a:endParaRPr lang="en-US" sz="600" b="0" i="0" u="none" strike="noStrike">
                        <a:effectLst/>
                        <a:latin typeface="Arial" panose="020B0604020202020204" pitchFamily="34" charset="0"/>
                      </a:endParaRPr>
                    </a:p>
                  </a:txBody>
                  <a:tcPr marL="4965" marR="4965" marT="4965" marB="23832" anchor="b">
                    <a:lnL>
                      <a:noFill/>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fontAlgn="b"/>
                      <a:endParaRPr lang="en-US" sz="600" b="0" i="0" u="none" strike="noStrike">
                        <a:effectLst/>
                        <a:latin typeface="Arial" panose="020B0604020202020204" pitchFamily="34" charset="0"/>
                      </a:endParaRPr>
                    </a:p>
                  </a:txBody>
                  <a:tcPr marL="4965" marR="4965" marT="4965" marB="23832"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3394248349"/>
                  </a:ext>
                </a:extLst>
              </a:tr>
              <a:tr h="217690">
                <a:tc>
                  <a:txBody>
                    <a:bodyPr/>
                    <a:lstStyle/>
                    <a:p>
                      <a:pPr fontAlgn="b"/>
                      <a:r>
                        <a:rPr lang="en-US" sz="600" b="0" i="0" u="none" strike="noStrike">
                          <a:effectLst/>
                          <a:latin typeface="Arial" panose="020B0604020202020204" pitchFamily="34" charset="0"/>
                        </a:rPr>
                        <a:t>Repair FRH</a:t>
                      </a:r>
                    </a:p>
                  </a:txBody>
                  <a:tcPr marL="4965" marR="4965" marT="4965" marB="23832" anchor="b">
                    <a:lnL w="190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fontAlgn="b"/>
                      <a:endParaRPr lang="en-US" sz="600" b="0" i="0" u="none" strike="noStrike">
                        <a:effectLst/>
                        <a:latin typeface="Arial" panose="020B0604020202020204" pitchFamily="34" charset="0"/>
                      </a:endParaRPr>
                    </a:p>
                  </a:txBody>
                  <a:tcPr marL="4965" marR="4965" marT="4965" marB="23832"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600" b="0" i="0" u="none" strike="noStrike">
                          <a:effectLst/>
                          <a:latin typeface="Arial" panose="020B0604020202020204" pitchFamily="34" charset="0"/>
                        </a:rPr>
                        <a:t>161.80</a:t>
                      </a:r>
                    </a:p>
                  </a:txBody>
                  <a:tcPr marL="4965" marR="4965" marT="4965" marB="2383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latin typeface="Arial" panose="020B0604020202020204" pitchFamily="34" charset="0"/>
                        </a:rPr>
                        <a:t>÷</a:t>
                      </a:r>
                    </a:p>
                  </a:txBody>
                  <a:tcPr marL="4965" marR="4965" marT="4965" marB="2383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fontAlgn="b"/>
                      <a:r>
                        <a:rPr lang="en-US" sz="600" b="0" i="0" u="none" strike="noStrike">
                          <a:effectLst/>
                          <a:latin typeface="Arial" panose="020B0604020202020204" pitchFamily="34" charset="0"/>
                        </a:rPr>
                        <a:t>Total FRHs</a:t>
                      </a:r>
                    </a:p>
                  </a:txBody>
                  <a:tcPr marL="4965" marR="4965" marT="4965" marB="2383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effectLst/>
                          <a:latin typeface="Arial" panose="020B0604020202020204" pitchFamily="34" charset="0"/>
                        </a:rPr>
                        <a:t>=</a:t>
                      </a:r>
                    </a:p>
                  </a:txBody>
                  <a:tcPr marL="4965" marR="4965" marT="4965" marB="2383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latin typeface="Arial" panose="020B0604020202020204" pitchFamily="34" charset="0"/>
                        </a:rPr>
                        <a:t>74.08%</a:t>
                      </a:r>
                    </a:p>
                  </a:txBody>
                  <a:tcPr marL="4965" marR="4965" marT="4965" marB="2383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fontAlgn="b"/>
                      <a:r>
                        <a:rPr lang="en-US" sz="600" b="0" i="0" u="none" strike="noStrike">
                          <a:effectLst/>
                          <a:latin typeface="Arial" panose="020B0604020202020204" pitchFamily="34" charset="0"/>
                        </a:rPr>
                        <a:t>Percent Repair </a:t>
                      </a:r>
                    </a:p>
                  </a:txBody>
                  <a:tcPr marL="4965" marR="4965" marT="4965" marB="23832"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fontAlgn="b"/>
                      <a:endParaRPr lang="en-US" sz="600" b="0" i="0" u="none" strike="noStrike">
                        <a:effectLst/>
                        <a:latin typeface="Arial" panose="020B0604020202020204" pitchFamily="34" charset="0"/>
                      </a:endParaRPr>
                    </a:p>
                  </a:txBody>
                  <a:tcPr marL="4965" marR="4965" marT="4965" marB="23832" anchor="b">
                    <a:lnL>
                      <a:noFill/>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fontAlgn="b"/>
                      <a:endParaRPr lang="en-US" sz="600" b="0" i="0" u="none" strike="noStrike">
                        <a:effectLst/>
                        <a:latin typeface="Arial" panose="020B0604020202020204" pitchFamily="34" charset="0"/>
                      </a:endParaRPr>
                    </a:p>
                  </a:txBody>
                  <a:tcPr marL="4965" marR="4965" marT="4965" marB="23832"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2591098976"/>
                  </a:ext>
                </a:extLst>
              </a:tr>
              <a:tr h="217690">
                <a:tc>
                  <a:txBody>
                    <a:bodyPr/>
                    <a:lstStyle/>
                    <a:p>
                      <a:pPr fontAlgn="b"/>
                      <a:r>
                        <a:rPr lang="en-US" sz="600" b="0" i="0" u="none" strike="noStrike">
                          <a:effectLst/>
                          <a:latin typeface="Arial" panose="020B0604020202020204" pitchFamily="34" charset="0"/>
                        </a:rPr>
                        <a:t>One item ROs</a:t>
                      </a:r>
                    </a:p>
                  </a:txBody>
                  <a:tcPr marL="4965" marR="4965" marT="4965" marB="23832" anchor="b">
                    <a:lnL w="190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fontAlgn="b"/>
                      <a:endParaRPr lang="en-US" sz="600" b="0" i="0" u="none" strike="noStrike">
                        <a:effectLst/>
                        <a:latin typeface="Arial" panose="020B0604020202020204" pitchFamily="34" charset="0"/>
                      </a:endParaRPr>
                    </a:p>
                  </a:txBody>
                  <a:tcPr marL="4965" marR="4965" marT="4965" marB="23832"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600" b="0" i="0" u="none" strike="noStrike">
                          <a:effectLst/>
                          <a:latin typeface="Arial" panose="020B0604020202020204" pitchFamily="34" charset="0"/>
                        </a:rPr>
                        <a:t>74</a:t>
                      </a:r>
                    </a:p>
                  </a:txBody>
                  <a:tcPr marL="4965" marR="4965" marT="4965" marB="2383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latin typeface="Arial" panose="020B0604020202020204" pitchFamily="34" charset="0"/>
                        </a:rPr>
                        <a:t>÷</a:t>
                      </a:r>
                    </a:p>
                  </a:txBody>
                  <a:tcPr marL="4965" marR="4965" marT="4965" marB="2383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ABF8F"/>
                    </a:solidFill>
                  </a:tcPr>
                </a:tc>
                <a:tc>
                  <a:txBody>
                    <a:bodyPr/>
                    <a:lstStyle/>
                    <a:p>
                      <a:pPr fontAlgn="b"/>
                      <a:r>
                        <a:rPr lang="en-US" sz="600" b="0" i="0" u="none" strike="noStrike">
                          <a:effectLst/>
                          <a:latin typeface="Arial" panose="020B0604020202020204" pitchFamily="34" charset="0"/>
                        </a:rPr>
                        <a:t>Total ROs</a:t>
                      </a:r>
                    </a:p>
                  </a:txBody>
                  <a:tcPr marL="4965" marR="4965" marT="4965" marB="2383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effectLst/>
                          <a:latin typeface="Arial" panose="020B0604020202020204" pitchFamily="34" charset="0"/>
                        </a:rPr>
                        <a:t>=</a:t>
                      </a:r>
                    </a:p>
                  </a:txBody>
                  <a:tcPr marL="4965" marR="4965" marT="4965" marB="2383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ABF8F"/>
                    </a:solidFill>
                  </a:tcPr>
                </a:tc>
                <a:tc>
                  <a:txBody>
                    <a:bodyPr/>
                    <a:lstStyle/>
                    <a:p>
                      <a:pPr fontAlgn="b"/>
                      <a:endParaRPr lang="en-US" sz="600" b="0" i="0" u="none" strike="noStrike">
                        <a:effectLst/>
                        <a:latin typeface="Arial" panose="020B0604020202020204" pitchFamily="34" charset="0"/>
                      </a:endParaRPr>
                    </a:p>
                  </a:txBody>
                  <a:tcPr marL="4965" marR="4965" marT="4965" marB="2383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fontAlgn="b"/>
                      <a:r>
                        <a:rPr lang="en-US" sz="600" b="0" i="0" u="none" strike="noStrike">
                          <a:effectLst/>
                          <a:latin typeface="Arial" panose="020B0604020202020204" pitchFamily="34" charset="0"/>
                        </a:rPr>
                        <a:t>Percent One Item RO</a:t>
                      </a:r>
                    </a:p>
                  </a:txBody>
                  <a:tcPr marL="4965" marR="4965" marT="4965" marB="23832"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fontAlgn="b"/>
                      <a:endParaRPr lang="en-US" sz="600" b="0" i="0" u="none" strike="noStrike">
                        <a:effectLst/>
                        <a:latin typeface="Arial" panose="020B0604020202020204" pitchFamily="34" charset="0"/>
                      </a:endParaRPr>
                    </a:p>
                  </a:txBody>
                  <a:tcPr marL="4965" marR="4965" marT="4965" marB="23832" anchor="b">
                    <a:lnL>
                      <a:noFill/>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fontAlgn="b"/>
                      <a:endParaRPr lang="en-US" sz="600" b="0" i="0" u="none" strike="noStrike">
                        <a:effectLst/>
                        <a:latin typeface="Arial" panose="020B0604020202020204" pitchFamily="34" charset="0"/>
                      </a:endParaRPr>
                    </a:p>
                  </a:txBody>
                  <a:tcPr marL="4965" marR="4965" marT="4965" marB="23832"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759756013"/>
                  </a:ext>
                </a:extLst>
              </a:tr>
              <a:tr h="233239">
                <a:tc>
                  <a:txBody>
                    <a:bodyPr/>
                    <a:lstStyle/>
                    <a:p>
                      <a:pPr fontAlgn="b"/>
                      <a:endParaRPr lang="en-US" sz="600" b="0" i="0" u="none" strike="noStrike">
                        <a:effectLst/>
                        <a:latin typeface="Arial" panose="020B0604020202020204" pitchFamily="34" charset="0"/>
                      </a:endParaRPr>
                    </a:p>
                  </a:txBody>
                  <a:tcPr marL="4965" marR="4965" marT="4965" marB="23832"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fontAlgn="b"/>
                      <a:endParaRPr lang="en-US" sz="600" b="0" i="0" u="none" strike="noStrike">
                        <a:effectLst/>
                        <a:latin typeface="Arial" panose="020B0604020202020204" pitchFamily="34" charset="0"/>
                      </a:endParaRPr>
                    </a:p>
                  </a:txBody>
                  <a:tcPr marL="4965" marR="4965" marT="4965" marB="23832"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fontAlgn="b"/>
                      <a:endParaRPr lang="en-US" sz="600" b="0" i="0" u="none" strike="noStrike">
                        <a:effectLst/>
                        <a:latin typeface="Arial" panose="020B0604020202020204" pitchFamily="34" charset="0"/>
                      </a:endParaRPr>
                    </a:p>
                  </a:txBody>
                  <a:tcPr marL="4965" marR="4965" marT="4965" marB="23832"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ctr" fontAlgn="b"/>
                      <a:endParaRPr lang="en-US" sz="600" b="0" i="0" u="none" strike="noStrike">
                        <a:effectLst/>
                        <a:latin typeface="Arial" panose="020B0604020202020204" pitchFamily="34" charset="0"/>
                      </a:endParaRPr>
                    </a:p>
                  </a:txBody>
                  <a:tcPr marL="4965" marR="4965" marT="4965" marB="23832"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fontAlgn="b"/>
                      <a:endParaRPr lang="en-US" sz="600" b="0" i="0" u="none" strike="noStrike">
                        <a:effectLst/>
                        <a:latin typeface="Arial" panose="020B0604020202020204" pitchFamily="34" charset="0"/>
                      </a:endParaRPr>
                    </a:p>
                  </a:txBody>
                  <a:tcPr marL="4965" marR="4965" marT="4965" marB="23832"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ctr" fontAlgn="b"/>
                      <a:endParaRPr lang="en-US" sz="600" b="0" i="0" u="none" strike="noStrike">
                        <a:effectLst/>
                        <a:latin typeface="Arial" panose="020B0604020202020204" pitchFamily="34" charset="0"/>
                      </a:endParaRPr>
                    </a:p>
                  </a:txBody>
                  <a:tcPr marL="4965" marR="4965" marT="4965" marB="23832"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fontAlgn="b"/>
                      <a:endParaRPr lang="en-US" sz="600" b="0" i="0" u="none" strike="noStrike">
                        <a:effectLst/>
                        <a:latin typeface="Arial" panose="020B0604020202020204" pitchFamily="34" charset="0"/>
                      </a:endParaRPr>
                    </a:p>
                  </a:txBody>
                  <a:tcPr marL="4965" marR="4965" marT="4965" marB="23832"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fontAlgn="b"/>
                      <a:endParaRPr lang="en-US" sz="600" b="0" i="0" u="none" strike="noStrike">
                        <a:effectLst/>
                        <a:latin typeface="Arial" panose="020B0604020202020204" pitchFamily="34" charset="0"/>
                      </a:endParaRPr>
                    </a:p>
                  </a:txBody>
                  <a:tcPr marL="4965" marR="4965" marT="4965" marB="23832"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fontAlgn="b"/>
                      <a:endParaRPr lang="en-US" sz="600" b="0" i="0" u="none" strike="noStrike">
                        <a:effectLst/>
                        <a:latin typeface="Arial" panose="020B0604020202020204" pitchFamily="34" charset="0"/>
                      </a:endParaRPr>
                    </a:p>
                  </a:txBody>
                  <a:tcPr marL="4965" marR="4965" marT="4965" marB="23832"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fontAlgn="b"/>
                      <a:endParaRPr lang="en-US" sz="600" b="0" i="0" u="none" strike="noStrike">
                        <a:effectLst/>
                        <a:latin typeface="Arial" panose="020B0604020202020204" pitchFamily="34" charset="0"/>
                      </a:endParaRPr>
                    </a:p>
                  </a:txBody>
                  <a:tcPr marL="4965" marR="4965" marT="4965" marB="23832"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3732867861"/>
                  </a:ext>
                </a:extLst>
              </a:tr>
              <a:tr h="233239">
                <a:tc gridSpan="8">
                  <a:txBody>
                    <a:bodyPr/>
                    <a:lstStyle/>
                    <a:p>
                      <a:pPr algn="l" fontAlgn="b"/>
                      <a:r>
                        <a:rPr lang="en-US" sz="700" b="1" i="0" u="none" strike="noStrike">
                          <a:effectLst/>
                          <a:latin typeface="Arial" panose="020B0604020202020204" pitchFamily="34" charset="0"/>
                        </a:rPr>
                        <a:t>Model Year Analysis</a:t>
                      </a:r>
                    </a:p>
                  </a:txBody>
                  <a:tcPr marL="4965" marR="4965" marT="4965" marB="23832"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D9D9D9"/>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fontAlgn="b"/>
                      <a:endParaRPr lang="en-US" sz="600" b="0" i="0" u="none" strike="noStrike">
                        <a:effectLst/>
                        <a:latin typeface="Arial" panose="020B0604020202020204" pitchFamily="34" charset="0"/>
                      </a:endParaRPr>
                    </a:p>
                  </a:txBody>
                  <a:tcPr marL="4965" marR="4965" marT="4965" marB="23832" anchor="b">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D9D9D9"/>
                    </a:solidFill>
                  </a:tcPr>
                </a:tc>
                <a:tc>
                  <a:txBody>
                    <a:bodyPr/>
                    <a:lstStyle/>
                    <a:p>
                      <a:pPr fontAlgn="b"/>
                      <a:endParaRPr lang="en-US" sz="600" b="0" i="0" u="none" strike="noStrike">
                        <a:effectLst/>
                        <a:latin typeface="Arial" panose="020B0604020202020204" pitchFamily="34" charset="0"/>
                      </a:endParaRPr>
                    </a:p>
                  </a:txBody>
                  <a:tcPr marL="4965" marR="4965" marT="4965" marB="23832"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969696"/>
                    </a:solidFill>
                  </a:tcPr>
                </a:tc>
                <a:extLst>
                  <a:ext uri="{0D108BD9-81ED-4DB2-BD59-A6C34878D82A}">
                    <a16:rowId xmlns:a16="http://schemas.microsoft.com/office/drawing/2014/main" val="3268301897"/>
                  </a:ext>
                </a:extLst>
              </a:tr>
              <a:tr h="217690">
                <a:tc>
                  <a:txBody>
                    <a:bodyPr/>
                    <a:lstStyle/>
                    <a:p>
                      <a:pPr algn="ctr" fontAlgn="b"/>
                      <a:r>
                        <a:rPr lang="en-US" sz="600" b="1" i="0" u="none" strike="noStrike">
                          <a:effectLst/>
                          <a:latin typeface="Arial" panose="020B0604020202020204" pitchFamily="34" charset="0"/>
                        </a:rPr>
                        <a:t>2025</a:t>
                      </a:r>
                    </a:p>
                  </a:txBody>
                  <a:tcPr marL="4965" marR="4965" marT="4965" marB="23832"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a:txBody>
                    <a:bodyPr/>
                    <a:lstStyle/>
                    <a:p>
                      <a:pPr algn="ctr" fontAlgn="b"/>
                      <a:r>
                        <a:rPr lang="en-US" sz="600" b="1" i="0" u="none" strike="noStrike">
                          <a:effectLst/>
                          <a:latin typeface="Arial" panose="020B0604020202020204" pitchFamily="34" charset="0"/>
                        </a:rPr>
                        <a:t>2024</a:t>
                      </a:r>
                    </a:p>
                  </a:txBody>
                  <a:tcPr marL="4965" marR="4965" marT="4965" marB="2383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gridSpan="2">
                  <a:txBody>
                    <a:bodyPr/>
                    <a:lstStyle/>
                    <a:p>
                      <a:pPr algn="ctr" fontAlgn="b"/>
                      <a:r>
                        <a:rPr lang="en-US" sz="600" b="1" i="0" u="none" strike="noStrike">
                          <a:effectLst/>
                          <a:latin typeface="Arial" panose="020B0604020202020204" pitchFamily="34" charset="0"/>
                        </a:rPr>
                        <a:t>2023</a:t>
                      </a:r>
                    </a:p>
                  </a:txBody>
                  <a:tcPr marL="4965" marR="4965" marT="4965" marB="2383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hMerge="1">
                  <a:txBody>
                    <a:bodyPr/>
                    <a:lstStyle/>
                    <a:p>
                      <a:endParaRPr lang="en-US"/>
                    </a:p>
                  </a:txBody>
                  <a:tcPr/>
                </a:tc>
                <a:tc>
                  <a:txBody>
                    <a:bodyPr/>
                    <a:lstStyle/>
                    <a:p>
                      <a:pPr algn="ctr" fontAlgn="b"/>
                      <a:r>
                        <a:rPr lang="en-US" sz="600" b="1" i="0" u="none" strike="noStrike">
                          <a:effectLst/>
                          <a:latin typeface="Arial" panose="020B0604020202020204" pitchFamily="34" charset="0"/>
                        </a:rPr>
                        <a:t>2022</a:t>
                      </a:r>
                    </a:p>
                  </a:txBody>
                  <a:tcPr marL="4965" marR="4965" marT="4965" marB="2383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gridSpan="2">
                  <a:txBody>
                    <a:bodyPr/>
                    <a:lstStyle/>
                    <a:p>
                      <a:pPr algn="ctr" fontAlgn="b"/>
                      <a:r>
                        <a:rPr lang="en-US" sz="600" b="1" i="0" u="none" strike="noStrike">
                          <a:effectLst/>
                          <a:latin typeface="Arial" panose="020B0604020202020204" pitchFamily="34" charset="0"/>
                        </a:rPr>
                        <a:t>2021</a:t>
                      </a:r>
                    </a:p>
                  </a:txBody>
                  <a:tcPr marL="4965" marR="4965" marT="4965" marB="2383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hMerge="1">
                  <a:txBody>
                    <a:bodyPr/>
                    <a:lstStyle/>
                    <a:p>
                      <a:endParaRPr lang="en-US"/>
                    </a:p>
                  </a:txBody>
                  <a:tcPr/>
                </a:tc>
                <a:tc>
                  <a:txBody>
                    <a:bodyPr/>
                    <a:lstStyle/>
                    <a:p>
                      <a:pPr algn="ctr" fontAlgn="b"/>
                      <a:r>
                        <a:rPr lang="en-US" sz="600" b="1" i="0" u="none" strike="noStrike">
                          <a:effectLst/>
                          <a:latin typeface="Arial" panose="020B0604020202020204" pitchFamily="34" charset="0"/>
                        </a:rPr>
                        <a:t>2020</a:t>
                      </a:r>
                    </a:p>
                  </a:txBody>
                  <a:tcPr marL="4965" marR="4965" marT="4965" marB="2383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a:txBody>
                    <a:bodyPr/>
                    <a:lstStyle/>
                    <a:p>
                      <a:pPr algn="ctr" fontAlgn="b"/>
                      <a:r>
                        <a:rPr lang="en-US" sz="600" b="1" i="0" u="none" strike="noStrike">
                          <a:effectLst/>
                          <a:latin typeface="Arial" panose="020B0604020202020204" pitchFamily="34" charset="0"/>
                        </a:rPr>
                        <a:t>Older</a:t>
                      </a:r>
                    </a:p>
                  </a:txBody>
                  <a:tcPr marL="4965" marR="4965" marT="4965" marB="2383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a:txBody>
                    <a:bodyPr/>
                    <a:lstStyle/>
                    <a:p>
                      <a:pPr fontAlgn="b"/>
                      <a:r>
                        <a:rPr lang="en-US" sz="600" b="1" i="0" u="none" strike="noStrike">
                          <a:effectLst/>
                          <a:latin typeface="Arial" panose="020B0604020202020204" pitchFamily="34" charset="0"/>
                        </a:rPr>
                        <a:t>Total</a:t>
                      </a:r>
                    </a:p>
                  </a:txBody>
                  <a:tcPr marL="4965" marR="4965" marT="4965" marB="23832"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extLst>
                  <a:ext uri="{0D108BD9-81ED-4DB2-BD59-A6C34878D82A}">
                    <a16:rowId xmlns:a16="http://schemas.microsoft.com/office/drawing/2014/main" val="756449157"/>
                  </a:ext>
                </a:extLst>
              </a:tr>
              <a:tr h="217690">
                <a:tc>
                  <a:txBody>
                    <a:bodyPr/>
                    <a:lstStyle/>
                    <a:p>
                      <a:pPr algn="ctr" fontAlgn="b"/>
                      <a:r>
                        <a:rPr lang="en-US" sz="600" b="1" i="0" u="none" strike="noStrike">
                          <a:effectLst/>
                          <a:latin typeface="Arial" panose="020B0604020202020204" pitchFamily="34" charset="0"/>
                        </a:rPr>
                        <a:t>1</a:t>
                      </a:r>
                    </a:p>
                  </a:txBody>
                  <a:tcPr marL="4965" marR="4965" marT="4965" marB="23832"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1" i="0" u="none" strike="noStrike">
                          <a:effectLst/>
                          <a:latin typeface="Arial" panose="020B0604020202020204" pitchFamily="34" charset="0"/>
                        </a:rPr>
                        <a:t>4</a:t>
                      </a:r>
                    </a:p>
                  </a:txBody>
                  <a:tcPr marL="4965" marR="4965" marT="4965" marB="2383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ctr" fontAlgn="b"/>
                      <a:r>
                        <a:rPr lang="en-US" sz="600" b="1" i="0" u="none" strike="noStrike">
                          <a:effectLst/>
                          <a:latin typeface="Arial" panose="020B0604020202020204" pitchFamily="34" charset="0"/>
                        </a:rPr>
                        <a:t>8</a:t>
                      </a:r>
                    </a:p>
                  </a:txBody>
                  <a:tcPr marL="4965" marR="4965" marT="4965" marB="2383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hMerge="1">
                  <a:txBody>
                    <a:bodyPr/>
                    <a:lstStyle/>
                    <a:p>
                      <a:endParaRPr lang="en-US"/>
                    </a:p>
                  </a:txBody>
                  <a:tcPr/>
                </a:tc>
                <a:tc>
                  <a:txBody>
                    <a:bodyPr/>
                    <a:lstStyle/>
                    <a:p>
                      <a:pPr algn="ctr" fontAlgn="b"/>
                      <a:r>
                        <a:rPr lang="en-US" sz="600" b="1" i="0" u="none" strike="noStrike">
                          <a:effectLst/>
                          <a:latin typeface="Arial" panose="020B0604020202020204" pitchFamily="34" charset="0"/>
                        </a:rPr>
                        <a:t>7</a:t>
                      </a:r>
                    </a:p>
                  </a:txBody>
                  <a:tcPr marL="4965" marR="4965" marT="4965" marB="2383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ctr" fontAlgn="b"/>
                      <a:r>
                        <a:rPr lang="en-US" sz="600" b="1" i="0" u="none" strike="noStrike">
                          <a:effectLst/>
                          <a:latin typeface="Arial" panose="020B0604020202020204" pitchFamily="34" charset="0"/>
                        </a:rPr>
                        <a:t>4</a:t>
                      </a:r>
                    </a:p>
                  </a:txBody>
                  <a:tcPr marL="4965" marR="4965" marT="4965" marB="2383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hMerge="1">
                  <a:txBody>
                    <a:bodyPr/>
                    <a:lstStyle/>
                    <a:p>
                      <a:endParaRPr lang="en-US"/>
                    </a:p>
                  </a:txBody>
                  <a:tcPr/>
                </a:tc>
                <a:tc>
                  <a:txBody>
                    <a:bodyPr/>
                    <a:lstStyle/>
                    <a:p>
                      <a:pPr algn="ctr" fontAlgn="b"/>
                      <a:r>
                        <a:rPr lang="en-US" sz="600" b="1" i="0" u="none" strike="noStrike">
                          <a:effectLst/>
                          <a:latin typeface="Arial" panose="020B0604020202020204" pitchFamily="34" charset="0"/>
                        </a:rPr>
                        <a:t>10</a:t>
                      </a:r>
                    </a:p>
                  </a:txBody>
                  <a:tcPr marL="4965" marR="4965" marT="4965" marB="2383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1" i="0" u="none" strike="noStrike">
                          <a:effectLst/>
                          <a:latin typeface="Arial" panose="020B0604020202020204" pitchFamily="34" charset="0"/>
                        </a:rPr>
                        <a:t>59</a:t>
                      </a:r>
                    </a:p>
                  </a:txBody>
                  <a:tcPr marL="4965" marR="4965" marT="4965" marB="2383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rowSpan="2">
                  <a:txBody>
                    <a:bodyPr/>
                    <a:lstStyle/>
                    <a:p>
                      <a:pPr algn="ctr" fontAlgn="ctr"/>
                      <a:r>
                        <a:rPr lang="en-US" sz="600" b="1" i="0" u="none" strike="noStrike">
                          <a:effectLst/>
                          <a:latin typeface="Arial" panose="020B0604020202020204" pitchFamily="34" charset="0"/>
                        </a:rPr>
                        <a:t>93</a:t>
                      </a:r>
                    </a:p>
                  </a:txBody>
                  <a:tcPr marL="4965" marR="4965" marT="4965" marB="23832" anchor="ctr">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FFF00"/>
                    </a:solidFill>
                  </a:tcPr>
                </a:tc>
                <a:extLst>
                  <a:ext uri="{0D108BD9-81ED-4DB2-BD59-A6C34878D82A}">
                    <a16:rowId xmlns:a16="http://schemas.microsoft.com/office/drawing/2014/main" val="3427455622"/>
                  </a:ext>
                </a:extLst>
              </a:tr>
              <a:tr h="217690">
                <a:tc>
                  <a:txBody>
                    <a:bodyPr/>
                    <a:lstStyle/>
                    <a:p>
                      <a:pPr algn="ctr" fontAlgn="b"/>
                      <a:r>
                        <a:rPr lang="en-US" sz="600" b="1" i="0" u="none" strike="noStrike">
                          <a:effectLst/>
                          <a:latin typeface="Arial" panose="020B0604020202020204" pitchFamily="34" charset="0"/>
                        </a:rPr>
                        <a:t>1.08%</a:t>
                      </a:r>
                    </a:p>
                  </a:txBody>
                  <a:tcPr marL="4965" marR="4965" marT="4965" marB="23832"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1" i="0" u="none" strike="noStrike">
                          <a:effectLst/>
                          <a:latin typeface="Arial" panose="020B0604020202020204" pitchFamily="34" charset="0"/>
                        </a:rPr>
                        <a:t>4.30%</a:t>
                      </a:r>
                    </a:p>
                  </a:txBody>
                  <a:tcPr marL="4965" marR="4965" marT="4965" marB="2383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gridSpan="2">
                  <a:txBody>
                    <a:bodyPr/>
                    <a:lstStyle/>
                    <a:p>
                      <a:pPr algn="ctr" fontAlgn="b"/>
                      <a:r>
                        <a:rPr lang="en-US" sz="600" b="1" i="0" u="none" strike="noStrike">
                          <a:effectLst/>
                          <a:latin typeface="Arial" panose="020B0604020202020204" pitchFamily="34" charset="0"/>
                        </a:rPr>
                        <a:t>8.60%</a:t>
                      </a:r>
                    </a:p>
                  </a:txBody>
                  <a:tcPr marL="4965" marR="4965" marT="4965" marB="2383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hMerge="1">
                  <a:txBody>
                    <a:bodyPr/>
                    <a:lstStyle/>
                    <a:p>
                      <a:endParaRPr lang="en-US"/>
                    </a:p>
                  </a:txBody>
                  <a:tcPr/>
                </a:tc>
                <a:tc>
                  <a:txBody>
                    <a:bodyPr/>
                    <a:lstStyle/>
                    <a:p>
                      <a:pPr algn="ctr" fontAlgn="b"/>
                      <a:r>
                        <a:rPr lang="en-US" sz="600" b="1" i="0" u="none" strike="noStrike">
                          <a:effectLst/>
                          <a:latin typeface="Arial" panose="020B0604020202020204" pitchFamily="34" charset="0"/>
                        </a:rPr>
                        <a:t>7.53%</a:t>
                      </a:r>
                    </a:p>
                  </a:txBody>
                  <a:tcPr marL="4965" marR="4965" marT="4965" marB="2383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gridSpan="2">
                  <a:txBody>
                    <a:bodyPr/>
                    <a:lstStyle/>
                    <a:p>
                      <a:pPr algn="ctr" fontAlgn="b"/>
                      <a:r>
                        <a:rPr lang="en-US" sz="600" b="1" i="0" u="none" strike="noStrike">
                          <a:effectLst/>
                          <a:latin typeface="Arial" panose="020B0604020202020204" pitchFamily="34" charset="0"/>
                        </a:rPr>
                        <a:t>4.30%</a:t>
                      </a:r>
                    </a:p>
                  </a:txBody>
                  <a:tcPr marL="4965" marR="4965" marT="4965" marB="2383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hMerge="1">
                  <a:txBody>
                    <a:bodyPr/>
                    <a:lstStyle/>
                    <a:p>
                      <a:endParaRPr lang="en-US"/>
                    </a:p>
                  </a:txBody>
                  <a:tcPr/>
                </a:tc>
                <a:tc>
                  <a:txBody>
                    <a:bodyPr/>
                    <a:lstStyle/>
                    <a:p>
                      <a:pPr algn="ctr" fontAlgn="b"/>
                      <a:r>
                        <a:rPr lang="en-US" sz="600" b="1" i="0" u="none" strike="noStrike">
                          <a:effectLst/>
                          <a:latin typeface="Arial" panose="020B0604020202020204" pitchFamily="34" charset="0"/>
                        </a:rPr>
                        <a:t>10.75%</a:t>
                      </a:r>
                    </a:p>
                  </a:txBody>
                  <a:tcPr marL="4965" marR="4965" marT="4965" marB="2383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1" i="0" u="none" strike="noStrike">
                          <a:effectLst/>
                          <a:latin typeface="Arial" panose="020B0604020202020204" pitchFamily="34" charset="0"/>
                        </a:rPr>
                        <a:t>63.44%</a:t>
                      </a:r>
                    </a:p>
                  </a:txBody>
                  <a:tcPr marL="4965" marR="4965" marT="4965" marB="2383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vMerge="1">
                  <a:txBody>
                    <a:bodyPr/>
                    <a:lstStyle/>
                    <a:p>
                      <a:endParaRPr lang="en-US"/>
                    </a:p>
                  </a:txBody>
                  <a:tcPr/>
                </a:tc>
                <a:extLst>
                  <a:ext uri="{0D108BD9-81ED-4DB2-BD59-A6C34878D82A}">
                    <a16:rowId xmlns:a16="http://schemas.microsoft.com/office/drawing/2014/main" val="2889935489"/>
                  </a:ext>
                </a:extLst>
              </a:tr>
            </a:tbl>
          </a:graphicData>
        </a:graphic>
      </p:graphicFrame>
    </p:spTree>
    <p:extLst>
      <p:ext uri="{BB962C8B-B14F-4D97-AF65-F5344CB8AC3E}">
        <p14:creationId xmlns:p14="http://schemas.microsoft.com/office/powerpoint/2010/main" val="41671174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a:solidFill>
                  <a:schemeClr val="tx1"/>
                </a:solidFill>
              </a:rPr>
              <a:t>SWOT Analysis- Strengths</a:t>
            </a:r>
            <a:br>
              <a:rPr lang="en-US">
                <a:solidFill>
                  <a:schemeClr val="tx1"/>
                </a:solidFill>
              </a:rPr>
            </a:br>
            <a:endParaRPr lang="en-US">
              <a:solidFill>
                <a:schemeClr val="tx1"/>
              </a:solidFill>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vert="horz" lIns="91440" tIns="45720" rIns="91440" bIns="45720" rtlCol="0" anchor="t">
            <a:normAutofit/>
          </a:bodyPr>
          <a:lstStyle/>
          <a:p>
            <a:r>
              <a:rPr lang="en-US" dirty="0"/>
              <a:t> Management's enthusiasm is very </a:t>
            </a:r>
            <a:r>
              <a:rPr lang="en-US" dirty="0" err="1"/>
              <a:t>postive</a:t>
            </a:r>
            <a:r>
              <a:rPr lang="en-US" dirty="0"/>
              <a:t>.</a:t>
            </a:r>
          </a:p>
          <a:p>
            <a:r>
              <a:rPr lang="en-US" dirty="0"/>
              <a:t>We have very competitive Pay</a:t>
            </a:r>
          </a:p>
          <a:p>
            <a:r>
              <a:rPr lang="en-US" dirty="0"/>
              <a:t>Parts Department is run very well.</a:t>
            </a:r>
          </a:p>
        </p:txBody>
      </p:sp>
    </p:spTree>
    <p:extLst>
      <p:ext uri="{BB962C8B-B14F-4D97-AF65-F5344CB8AC3E}">
        <p14:creationId xmlns:p14="http://schemas.microsoft.com/office/powerpoint/2010/main" val="38392213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a:solidFill>
                  <a:schemeClr val="tx1"/>
                </a:solidFill>
              </a:rPr>
              <a:t>SWOT Analysis- Weaknesses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vert="horz" lIns="91440" tIns="45720" rIns="91440" bIns="45720" rtlCol="0" anchor="t">
            <a:normAutofit/>
          </a:bodyPr>
          <a:lstStyle/>
          <a:p>
            <a:r>
              <a:rPr lang="en-US" dirty="0"/>
              <a:t>We have an older shop and some older equipment has posed a problem with the more sophisticated modern cars.</a:t>
            </a:r>
          </a:p>
          <a:p>
            <a:r>
              <a:rPr lang="en-US" dirty="0"/>
              <a:t>Internet connectivity needs to be improved.</a:t>
            </a:r>
          </a:p>
          <a:p>
            <a:r>
              <a:rPr lang="en-US" dirty="0"/>
              <a:t>Communication between tech and advisor should become more clear.</a:t>
            </a:r>
          </a:p>
          <a:p>
            <a:r>
              <a:rPr lang="en-US" dirty="0"/>
              <a:t>Lack of teamwork doesn't create a productive environment.</a:t>
            </a:r>
          </a:p>
          <a:p>
            <a:r>
              <a:rPr lang="en-US" dirty="0"/>
              <a:t>Small shop storage is posing a problem with cores and equipment storage.</a:t>
            </a:r>
          </a:p>
          <a:p>
            <a:r>
              <a:rPr lang="en-US" dirty="0"/>
              <a:t>Scheduling jobs needs to be improved.</a:t>
            </a:r>
          </a:p>
          <a:p>
            <a:r>
              <a:rPr lang="en-US" dirty="0"/>
              <a:t>Advisors need to be more encouraging and motivating.</a:t>
            </a:r>
          </a:p>
          <a:p>
            <a:endParaRPr lang="en-US" dirty="0"/>
          </a:p>
        </p:txBody>
      </p:sp>
    </p:spTree>
    <p:extLst>
      <p:ext uri="{BB962C8B-B14F-4D97-AF65-F5344CB8AC3E}">
        <p14:creationId xmlns:p14="http://schemas.microsoft.com/office/powerpoint/2010/main" val="2417698126"/>
      </p:ext>
    </p:extLst>
  </p:cSld>
  <p:clrMapOvr>
    <a:masterClrMapping/>
  </p:clrMapOvr>
</p:sld>
</file>

<file path=ppt/theme/theme1.xml><?xml version="1.0" encoding="utf-8"?>
<a:theme xmlns:a="http://schemas.openxmlformats.org/drawingml/2006/main" name="Facet">
  <a:themeElements>
    <a:clrScheme name="Grayscal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TM02900688[[fn=Facet]]</Template>
  <Application>Microsoft Office PowerPoint</Application>
  <PresentationFormat>Widescreen</PresentationFormat>
  <Slides>16</Slides>
  <Notes>0</Notes>
  <HiddenSlides>0</HiddenSlides>
  <ScaleCrop>false</ScaleCrop>
  <HeadingPairs>
    <vt:vector size="4" baseType="variant">
      <vt:variant>
        <vt:lpstr>Theme</vt:lpstr>
      </vt:variant>
      <vt:variant>
        <vt:i4>1</vt:i4>
      </vt:variant>
      <vt:variant>
        <vt:lpstr>Slide Titles</vt:lpstr>
      </vt:variant>
      <vt:variant>
        <vt:i4>16</vt:i4>
      </vt:variant>
    </vt:vector>
  </HeadingPairs>
  <TitlesOfParts>
    <vt:vector size="17" baseType="lpstr">
      <vt:lpstr>Facet</vt:lpstr>
      <vt:lpstr>Russell Barnett Ford of Tullahoma- NADA FO2  </vt:lpstr>
      <vt:lpstr>   Marketing  </vt:lpstr>
      <vt:lpstr>  Analyze Cost of Labor   </vt:lpstr>
      <vt:lpstr> Changes in Expense Structure    </vt:lpstr>
      <vt:lpstr> Productivity   </vt:lpstr>
      <vt:lpstr> Facility   </vt:lpstr>
      <vt:lpstr>Repair order analysis</vt:lpstr>
      <vt:lpstr>SWOT Analysis- Strengths </vt:lpstr>
      <vt:lpstr>SWOT Analysis- Weaknesses</vt:lpstr>
      <vt:lpstr>SWOT Analysis- Opportunities</vt:lpstr>
      <vt:lpstr>SWOT Analysis- Threats</vt:lpstr>
      <vt:lpstr>SWOT Analysis- Objectives</vt:lpstr>
      <vt:lpstr>SWOT Analysis-Strategies </vt:lpstr>
      <vt:lpstr>SWOT Analysis-Tactics</vt:lpstr>
      <vt:lpstr>SWOT Analysis- Action Plan</vt:lpstr>
      <vt:lpstr>Homework Synopsis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 </dc:title>
  <dc:creator>Hourcle, Laurent</dc:creator>
  <cp:revision>715</cp:revision>
  <dcterms:created xsi:type="dcterms:W3CDTF">2022-12-04T13:10:55Z</dcterms:created>
  <dcterms:modified xsi:type="dcterms:W3CDTF">2024-11-02T02:26:50Z</dcterms:modified>
</cp:coreProperties>
</file>