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93" d="100"/>
          <a:sy n="93" d="100"/>
        </p:scale>
        <p:origin x="5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Beach Ford </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Pick-up and Delivery</a:t>
            </a:r>
          </a:p>
          <a:p>
            <a:r>
              <a:rPr lang="en-US" dirty="0"/>
              <a:t>Mobile Service</a:t>
            </a:r>
          </a:p>
          <a:p>
            <a:r>
              <a:rPr lang="en-US" dirty="0"/>
              <a:t>Commercial Service Building</a:t>
            </a:r>
          </a:p>
          <a:p>
            <a:r>
              <a:rPr lang="en-US" dirty="0"/>
              <a:t>I came to find that there were quite a few opportunities that came from this SWOT Analysis. Pick-up and Delivery, Mobile Service, and the new commercial service building that is being built. Each of these three things will not only help our service department expand, but they also will be great advertising tools for the dealership as a whole. Other opportunities that came up were service advertisement, Updating older shop equipment, and more accountability/responsibility. These will also ensure that our service department stays busy and more consistent in achieving the dealership’s overall goals.</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Keeping High Quality Staff</a:t>
            </a:r>
          </a:p>
          <a:p>
            <a:r>
              <a:rPr lang="en-US" dirty="0"/>
              <a:t>Cost of Technician’s Tools</a:t>
            </a:r>
          </a:p>
          <a:p>
            <a:r>
              <a:rPr lang="en-US" dirty="0"/>
              <a:t>Parts Price Increases</a:t>
            </a:r>
          </a:p>
          <a:p>
            <a:r>
              <a:rPr lang="en-US" dirty="0"/>
              <a:t>Vehicle Mandates</a:t>
            </a:r>
          </a:p>
          <a:p>
            <a:r>
              <a:rPr lang="en-US" dirty="0"/>
              <a:t>Out of the four categories in a SWOT Analysis, the threats category had the least number of entries. Keeping a high-quality staff and parts pricing were the two biggest. Vehicle mandates and tool costs also were frequent as entries as well. All of these pose a major threat to not only the service department but the dealership as well. Without a high-quality staff, customers will choose not to do business with you. As parts prices go up, more people will look to do business elsewhere at aftermarket shops. </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After completing the SWOT Analysis, I found that there are a few areas of opportunity that the dealership can capitalize on in the coming months. The first is the completion of the commercial service building. This is scheduled for mid December. Another objective that came to mind is expanding our mobile service fleet. As our dealership’s service facility grows both mobile service and pick-up and delivery will expand as well. People that have already used these services have really taken a liking to them. Also, there is a major issue with parking. Parking is also a major issue. We are in desperate need of spaces to keep sales inventory as well as for vehicles with open repair orders. </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Below are a few strategies that will help the dealership achieve its goals:</a:t>
            </a:r>
          </a:p>
          <a:p>
            <a:r>
              <a:rPr lang="en-US" dirty="0"/>
              <a:t>In terms of marketing, we could have our advertising agency create more of a social media presence for the service department. </a:t>
            </a:r>
          </a:p>
          <a:p>
            <a:r>
              <a:rPr lang="en-US" dirty="0"/>
              <a:t>Updating our main website landing page for service. Currently it is a little on the dull side.</a:t>
            </a:r>
          </a:p>
          <a:p>
            <a:r>
              <a:rPr lang="en-US" dirty="0"/>
              <a:t>Make the transition from the service advisor, to the parts counter, to the technician much smoother. Having a dedicated representative that gets the SOP parts to technicians on time.</a:t>
            </a:r>
          </a:p>
          <a:p>
            <a:r>
              <a:rPr lang="en-US" dirty="0"/>
              <a:t>Sell more maintenance driven services, including alignments.</a:t>
            </a:r>
          </a:p>
          <a:p>
            <a:endParaRPr lang="en-US" dirty="0"/>
          </a:p>
          <a:p>
            <a:endParaRPr lang="en-US" dirty="0"/>
          </a:p>
          <a:p>
            <a:endParaRPr lang="en-US" dirty="0"/>
          </a:p>
          <a:p>
            <a:pPr marL="0" indent="0">
              <a:buNone/>
            </a:pPr>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Reinforcing the overall procedure throughout the service department daily.</a:t>
            </a:r>
          </a:p>
          <a:p>
            <a:r>
              <a:rPr lang="en-US" dirty="0"/>
              <a:t>Holding people accountable. </a:t>
            </a:r>
          </a:p>
          <a:p>
            <a:r>
              <a:rPr lang="en-US" dirty="0"/>
              <a:t>Have our website platform, </a:t>
            </a:r>
            <a:r>
              <a:rPr lang="en-US" dirty="0" err="1"/>
              <a:t>DealerOn</a:t>
            </a:r>
            <a:r>
              <a:rPr lang="en-US" dirty="0"/>
              <a:t> help us create a more attractive service page that can bring more online traffic to the dealership. </a:t>
            </a:r>
          </a:p>
          <a:p>
            <a:r>
              <a:rPr lang="en-US" dirty="0"/>
              <a:t>Using the completion of the Commercial Service department as a form of advertising. Word of mouth is one of the greatest ways to bring in service customers.</a:t>
            </a:r>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251196907"/>
              </p:ext>
            </p:extLst>
          </p:nvPr>
        </p:nvGraphicFramePr>
        <p:xfrm>
          <a:off x="677334" y="1818625"/>
          <a:ext cx="9026607" cy="6585981"/>
        </p:xfrm>
        <a:graphic>
          <a:graphicData uri="http://schemas.openxmlformats.org/drawingml/2006/table">
            <a:tbl>
              <a:tblPr firstRow="1" bandRow="1">
                <a:tableStyleId>{5C22544A-7EE6-4342-B048-85BDC9FD1C3A}</a:tableStyleId>
              </a:tblPr>
              <a:tblGrid>
                <a:gridCol w="3008869">
                  <a:extLst>
                    <a:ext uri="{9D8B030D-6E8A-4147-A177-3AD203B41FA5}">
                      <a16:colId xmlns:a16="http://schemas.microsoft.com/office/drawing/2014/main" val="2235853955"/>
                    </a:ext>
                  </a:extLst>
                </a:gridCol>
                <a:gridCol w="3008869">
                  <a:extLst>
                    <a:ext uri="{9D8B030D-6E8A-4147-A177-3AD203B41FA5}">
                      <a16:colId xmlns:a16="http://schemas.microsoft.com/office/drawing/2014/main" val="4174400132"/>
                    </a:ext>
                  </a:extLst>
                </a:gridCol>
                <a:gridCol w="3008869">
                  <a:extLst>
                    <a:ext uri="{9D8B030D-6E8A-4147-A177-3AD203B41FA5}">
                      <a16:colId xmlns:a16="http://schemas.microsoft.com/office/drawing/2014/main" val="1146395385"/>
                    </a:ext>
                  </a:extLst>
                </a:gridCol>
              </a:tblGrid>
              <a:tr h="542522">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1007540">
                <a:tc>
                  <a:txBody>
                    <a:bodyPr/>
                    <a:lstStyle/>
                    <a:p>
                      <a:r>
                        <a:rPr lang="en-US" dirty="0"/>
                        <a:t>Ensure advisors are completing their pre-writes at the end of each day.</a:t>
                      </a:r>
                    </a:p>
                  </a:txBody>
                  <a:tcPr/>
                </a:tc>
                <a:tc>
                  <a:txBody>
                    <a:bodyPr/>
                    <a:lstStyle/>
                    <a:p>
                      <a:r>
                        <a:rPr lang="en-US" dirty="0"/>
                        <a:t>Service Manager, Advisors</a:t>
                      </a:r>
                    </a:p>
                  </a:txBody>
                  <a:tcPr/>
                </a:tc>
                <a:tc>
                  <a:txBody>
                    <a:bodyPr/>
                    <a:lstStyle/>
                    <a:p>
                      <a:r>
                        <a:rPr lang="en-US" dirty="0"/>
                        <a:t>At the end of each day</a:t>
                      </a:r>
                    </a:p>
                  </a:txBody>
                  <a:tcPr/>
                </a:tc>
                <a:extLst>
                  <a:ext uri="{0D108BD9-81ED-4DB2-BD59-A6C34878D82A}">
                    <a16:rowId xmlns:a16="http://schemas.microsoft.com/office/drawing/2014/main" val="2400365483"/>
                  </a:ext>
                </a:extLst>
              </a:tr>
              <a:tr h="1007540">
                <a:tc>
                  <a:txBody>
                    <a:bodyPr/>
                    <a:lstStyle/>
                    <a:p>
                      <a:r>
                        <a:rPr lang="en-US" dirty="0"/>
                        <a:t>Speak with advertising agency on getting more social media presence for the service department.</a:t>
                      </a:r>
                    </a:p>
                  </a:txBody>
                  <a:tcPr/>
                </a:tc>
                <a:tc>
                  <a:txBody>
                    <a:bodyPr/>
                    <a:lstStyle/>
                    <a:p>
                      <a:r>
                        <a:rPr lang="en-US" dirty="0"/>
                        <a:t>Service Manager, Operations Manager, Owners (optional)</a:t>
                      </a:r>
                    </a:p>
                  </a:txBody>
                  <a:tcPr/>
                </a:tc>
                <a:tc>
                  <a:txBody>
                    <a:bodyPr/>
                    <a:lstStyle/>
                    <a:p>
                      <a:r>
                        <a:rPr lang="en-US" dirty="0"/>
                        <a:t>Once launched, keep track weekly, the number of leads coming in from the service advertisements.</a:t>
                      </a:r>
                    </a:p>
                  </a:txBody>
                  <a:tcPr/>
                </a:tc>
                <a:extLst>
                  <a:ext uri="{0D108BD9-81ED-4DB2-BD59-A6C34878D82A}">
                    <a16:rowId xmlns:a16="http://schemas.microsoft.com/office/drawing/2014/main" val="107845787"/>
                  </a:ext>
                </a:extLst>
              </a:tr>
              <a:tr h="775031">
                <a:tc>
                  <a:txBody>
                    <a:bodyPr/>
                    <a:lstStyle/>
                    <a:p>
                      <a:r>
                        <a:rPr lang="en-US" dirty="0"/>
                        <a:t>Hold a meeting at the end of each week with the SOP representative </a:t>
                      </a:r>
                    </a:p>
                  </a:txBody>
                  <a:tcPr/>
                </a:tc>
                <a:tc>
                  <a:txBody>
                    <a:bodyPr/>
                    <a:lstStyle/>
                    <a:p>
                      <a:r>
                        <a:rPr lang="en-US" dirty="0"/>
                        <a:t>SOP Rep, Parts Manager, Service Manager, Dispatcher</a:t>
                      </a:r>
                    </a:p>
                  </a:txBody>
                  <a:tcPr/>
                </a:tc>
                <a:tc>
                  <a:txBody>
                    <a:bodyPr/>
                    <a:lstStyle/>
                    <a:p>
                      <a:r>
                        <a:rPr lang="en-US" dirty="0"/>
                        <a:t>Check in each Friday for a SOP Report</a:t>
                      </a:r>
                    </a:p>
                  </a:txBody>
                  <a:tcPr/>
                </a:tc>
                <a:extLst>
                  <a:ext uri="{0D108BD9-81ED-4DB2-BD59-A6C34878D82A}">
                    <a16:rowId xmlns:a16="http://schemas.microsoft.com/office/drawing/2014/main" val="1530126605"/>
                  </a:ext>
                </a:extLst>
              </a:tr>
              <a:tr h="1240049">
                <a:tc>
                  <a:txBody>
                    <a:bodyPr/>
                    <a:lstStyle/>
                    <a:p>
                      <a:r>
                        <a:rPr lang="en-US" dirty="0"/>
                        <a:t>Continue to hold Department head meeting each week to catch up on things going on in each dept.</a:t>
                      </a:r>
                    </a:p>
                  </a:txBody>
                  <a:tcPr/>
                </a:tc>
                <a:tc>
                  <a:txBody>
                    <a:bodyPr/>
                    <a:lstStyle/>
                    <a:p>
                      <a:r>
                        <a:rPr lang="en-US" dirty="0"/>
                        <a:t>Department Heads, Owners</a:t>
                      </a:r>
                    </a:p>
                  </a:txBody>
                  <a:tcPr/>
                </a:tc>
                <a:tc>
                  <a:txBody>
                    <a:bodyPr/>
                    <a:lstStyle/>
                    <a:p>
                      <a:r>
                        <a:rPr lang="en-US" dirty="0"/>
                        <a:t>Weekly on Fridays.</a:t>
                      </a:r>
                    </a:p>
                  </a:txBody>
                  <a:tcPr/>
                </a:tc>
                <a:extLst>
                  <a:ext uri="{0D108BD9-81ED-4DB2-BD59-A6C34878D82A}">
                    <a16:rowId xmlns:a16="http://schemas.microsoft.com/office/drawing/2014/main" val="1950345431"/>
                  </a:ext>
                </a:extLst>
              </a:tr>
              <a:tr h="397007">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397007">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397007">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I really enjoyed this homework assignment for several reasons. First, I got to take another deep dive into studying a set of ROs. It really allowed me to understand and apply the knowledge gained during service week. I also got to hear from our entire service department about what is working for us and what needs to be improved. It also allowed me to show my service manager how well our service department is operating from a different angle. </a:t>
            </a:r>
          </a:p>
          <a:p>
            <a:r>
              <a:rPr lang="en-US" dirty="0"/>
              <a:t>We need to work on our technician productivity even if the numbers are slightly skewed because of the higher number of hourly and apprentice technicians. I feel that with our service department growing as quickly as it is and the skills that our apprentice techs are gaining, this number will eventually drop into numbers that look much better. Also seeing that our facility has a potential of just over two million dollars in labor sales. That is double what we do now. </a:t>
            </a:r>
          </a:p>
          <a:p>
            <a:r>
              <a:rPr lang="en-US" dirty="0"/>
              <a:t>I feel that the RO analysis was the best part in my opinion. What stuck out to me the most was the large number of vehicles coming through the shop that are older than five years old (55%). That is a great indicator that our customer retention is strong. People are more likely to bring their vehicles back to Beach Ford for service than they are bringing them to smaller 3</a:t>
            </a:r>
            <a:r>
              <a:rPr lang="en-US" baseline="30000" dirty="0"/>
              <a:t>rd</a:t>
            </a:r>
            <a:r>
              <a:rPr lang="en-US" dirty="0"/>
              <a:t> party repair shops. It was also cool to see that out of the 100 ROs in the analysis, each category (competitive, maintenance, and repair) individually made up 1/3 of the total number. Pretty cool. </a:t>
            </a:r>
          </a:p>
          <a:p>
            <a:r>
              <a:rPr lang="en-US" dirty="0"/>
              <a:t>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10000"/>
          </a:bodyPr>
          <a:lstStyle/>
          <a:p>
            <a:pPr algn="l"/>
            <a:r>
              <a:rPr lang="en-US" sz="1800" b="0" i="0" u="none" strike="noStrike" baseline="0" dirty="0">
                <a:solidFill>
                  <a:srgbClr val="000000"/>
                </a:solidFill>
                <a:latin typeface="Calibri" panose="020F0502020204030204" pitchFamily="34" charset="0"/>
              </a:rPr>
              <a:t>Current Practices:</a:t>
            </a:r>
          </a:p>
          <a:p>
            <a:r>
              <a:rPr lang="en-US" sz="1800" b="0" i="0" u="none" strike="noStrike" baseline="0" dirty="0">
                <a:solidFill>
                  <a:schemeClr val="tx1"/>
                </a:solidFill>
                <a:latin typeface="Calibri" panose="020F0502020204030204" pitchFamily="34" charset="0"/>
              </a:rPr>
              <a:t>  Word of Mouth</a:t>
            </a:r>
          </a:p>
          <a:p>
            <a:r>
              <a:rPr lang="en-US" sz="1800" b="0" i="0" u="none" strike="noStrike" baseline="0" dirty="0">
                <a:solidFill>
                  <a:schemeClr val="tx1"/>
                </a:solidFill>
                <a:latin typeface="Calibri" panose="020F0502020204030204" pitchFamily="34" charset="0"/>
              </a:rPr>
              <a:t>   Email</a:t>
            </a:r>
          </a:p>
          <a:p>
            <a:r>
              <a:rPr lang="en-US" sz="1800" b="0" i="0" u="none" strike="noStrike" baseline="0" dirty="0">
                <a:solidFill>
                  <a:schemeClr val="tx1"/>
                </a:solidFill>
                <a:latin typeface="Calibri" panose="020F0502020204030204" pitchFamily="34" charset="0"/>
              </a:rPr>
              <a:t>   Ph</a:t>
            </a:r>
            <a:r>
              <a:rPr lang="en-US" dirty="0">
                <a:solidFill>
                  <a:schemeClr val="tx1"/>
                </a:solidFill>
                <a:latin typeface="Calibri" panose="020F0502020204030204" pitchFamily="34" charset="0"/>
              </a:rPr>
              <a:t>ysical Hard Mail</a:t>
            </a:r>
          </a:p>
          <a:p>
            <a:r>
              <a:rPr lang="en-US" sz="1800" b="0" i="0" u="none" strike="noStrike" baseline="0" dirty="0">
                <a:solidFill>
                  <a:schemeClr val="tx1"/>
                </a:solidFill>
                <a:latin typeface="Calibri" panose="020F0502020204030204" pitchFamily="34" charset="0"/>
              </a:rPr>
              <a:t>   Declined Recommendation Reminders</a:t>
            </a:r>
          </a:p>
          <a:p>
            <a:r>
              <a:rPr lang="en-US" dirty="0">
                <a:solidFill>
                  <a:schemeClr val="tx1"/>
                </a:solidFill>
                <a:latin typeface="Calibri" panose="020F0502020204030204" pitchFamily="34" charset="0"/>
              </a:rPr>
              <a:t>One goal for improvement is using social media to our advantage. We currently use social media a ton for our sales department but very little in the service department. </a:t>
            </a:r>
          </a:p>
          <a:p>
            <a:r>
              <a:rPr lang="en-US" dirty="0">
                <a:solidFill>
                  <a:schemeClr val="tx1"/>
                </a:solidFill>
                <a:latin typeface="Calibri" panose="020F0502020204030204" pitchFamily="34" charset="0"/>
              </a:rPr>
              <a:t>Getting with sales department as well as our ad agency to try and get some ads going for the service department to promote the building of our customer base even larger than it already is.</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Once these advertisements have been created. Monitor the amount of traffic coming into the service department through these advertisements.</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Changes in Expense Structure</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we are using Pick-up and Delivery and Mobile Service reimbursements to offset a lot of major expenses that are incurred from these services.</a:t>
            </a:r>
          </a:p>
          <a:p>
            <a:r>
              <a:rPr lang="en-US" dirty="0">
                <a:solidFill>
                  <a:srgbClr val="221E1F"/>
                </a:solidFill>
                <a:latin typeface="Calibri" panose="020F0502020204030204" pitchFamily="34" charset="0"/>
              </a:rPr>
              <a:t>In most cases, it is hard to control the cost of labor because you would then be driving customers away since you will be limiting the services that service employees can recommend and eventually sell. You also want to keep your employees happy, that has been a big part of the company since the beginning.</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9" name="Content Placeholder 8" descr="A screenshot of a computer&#10;&#10;Description automatically generated">
            <a:extLst>
              <a:ext uri="{FF2B5EF4-FFF2-40B4-BE49-F238E27FC236}">
                <a16:creationId xmlns:a16="http://schemas.microsoft.com/office/drawing/2014/main" id="{9CCFBC16-8B5B-F21C-C0D2-72676A8329D9}"/>
              </a:ext>
            </a:extLst>
          </p:cNvPr>
          <p:cNvPicPr>
            <a:picLocks noGrp="1" noChangeAspect="1"/>
          </p:cNvPicPr>
          <p:nvPr>
            <p:ph sz="quarter" idx="4"/>
          </p:nvPr>
        </p:nvPicPr>
        <p:blipFill>
          <a:blip r:embed="rId2"/>
          <a:stretch>
            <a:fillRect/>
          </a:stretch>
        </p:blipFill>
        <p:spPr>
          <a:xfrm>
            <a:off x="6096000" y="2096350"/>
            <a:ext cx="3620005" cy="2972215"/>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Analyzing the Cost of Labor</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Currently, the reason for the high number of customer pay and warranty sales dollars is because we are such a high-volume store. Internal is the lowest due to most of our used car shop bills going into this area.</a:t>
            </a:r>
          </a:p>
          <a:p>
            <a:r>
              <a:rPr lang="en-US" sz="1800" b="0" i="0" u="none" strike="noStrike" baseline="0" dirty="0">
                <a:solidFill>
                  <a:srgbClr val="221E1F"/>
                </a:solidFill>
                <a:latin typeface="Calibri" panose="020F0502020204030204" pitchFamily="34" charset="0"/>
              </a:rPr>
              <a:t>One</a:t>
            </a:r>
            <a:r>
              <a:rPr lang="en-US" dirty="0">
                <a:solidFill>
                  <a:srgbClr val="221E1F"/>
                </a:solidFill>
                <a:latin typeface="Calibri" panose="020F0502020204030204" pitchFamily="34" charset="0"/>
              </a:rPr>
              <a:t> of our main goal, like any other service department is to increase our overall RO count. An increase in Ros means an increase in labor sales and grosses.</a:t>
            </a:r>
          </a:p>
          <a:p>
            <a:r>
              <a:rPr lang="en-US" sz="1800" b="0" i="0" u="none" strike="noStrike" baseline="0" dirty="0">
                <a:solidFill>
                  <a:srgbClr val="221E1F"/>
                </a:solidFill>
                <a:latin typeface="Calibri" panose="020F0502020204030204" pitchFamily="34" charset="0"/>
              </a:rPr>
              <a:t>Our plan t</a:t>
            </a:r>
            <a:r>
              <a:rPr lang="en-US" dirty="0">
                <a:solidFill>
                  <a:srgbClr val="221E1F"/>
                </a:solidFill>
                <a:latin typeface="Calibri" panose="020F0502020204030204" pitchFamily="34" charset="0"/>
              </a:rPr>
              <a:t>o achieve this goal is to use the commercial service building to its full potential once completed.</a:t>
            </a:r>
          </a:p>
          <a:p>
            <a:r>
              <a:rPr lang="en-US" dirty="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endParaRPr lang="en-US" dirty="0"/>
          </a:p>
        </p:txBody>
      </p:sp>
      <p:pic>
        <p:nvPicPr>
          <p:cNvPr id="10" name="Content Placeholder 9" descr="A screenshot of a spreadsheet&#10;&#10;Description automatically generated">
            <a:extLst>
              <a:ext uri="{FF2B5EF4-FFF2-40B4-BE49-F238E27FC236}">
                <a16:creationId xmlns:a16="http://schemas.microsoft.com/office/drawing/2014/main" id="{9CAAAD50-2008-81AA-A3AB-7F672030B2E5}"/>
              </a:ext>
            </a:extLst>
          </p:cNvPr>
          <p:cNvPicPr>
            <a:picLocks noGrp="1" noChangeAspect="1"/>
          </p:cNvPicPr>
          <p:nvPr>
            <p:ph sz="half" idx="2"/>
          </p:nvPr>
        </p:nvPicPr>
        <p:blipFill>
          <a:blip r:embed="rId2"/>
          <a:stretch>
            <a:fillRect/>
          </a:stretch>
        </p:blipFill>
        <p:spPr>
          <a:xfrm>
            <a:off x="5357380" y="2613363"/>
            <a:ext cx="4184650" cy="2314238"/>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The biggest reason why our tech proficiency is so low, is because of the high number of hourly and part time technicians we have in our shop turning hours for the main line technician as they shadow them.</a:t>
            </a:r>
          </a:p>
          <a:p>
            <a:r>
              <a:rPr lang="en-US" dirty="0">
                <a:solidFill>
                  <a:srgbClr val="221E1F"/>
                </a:solidFill>
                <a:latin typeface="Calibri" panose="020F0502020204030204" pitchFamily="34" charset="0"/>
              </a:rPr>
              <a:t>With our labor rate at $147.85, we can reach a sales potential of $2,490,918 if our tech proficiency increases to 100%.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 To achieve this goal of reaching 100% efficiency, we allow those apprentice technicians to turn their own hours on the Saturdays that they come into work. This ultimately boosts </a:t>
            </a:r>
            <a:r>
              <a:rPr lang="en-US" dirty="0">
                <a:solidFill>
                  <a:srgbClr val="221E1F"/>
                </a:solidFill>
                <a:latin typeface="Calibri" panose="020F0502020204030204" pitchFamily="34" charset="0"/>
              </a:rPr>
              <a:t>apprentice’s proficiency and service department all together. </a:t>
            </a:r>
            <a:r>
              <a:rPr lang="en-US" sz="1800" b="0" i="0" u="none" strike="noStrike" baseline="0" dirty="0">
                <a:solidFill>
                  <a:srgbClr val="221E1F"/>
                </a:solidFill>
                <a:latin typeface="Calibri" panose="020F0502020204030204" pitchFamily="34" charset="0"/>
              </a:rPr>
              <a:t>While this is happening, the mentor technicians are not in the shop. This allows for our main shop techs to get a break.</a:t>
            </a:r>
          </a:p>
          <a:p>
            <a:r>
              <a:rPr lang="en-US" dirty="0">
                <a:solidFill>
                  <a:srgbClr val="221E1F"/>
                </a:solidFill>
                <a:latin typeface="Calibri" panose="020F0502020204030204" pitchFamily="34" charset="0"/>
              </a:rPr>
              <a:t>To evaluate these changes, I will check the hours turned by each apprentice technician and hold a meeting on Mondays to see which tech is turning the most hours and figure out ways for those to improve those who are struggling.</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6674DE4C-C190-2E1B-F2F1-96B6F548037D}"/>
              </a:ext>
            </a:extLst>
          </p:cNvPr>
          <p:cNvPicPr>
            <a:picLocks noGrp="1" noChangeAspect="1"/>
          </p:cNvPicPr>
          <p:nvPr>
            <p:ph sz="half" idx="2"/>
          </p:nvPr>
        </p:nvPicPr>
        <p:blipFill>
          <a:blip r:embed="rId2"/>
          <a:stretch>
            <a:fillRect/>
          </a:stretch>
        </p:blipFill>
        <p:spPr>
          <a:xfrm>
            <a:off x="4861369" y="1782775"/>
            <a:ext cx="4478347" cy="3563063"/>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the numbers shown to the right involve main shop bays and mobile service units.</a:t>
            </a:r>
          </a:p>
          <a:p>
            <a:r>
              <a:rPr lang="en-US" dirty="0">
                <a:solidFill>
                  <a:srgbClr val="221E1F"/>
                </a:solidFill>
                <a:latin typeface="Calibri" panose="020F0502020204030204" pitchFamily="34" charset="0"/>
              </a:rPr>
              <a:t>The main goal is to improve the process between receiving parts and notifying technicians that their parts are here. We could also expand hours of operation. This would also improve the facility’s utilization.</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One of our dispatchers is now in charge of pulling our SOP report and going to each technician to notify them that their parts are in. This will </a:t>
            </a:r>
            <a:r>
              <a:rPr lang="en-US" dirty="0">
                <a:solidFill>
                  <a:srgbClr val="221E1F"/>
                </a:solidFill>
                <a:latin typeface="Calibri" panose="020F0502020204030204" pitchFamily="34" charset="0"/>
              </a:rPr>
              <a:t>ultimately increase our facility utilization process.</a:t>
            </a:r>
          </a:p>
          <a:p>
            <a:r>
              <a:rPr lang="en-US" sz="1800" b="0" i="0" u="none" strike="noStrike" baseline="0" dirty="0">
                <a:solidFill>
                  <a:srgbClr val="221E1F"/>
                </a:solidFill>
                <a:latin typeface="Calibri" panose="020F0502020204030204" pitchFamily="34" charset="0"/>
              </a:rPr>
              <a:t>By looking at a report showing how long the ROs are open, we </a:t>
            </a:r>
            <a:r>
              <a:rPr lang="en-US" dirty="0">
                <a:solidFill>
                  <a:srgbClr val="221E1F"/>
                </a:solidFill>
                <a:latin typeface="Calibri" panose="020F0502020204030204" pitchFamily="34" charset="0"/>
              </a:rPr>
              <a:t>will be able to track the process of parts arriving and getting to the technicians. This will also allow us to stay on the schedule of getting the RO closed within three days. </a:t>
            </a:r>
            <a:endParaRPr lang="en-US" dirty="0"/>
          </a:p>
        </p:txBody>
      </p:sp>
      <p:pic>
        <p:nvPicPr>
          <p:cNvPr id="8" name="Content Placeholder 7" descr="A screenshot of a computer screen&#10;&#10;Description automatically generated">
            <a:extLst>
              <a:ext uri="{FF2B5EF4-FFF2-40B4-BE49-F238E27FC236}">
                <a16:creationId xmlns:a16="http://schemas.microsoft.com/office/drawing/2014/main" id="{5A3F914F-70A8-FF96-A65B-018F1EBE8333}"/>
              </a:ext>
            </a:extLst>
          </p:cNvPr>
          <p:cNvPicPr>
            <a:picLocks noGrp="1" noChangeAspect="1"/>
          </p:cNvPicPr>
          <p:nvPr>
            <p:ph sz="half" idx="2"/>
          </p:nvPr>
        </p:nvPicPr>
        <p:blipFill>
          <a:blip r:embed="rId2"/>
          <a:stretch>
            <a:fillRect/>
          </a:stretch>
        </p:blipFill>
        <p:spPr>
          <a:xfrm>
            <a:off x="5799349" y="1403206"/>
            <a:ext cx="3474653" cy="4403705"/>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10000"/>
          </a:bodyPr>
          <a:lstStyle/>
          <a:p>
            <a:pPr marL="0" indent="0">
              <a:buNone/>
            </a:pPr>
            <a:r>
              <a:rPr lang="en-US" dirty="0"/>
              <a:t>After sitting down with our service manager, we found this exercise to be an eye opener. It was interesting to see how good customer retention is key to a successful service department as shown with the 55% of ROs are for vehicles that are older than 5 years. Also, our percent cost of sales is at 21.35%, which is very good. 75% percent gross margin on customer pay ROs is ideal. That said, our percent gross margin is hovering around 85% after conducting this analysis. There also is a good mix of competitive, maintenance, and repair tickets flowing through our shop as well. </a:t>
            </a:r>
          </a:p>
        </p:txBody>
      </p:sp>
      <p:pic>
        <p:nvPicPr>
          <p:cNvPr id="11" name="Content Placeholder 10" descr="A screenshot of a computer&#10;&#10;Description automatically generated">
            <a:extLst>
              <a:ext uri="{FF2B5EF4-FFF2-40B4-BE49-F238E27FC236}">
                <a16:creationId xmlns:a16="http://schemas.microsoft.com/office/drawing/2014/main" id="{2EF24DCC-539F-68EC-C8BC-8C13493CD982}"/>
              </a:ext>
            </a:extLst>
          </p:cNvPr>
          <p:cNvPicPr>
            <a:picLocks noGrp="1" noChangeAspect="1"/>
          </p:cNvPicPr>
          <p:nvPr>
            <p:ph sz="half" idx="2"/>
          </p:nvPr>
        </p:nvPicPr>
        <p:blipFill>
          <a:blip r:embed="rId2"/>
          <a:stretch>
            <a:fillRect/>
          </a:stretch>
        </p:blipFill>
        <p:spPr>
          <a:xfrm>
            <a:off x="5089524" y="2166875"/>
            <a:ext cx="4723215" cy="3472869"/>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pPr>
              <a:buFontTx/>
              <a:buChar char="-"/>
            </a:pPr>
            <a:r>
              <a:rPr lang="en-US" dirty="0"/>
              <a:t>Customer Service </a:t>
            </a:r>
          </a:p>
          <a:p>
            <a:pPr>
              <a:buFontTx/>
              <a:buChar char="-"/>
            </a:pPr>
            <a:r>
              <a:rPr lang="en-US" dirty="0"/>
              <a:t>Problem Solving</a:t>
            </a:r>
          </a:p>
          <a:p>
            <a:pPr>
              <a:buFontTx/>
              <a:buChar char="-"/>
            </a:pPr>
            <a:r>
              <a:rPr lang="en-US" dirty="0"/>
              <a:t>Overall Teamwork</a:t>
            </a:r>
          </a:p>
          <a:p>
            <a:pPr>
              <a:buFontTx/>
              <a:buChar char="-"/>
            </a:pPr>
            <a:r>
              <a:rPr lang="en-US" dirty="0"/>
              <a:t>Workplace </a:t>
            </a:r>
          </a:p>
          <a:p>
            <a:pPr>
              <a:buFontTx/>
              <a:buChar char="-"/>
            </a:pPr>
            <a:r>
              <a:rPr lang="en-US" dirty="0"/>
              <a:t>There were a few strengths that stood out in our service department. Customer Service being the biggest. Our team takes pride in delivering top notch customer service. Another strength that came up was our team’s ability to problem solve. Problem solving is key in any service department. Teamwork was also a big one that most people wrote about. If your service department isn’t a good overall team, you’re losing business. The last big strength that was mentioned was Beach Ford’s overall workplace. Beach Ford has been known to be a good place to work for years which is why we have so many long tenured employees.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Parking</a:t>
            </a:r>
          </a:p>
          <a:p>
            <a:r>
              <a:rPr lang="en-US" dirty="0"/>
              <a:t>Communication</a:t>
            </a:r>
          </a:p>
          <a:p>
            <a:r>
              <a:rPr lang="en-US" dirty="0"/>
              <a:t>Training</a:t>
            </a:r>
          </a:p>
          <a:p>
            <a:r>
              <a:rPr lang="en-US" dirty="0"/>
              <a:t>Of the weaknesses that were mentioned, three stood out the most in each SWOT analysis. Parking being the number one weakness. Currently, here at the dealership, we are expanding and building a new commercial service building. This has caused parking to be extremely limited. Communication was also something that was mentioned frequently. With our service department growing, there can be times where communication is lacking, and things get misunderstood or missed all together. Finally, training was also mentioned frequently. Technicians and service advisors do have access to training, they just may not be taking advantage of them.</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608</TotalTime>
  <Words>1962</Words>
  <Application>Microsoft Office PowerPoint</Application>
  <PresentationFormat>Widescreen</PresentationFormat>
  <Paragraphs>100</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Changes in Expense Structure  </vt:lpstr>
      <vt:lpstr> Analyzing the Cost of Labor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Tommy Barton</cp:lastModifiedBy>
  <cp:revision>14</cp:revision>
  <dcterms:created xsi:type="dcterms:W3CDTF">2022-12-04T13:10:55Z</dcterms:created>
  <dcterms:modified xsi:type="dcterms:W3CDTF">2024-11-01T20:35:13Z</dcterms:modified>
</cp:coreProperties>
</file>