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9" r:id="rId3"/>
    <p:sldId id="270" r:id="rId4"/>
    <p:sldId id="271" r:id="rId5"/>
    <p:sldId id="272" r:id="rId6"/>
    <p:sldId id="273" r:id="rId7"/>
    <p:sldId id="258" r:id="rId8"/>
    <p:sldId id="257" r:id="rId9"/>
    <p:sldId id="262" r:id="rId10"/>
    <p:sldId id="263" r:id="rId11"/>
    <p:sldId id="264" r:id="rId12"/>
    <p:sldId id="265" r:id="rId13"/>
    <p:sldId id="266" r:id="rId14"/>
    <p:sldId id="267" r:id="rId15"/>
    <p:sldId id="274" r:id="rId16"/>
    <p:sldId id="275" r:id="rId1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111" d="100"/>
          <a:sy n="111" d="100"/>
        </p:scale>
        <p:origin x="594" y="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12/10/2024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12/10/2024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12/10/2024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12/10/2024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12/10/2024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12/10/2024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dirty="0"/>
              <a:t>12/10/2024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12/10/2024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12/10/2024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12/10/2024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dirty="0"/>
              <a:t>12/10/2024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12/10/2024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12/10/2024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12/10/2024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dirty="0"/>
              <a:t>12/10/2024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12/10/2024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12/10/2024</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5" r:id="rId4"/>
    <p:sldLayoutId id="2147483653" r:id="rId5"/>
    <p:sldLayoutId id="2147483654" r:id="rId6"/>
    <p:sldLayoutId id="2147483655" r:id="rId7"/>
    <p:sldLayoutId id="2147483666" r:id="rId8"/>
    <p:sldLayoutId id="2147483657" r:id="rId9"/>
    <p:sldLayoutId id="2147483660" r:id="rId10"/>
    <p:sldLayoutId id="2147483661" r:id="rId11"/>
    <p:sldLayoutId id="2147483662" r:id="rId12"/>
    <p:sldLayoutId id="2147483663" r:id="rId13"/>
    <p:sldLayoutId id="2147483664" r:id="rId14"/>
    <p:sldLayoutId id="2147483667" r:id="rId15"/>
    <p:sldLayoutId id="2147483659"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4.xml"/><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A9F39-3A40-DAF5-FB29-F9EF6B43BC8E}"/>
              </a:ext>
            </a:extLst>
          </p:cNvPr>
          <p:cNvSpPr>
            <a:spLocks noGrp="1"/>
          </p:cNvSpPr>
          <p:nvPr>
            <p:ph type="ctrTitle"/>
          </p:nvPr>
        </p:nvSpPr>
        <p:spPr/>
        <p:txBody>
          <a:bodyPr/>
          <a:lstStyle/>
          <a:p>
            <a:r>
              <a:rPr lang="en-US" dirty="0">
                <a:solidFill>
                  <a:schemeClr val="bg1"/>
                </a:solidFill>
              </a:rPr>
              <a:t>NADA Service Homework </a:t>
            </a:r>
          </a:p>
        </p:txBody>
      </p:sp>
      <p:sp>
        <p:nvSpPr>
          <p:cNvPr id="3" name="Subtitle 2">
            <a:extLst>
              <a:ext uri="{FF2B5EF4-FFF2-40B4-BE49-F238E27FC236}">
                <a16:creationId xmlns:a16="http://schemas.microsoft.com/office/drawing/2014/main" id="{3D24D94E-9ADE-FBA4-4E04-F5102B2316CA}"/>
              </a:ext>
            </a:extLst>
          </p:cNvPr>
          <p:cNvSpPr>
            <a:spLocks noGrp="1"/>
          </p:cNvSpPr>
          <p:nvPr>
            <p:ph type="subTitle" idx="1"/>
          </p:nvPr>
        </p:nvSpPr>
        <p:spPr/>
        <p:txBody>
          <a:bodyPr>
            <a:normAutofit fontScale="62500" lnSpcReduction="20000"/>
          </a:bodyPr>
          <a:lstStyle/>
          <a:p>
            <a:pPr algn="ctr"/>
            <a:r>
              <a:rPr lang="en-US" sz="3200" dirty="0"/>
              <a:t>Kenneth Lopez</a:t>
            </a:r>
          </a:p>
          <a:p>
            <a:pPr algn="ctr"/>
            <a:r>
              <a:rPr lang="en-US" sz="3200" dirty="0"/>
              <a:t>Mazda of New Rochelle</a:t>
            </a:r>
          </a:p>
          <a:p>
            <a:pPr algn="ctr"/>
            <a:r>
              <a:rPr lang="en-US" sz="3200" dirty="0"/>
              <a:t>Class #450 represent.</a:t>
            </a:r>
          </a:p>
        </p:txBody>
      </p:sp>
    </p:spTree>
    <p:extLst>
      <p:ext uri="{BB962C8B-B14F-4D97-AF65-F5344CB8AC3E}">
        <p14:creationId xmlns:p14="http://schemas.microsoft.com/office/powerpoint/2010/main" val="4070740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Opportunities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Opportunities</a:t>
            </a:r>
          </a:p>
          <a:p>
            <a:endParaRPr lang="en-US" dirty="0"/>
          </a:p>
        </p:txBody>
      </p:sp>
      <p:sp>
        <p:nvSpPr>
          <p:cNvPr id="4" name="TextBox 3">
            <a:extLst>
              <a:ext uri="{FF2B5EF4-FFF2-40B4-BE49-F238E27FC236}">
                <a16:creationId xmlns:a16="http://schemas.microsoft.com/office/drawing/2014/main" id="{620FFCBE-B9F8-4B38-24AC-D2F7F98BF74F}"/>
              </a:ext>
            </a:extLst>
          </p:cNvPr>
          <p:cNvSpPr txBox="1"/>
          <p:nvPr/>
        </p:nvSpPr>
        <p:spPr>
          <a:xfrm>
            <a:off x="692958" y="2646174"/>
            <a:ext cx="4450080" cy="2492990"/>
          </a:xfrm>
          <a:prstGeom prst="rect">
            <a:avLst/>
          </a:prstGeom>
          <a:noFill/>
        </p:spPr>
        <p:txBody>
          <a:bodyPr wrap="square" rtlCol="0">
            <a:spAutoFit/>
          </a:bodyPr>
          <a:lstStyle/>
          <a:p>
            <a:r>
              <a:rPr lang="en-US" sz="1200" dirty="0"/>
              <a:t>One exciting opportunity we’re exploring is the introduction of a repair pick-up and drop-off service for customers. This service would allow customers to have their vehicles picked up directly from their homes, serviced at our facility, and then returned to them once the repairs are complete. This added convenience would not only save our customers time but also improve their overall experience with our brand.</a:t>
            </a:r>
          </a:p>
          <a:p>
            <a:r>
              <a:rPr lang="en-US" sz="1200" dirty="0"/>
              <a:t>With the growing demand for contactless services and the increasing desire for convenience, implementing this service could help us stand out in a competitive market. It would appeal to busy customers who may not have the time to visit our location in person, increasing customer satisfaction and loyalty.</a:t>
            </a:r>
          </a:p>
        </p:txBody>
      </p:sp>
    </p:spTree>
    <p:extLst>
      <p:ext uri="{BB962C8B-B14F-4D97-AF65-F5344CB8AC3E}">
        <p14:creationId xmlns:p14="http://schemas.microsoft.com/office/powerpoint/2010/main" val="39128695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Threats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Threats</a:t>
            </a:r>
          </a:p>
          <a:p>
            <a:endParaRPr lang="en-US" dirty="0"/>
          </a:p>
          <a:p>
            <a:endParaRPr lang="en-US" dirty="0"/>
          </a:p>
        </p:txBody>
      </p:sp>
      <p:sp>
        <p:nvSpPr>
          <p:cNvPr id="4" name="TextBox 3">
            <a:extLst>
              <a:ext uri="{FF2B5EF4-FFF2-40B4-BE49-F238E27FC236}">
                <a16:creationId xmlns:a16="http://schemas.microsoft.com/office/drawing/2014/main" id="{6270E2FC-B946-C481-F6B8-61008BB49C2D}"/>
              </a:ext>
            </a:extLst>
          </p:cNvPr>
          <p:cNvSpPr txBox="1"/>
          <p:nvPr/>
        </p:nvSpPr>
        <p:spPr>
          <a:xfrm>
            <a:off x="792744" y="2539999"/>
            <a:ext cx="5627672" cy="369332"/>
          </a:xfrm>
          <a:prstGeom prst="rect">
            <a:avLst/>
          </a:prstGeom>
          <a:noFill/>
        </p:spPr>
        <p:txBody>
          <a:bodyPr wrap="square" rtlCol="0">
            <a:spAutoFit/>
          </a:bodyPr>
          <a:lstStyle/>
          <a:p>
            <a:endParaRPr lang="en-US" dirty="0"/>
          </a:p>
        </p:txBody>
      </p:sp>
      <p:sp>
        <p:nvSpPr>
          <p:cNvPr id="5" name="Rectangle 1">
            <a:extLst>
              <a:ext uri="{FF2B5EF4-FFF2-40B4-BE49-F238E27FC236}">
                <a16:creationId xmlns:a16="http://schemas.microsoft.com/office/drawing/2014/main" id="{8AEA4164-4881-CEC5-CDDA-1D91AE96BF23}"/>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1800" b="1" i="0" u="none" strike="noStrike" cap="none" normalizeH="0" baseline="0">
                <a:ln>
                  <a:noFill/>
                </a:ln>
                <a:solidFill>
                  <a:schemeClr val="tx1"/>
                </a:solidFill>
                <a:effectLst/>
                <a:latin typeface="Arial" panose="020B0604020202020204" pitchFamily="34" charset="0"/>
              </a:rPr>
              <a:t>Logistics and Coordination</a:t>
            </a:r>
            <a:r>
              <a:rPr kumimoji="0" lang="en-US" altLang="en-US" sz="1800" b="0" i="0" u="none" strike="noStrike" cap="none" normalizeH="0" baseline="0">
                <a:ln>
                  <a:noFill/>
                </a:ln>
                <a:solidFill>
                  <a:schemeClr val="tx1"/>
                </a:solidFill>
                <a:effectLst/>
                <a:latin typeface="Arial" panose="020B0604020202020204" pitchFamily="34" charset="0"/>
              </a:rPr>
              <a:t>: Managing a fleet for pick-up and drop-off can be complex. You would need to ensure timely and efficient scheduling, especially during busy periods. Delays or miscommunications could result in unhappy customers or operational bottlenecks.</a:t>
            </a:r>
          </a:p>
          <a:p>
            <a:pPr marL="0" marR="0" lvl="0" indent="0" algn="l" defTabSz="914400" rtl="0" eaLnBrk="0" fontAlgn="base" latinLnBrk="0" hangingPunct="0">
              <a:lnSpc>
                <a:spcPct val="100000"/>
              </a:lnSpc>
              <a:spcBef>
                <a:spcPct val="0"/>
              </a:spcBef>
              <a:spcAft>
                <a:spcPct val="0"/>
              </a:spcAft>
              <a:buClrTx/>
              <a:buSzTx/>
              <a:buFontTx/>
              <a:buChar char="•"/>
              <a:tabLst/>
            </a:pP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6" name="Rectangle 2">
            <a:extLst>
              <a:ext uri="{FF2B5EF4-FFF2-40B4-BE49-F238E27FC236}">
                <a16:creationId xmlns:a16="http://schemas.microsoft.com/office/drawing/2014/main" id="{BF55AAFF-D87A-BB50-57EC-4EE1704736F2}"/>
              </a:ext>
            </a:extLst>
          </p:cNvPr>
          <p:cNvSpPr>
            <a:spLocks noChangeArrowheads="1"/>
          </p:cNvSpPr>
          <p:nvPr/>
        </p:nvSpPr>
        <p:spPr bwMode="auto">
          <a:xfrm>
            <a:off x="677334" y="2573085"/>
            <a:ext cx="6896470" cy="923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tabLst/>
            </a:pPr>
            <a:r>
              <a:rPr kumimoji="0" lang="en-US" altLang="en-US" sz="1200" b="0" i="0" u="none" strike="noStrike" cap="none" normalizeH="0" baseline="0" dirty="0">
                <a:ln>
                  <a:noFill/>
                </a:ln>
                <a:solidFill>
                  <a:schemeClr val="tx1"/>
                </a:solidFill>
                <a:effectLst/>
                <a:latin typeface="Arial" panose="020B0604020202020204" pitchFamily="34" charset="0"/>
              </a:rPr>
              <a:t>Managing a fleet for pick-up and drop-off can be complex. You would need to ensure timely and efficient scheduling, especially during busy periods. Delays or miscommunications could result in unhappy customers or operational bottlenecks.</a:t>
            </a:r>
          </a:p>
          <a:p>
            <a:pPr marL="0" marR="0" lvl="0" indent="0" algn="l" defTabSz="914400" rtl="0" eaLnBrk="0" fontAlgn="base" latinLnBrk="0" hangingPunct="0">
              <a:lnSpc>
                <a:spcPct val="100000"/>
              </a:lnSpc>
              <a:spcBef>
                <a:spcPct val="0"/>
              </a:spcBef>
              <a:spcAft>
                <a:spcPct val="0"/>
              </a:spcAft>
              <a:buClrTx/>
              <a:buSzTx/>
              <a:buFontTx/>
              <a:buChar char="•"/>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6276649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Objectives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Objectives</a:t>
            </a:r>
          </a:p>
          <a:p>
            <a:endParaRPr lang="en-US" dirty="0"/>
          </a:p>
          <a:p>
            <a:endParaRPr lang="en-US" dirty="0"/>
          </a:p>
        </p:txBody>
      </p:sp>
      <p:sp>
        <p:nvSpPr>
          <p:cNvPr id="5" name="Rectangle 1">
            <a:extLst>
              <a:ext uri="{FF2B5EF4-FFF2-40B4-BE49-F238E27FC236}">
                <a16:creationId xmlns:a16="http://schemas.microsoft.com/office/drawing/2014/main" id="{9E3A8A4A-746F-C385-CA06-6E4C5C172C6D}"/>
              </a:ext>
            </a:extLst>
          </p:cNvPr>
          <p:cNvSpPr>
            <a:spLocks noChangeArrowheads="1"/>
          </p:cNvSpPr>
          <p:nvPr/>
        </p:nvSpPr>
        <p:spPr bwMode="auto">
          <a:xfrm>
            <a:off x="677334" y="2587145"/>
            <a:ext cx="9543495" cy="21236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1200" b="1" i="0" u="none" strike="noStrike" cap="none" normalizeH="0" baseline="0" dirty="0">
                <a:ln>
                  <a:noFill/>
                </a:ln>
                <a:solidFill>
                  <a:schemeClr val="tx1"/>
                </a:solidFill>
                <a:effectLst/>
                <a:latin typeface="Arial" panose="020B0604020202020204" pitchFamily="34" charset="0"/>
              </a:rPr>
              <a:t>Increase Overall Department Production</a:t>
            </a:r>
            <a:r>
              <a:rPr kumimoji="0" lang="en-US" altLang="en-US" sz="1200" b="0" i="0" u="none" strike="noStrike" cap="none" normalizeH="0" baseline="0" dirty="0">
                <a:ln>
                  <a:noFill/>
                </a:ln>
                <a:solidFill>
                  <a:schemeClr val="tx1"/>
                </a:solidFill>
                <a:effectLst/>
                <a:latin typeface="Arial" panose="020B0604020202020204" pitchFamily="34" charset="0"/>
              </a:rPr>
              <a:t>: Focus on improving production across all areas of the department, with a goal of maximizing efficiency and output. This includes enhancing technician performance, optimizing workflow, and ensuring all resources are utilized to their full potential.</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1200" b="1" i="0" u="none" strike="noStrike" cap="none" normalizeH="0" baseline="0" dirty="0">
                <a:ln>
                  <a:noFill/>
                </a:ln>
                <a:solidFill>
                  <a:schemeClr val="tx1"/>
                </a:solidFill>
                <a:effectLst/>
                <a:latin typeface="Arial" panose="020B0604020202020204" pitchFamily="34" charset="0"/>
              </a:rPr>
              <a:t>Ongoing Training and Development</a:t>
            </a:r>
            <a:r>
              <a:rPr kumimoji="0" lang="en-US" altLang="en-US" sz="1200" b="0" i="0" u="none" strike="noStrike" cap="none" normalizeH="0" baseline="0" dirty="0">
                <a:ln>
                  <a:noFill/>
                </a:ln>
                <a:solidFill>
                  <a:schemeClr val="tx1"/>
                </a:solidFill>
                <a:effectLst/>
                <a:latin typeface="Arial" panose="020B0604020202020204" pitchFamily="34" charset="0"/>
              </a:rPr>
              <a:t>: Schedule </a:t>
            </a:r>
            <a:r>
              <a:rPr kumimoji="0" lang="en-US" altLang="en-US" sz="1200" b="1" i="0" u="none" strike="noStrike" cap="none" normalizeH="0" baseline="0" dirty="0">
                <a:ln>
                  <a:noFill/>
                </a:ln>
                <a:solidFill>
                  <a:schemeClr val="tx1"/>
                </a:solidFill>
                <a:effectLst/>
                <a:latin typeface="Arial" panose="020B0604020202020204" pitchFamily="34" charset="0"/>
              </a:rPr>
              <a:t>monthly training sessions</a:t>
            </a:r>
            <a:r>
              <a:rPr kumimoji="0" lang="en-US" altLang="en-US" sz="1200" b="0" i="0" u="none" strike="noStrike" cap="none" normalizeH="0" baseline="0" dirty="0">
                <a:ln>
                  <a:noFill/>
                </a:ln>
                <a:solidFill>
                  <a:schemeClr val="tx1"/>
                </a:solidFill>
                <a:effectLst/>
                <a:latin typeface="Arial" panose="020B0604020202020204" pitchFamily="34" charset="0"/>
              </a:rPr>
              <a:t> for our technicians and </a:t>
            </a:r>
            <a:r>
              <a:rPr kumimoji="0" lang="en-US" altLang="en-US" sz="1200" b="1" i="0" u="none" strike="noStrike" cap="none" normalizeH="0" baseline="0" dirty="0">
                <a:ln>
                  <a:noFill/>
                </a:ln>
                <a:solidFill>
                  <a:schemeClr val="tx1"/>
                </a:solidFill>
                <a:effectLst/>
                <a:latin typeface="Arial" panose="020B0604020202020204" pitchFamily="34" charset="0"/>
              </a:rPr>
              <a:t>bi-weekly training</a:t>
            </a:r>
            <a:r>
              <a:rPr kumimoji="0" lang="en-US" altLang="en-US" sz="1200" b="0" i="0" u="none" strike="noStrike" cap="none" normalizeH="0" baseline="0" dirty="0">
                <a:ln>
                  <a:noFill/>
                </a:ln>
                <a:solidFill>
                  <a:schemeClr val="tx1"/>
                </a:solidFill>
                <a:effectLst/>
                <a:latin typeface="Arial" panose="020B0604020202020204" pitchFamily="34" charset="0"/>
              </a:rPr>
              <a:t> for our service advisors. This will ensure that both teams remain up-to-date with the latest techniques, best practices, and product knowledge, ultimately improving service quality and customer satisfaction.</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1200" b="1" i="0" u="none" strike="noStrike" cap="none" normalizeH="0" baseline="0" dirty="0">
                <a:ln>
                  <a:noFill/>
                </a:ln>
                <a:solidFill>
                  <a:schemeClr val="tx1"/>
                </a:solidFill>
                <a:effectLst/>
                <a:latin typeface="Arial" panose="020B0604020202020204" pitchFamily="34" charset="0"/>
              </a:rPr>
              <a:t>Increase Effective Labor Rate (ELR)</a:t>
            </a:r>
            <a:r>
              <a:rPr kumimoji="0" lang="en-US" altLang="en-US" sz="1200" b="0" i="0" u="none" strike="noStrike" cap="none" normalizeH="0" baseline="0" dirty="0">
                <a:ln>
                  <a:noFill/>
                </a:ln>
                <a:solidFill>
                  <a:schemeClr val="tx1"/>
                </a:solidFill>
                <a:effectLst/>
                <a:latin typeface="Arial" panose="020B0604020202020204" pitchFamily="34" charset="0"/>
              </a:rPr>
              <a:t>: Work towards increasing our </a:t>
            </a:r>
            <a:r>
              <a:rPr kumimoji="0" lang="en-US" altLang="en-US" sz="1200" b="1" i="0" u="none" strike="noStrike" cap="none" normalizeH="0" baseline="0" dirty="0">
                <a:ln>
                  <a:noFill/>
                </a:ln>
                <a:solidFill>
                  <a:schemeClr val="tx1"/>
                </a:solidFill>
                <a:effectLst/>
                <a:latin typeface="Arial" panose="020B0604020202020204" pitchFamily="34" charset="0"/>
              </a:rPr>
              <a:t>Effective Labor Rate (ELR)</a:t>
            </a:r>
            <a:r>
              <a:rPr kumimoji="0" lang="en-US" altLang="en-US" sz="1200" b="0" i="0" u="none" strike="noStrike" cap="none" normalizeH="0" baseline="0" dirty="0">
                <a:ln>
                  <a:noFill/>
                </a:ln>
                <a:solidFill>
                  <a:schemeClr val="tx1"/>
                </a:solidFill>
                <a:effectLst/>
                <a:latin typeface="Arial" panose="020B0604020202020204" pitchFamily="34" charset="0"/>
              </a:rPr>
              <a:t> as close as possible to the door rate. This will involve improving labor efficiency, reducing inefficiencies, and ensuring that labor costs are aligned with customer expectations.</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1200" b="1" i="0" u="none" strike="noStrike" cap="none" normalizeH="0" baseline="0" dirty="0">
                <a:ln>
                  <a:noFill/>
                </a:ln>
                <a:solidFill>
                  <a:schemeClr val="tx1"/>
                </a:solidFill>
                <a:effectLst/>
                <a:latin typeface="Arial" panose="020B0604020202020204" pitchFamily="34" charset="0"/>
              </a:rPr>
              <a:t>Boost Warranty Door Rate</a:t>
            </a:r>
            <a:r>
              <a:rPr kumimoji="0" lang="en-US" altLang="en-US" sz="1200" b="0" i="0" u="none" strike="noStrike" cap="none" normalizeH="0" baseline="0" dirty="0">
                <a:ln>
                  <a:noFill/>
                </a:ln>
                <a:solidFill>
                  <a:schemeClr val="tx1"/>
                </a:solidFill>
                <a:effectLst/>
                <a:latin typeface="Arial" panose="020B0604020202020204" pitchFamily="34" charset="0"/>
              </a:rPr>
              <a:t>: Increase our </a:t>
            </a:r>
            <a:r>
              <a:rPr kumimoji="0" lang="en-US" altLang="en-US" sz="1200" b="1" i="0" u="none" strike="noStrike" cap="none" normalizeH="0" baseline="0" dirty="0">
                <a:ln>
                  <a:noFill/>
                </a:ln>
                <a:solidFill>
                  <a:schemeClr val="tx1"/>
                </a:solidFill>
                <a:effectLst/>
                <a:latin typeface="Arial" panose="020B0604020202020204" pitchFamily="34" charset="0"/>
              </a:rPr>
              <a:t>warranty door rate</a:t>
            </a:r>
            <a:r>
              <a:rPr kumimoji="0" lang="en-US" altLang="en-US" sz="1200" b="0" i="0" u="none" strike="noStrike" cap="none" normalizeH="0" baseline="0" dirty="0">
                <a:ln>
                  <a:noFill/>
                </a:ln>
                <a:solidFill>
                  <a:schemeClr val="tx1"/>
                </a:solidFill>
                <a:effectLst/>
                <a:latin typeface="Arial" panose="020B0604020202020204" pitchFamily="34" charset="0"/>
              </a:rPr>
              <a:t>, which has remained stagnant for the past two years. This will involve better tracking and management of warranty-related repairs and services, along with targeted efforts to engage customers for warranty work, ensuring that we meet or exceed industry benchmarks.</a:t>
            </a:r>
          </a:p>
        </p:txBody>
      </p:sp>
    </p:spTree>
    <p:extLst>
      <p:ext uri="{BB962C8B-B14F-4D97-AF65-F5344CB8AC3E}">
        <p14:creationId xmlns:p14="http://schemas.microsoft.com/office/powerpoint/2010/main" val="39852722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Analysis-Strategies</a:t>
            </a:r>
            <a:br>
              <a:rPr lang="en-US" dirty="0">
                <a:solidFill>
                  <a:schemeClr val="tx1"/>
                </a:solidFill>
              </a:rPr>
            </a:br>
            <a:endParaRPr lang="en-US" dirty="0">
              <a:solidFill>
                <a:schemeClr val="tx1"/>
              </a:solidFill>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Strategies</a:t>
            </a:r>
          </a:p>
          <a:p>
            <a:endParaRPr lang="en-US" dirty="0"/>
          </a:p>
          <a:p>
            <a:endParaRPr lang="en-US" dirty="0"/>
          </a:p>
        </p:txBody>
      </p:sp>
      <p:sp>
        <p:nvSpPr>
          <p:cNvPr id="5" name="Rectangle 1">
            <a:extLst>
              <a:ext uri="{FF2B5EF4-FFF2-40B4-BE49-F238E27FC236}">
                <a16:creationId xmlns:a16="http://schemas.microsoft.com/office/drawing/2014/main" id="{D5CCB965-1F2A-AFB1-8482-A5D134287340}"/>
              </a:ext>
            </a:extLst>
          </p:cNvPr>
          <p:cNvSpPr>
            <a:spLocks noChangeArrowheads="1"/>
          </p:cNvSpPr>
          <p:nvPr/>
        </p:nvSpPr>
        <p:spPr bwMode="auto">
          <a:xfrm>
            <a:off x="405442" y="2531315"/>
            <a:ext cx="10173809" cy="15696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1200" b="1" i="0" u="none" strike="noStrike" cap="none" normalizeH="0" baseline="0" dirty="0">
                <a:ln>
                  <a:noFill/>
                </a:ln>
                <a:solidFill>
                  <a:schemeClr val="tx1"/>
                </a:solidFill>
                <a:effectLst/>
                <a:latin typeface="Arial" panose="020B0604020202020204" pitchFamily="34" charset="0"/>
              </a:rPr>
              <a:t>Monthly Data Analysis Distribution</a:t>
            </a:r>
            <a:r>
              <a:rPr kumimoji="0" lang="en-US" altLang="en-US" sz="1200" b="0" i="0" u="none" strike="noStrike" cap="none" normalizeH="0" baseline="0" dirty="0">
                <a:ln>
                  <a:noFill/>
                </a:ln>
                <a:solidFill>
                  <a:schemeClr val="tx1"/>
                </a:solidFill>
                <a:effectLst/>
                <a:latin typeface="Arial" panose="020B0604020202020204" pitchFamily="34" charset="0"/>
              </a:rPr>
              <a:t>: Distributing a monthly analysis of key performance data is a powerful strategy to ensure that all service employees understand the current scope of operations. Sharing this information regularly creates transparency and aligns the entire team around the department's goals, fostering a sense of urgency and accountability. When everyone understands where we stand, they are more motivated to focus on the objectives that must be accomplished.</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1200" b="1" i="0" u="none" strike="noStrike" cap="none" normalizeH="0" baseline="0" dirty="0">
                <a:ln>
                  <a:noFill/>
                </a:ln>
                <a:solidFill>
                  <a:schemeClr val="tx1"/>
                </a:solidFill>
                <a:effectLst/>
                <a:latin typeface="Arial" panose="020B0604020202020204" pitchFamily="34" charset="0"/>
              </a:rPr>
              <a:t>Managerial Training on Financials</a:t>
            </a:r>
            <a:r>
              <a:rPr kumimoji="0" lang="en-US" altLang="en-US" sz="1200" b="0" i="0" u="none" strike="noStrike" cap="none" normalizeH="0" baseline="0" dirty="0">
                <a:ln>
                  <a:noFill/>
                </a:ln>
                <a:solidFill>
                  <a:schemeClr val="tx1"/>
                </a:solidFill>
                <a:effectLst/>
                <a:latin typeface="Arial" panose="020B0604020202020204" pitchFamily="34" charset="0"/>
              </a:rPr>
              <a:t>: Providing additional training to managers on </a:t>
            </a:r>
            <a:r>
              <a:rPr kumimoji="0" lang="en-US" altLang="en-US" sz="1200" b="1" i="0" u="none" strike="noStrike" cap="none" normalizeH="0" baseline="0" dirty="0">
                <a:ln>
                  <a:noFill/>
                </a:ln>
                <a:solidFill>
                  <a:schemeClr val="tx1"/>
                </a:solidFill>
                <a:effectLst/>
                <a:latin typeface="Arial" panose="020B0604020202020204" pitchFamily="34" charset="0"/>
              </a:rPr>
              <a:t>financials</a:t>
            </a:r>
            <a:r>
              <a:rPr kumimoji="0" lang="en-US" altLang="en-US" sz="1200" b="0" i="0" u="none" strike="noStrike" cap="none" normalizeH="0" baseline="0" dirty="0">
                <a:ln>
                  <a:noFill/>
                </a:ln>
                <a:solidFill>
                  <a:schemeClr val="tx1"/>
                </a:solidFill>
                <a:effectLst/>
                <a:latin typeface="Arial" panose="020B0604020202020204" pitchFamily="34" charset="0"/>
              </a:rPr>
              <a:t> and how to track key performance metrics will significantly improve accountability within the team. By equipping managers with a deeper understanding of the department’s financial health, they can more effectively guide their teams, track progress, and identify areas for improvement. This will also help managers make informed decisions that drive higher performance and greater efficiency.</a:t>
            </a:r>
          </a:p>
        </p:txBody>
      </p:sp>
    </p:spTree>
    <p:extLst>
      <p:ext uri="{BB962C8B-B14F-4D97-AF65-F5344CB8AC3E}">
        <p14:creationId xmlns:p14="http://schemas.microsoft.com/office/powerpoint/2010/main" val="42260991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Analysis-Tactics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Tactics</a:t>
            </a:r>
          </a:p>
          <a:p>
            <a:endParaRPr lang="en-US" dirty="0"/>
          </a:p>
          <a:p>
            <a:endParaRPr lang="en-US" dirty="0"/>
          </a:p>
        </p:txBody>
      </p:sp>
      <p:sp>
        <p:nvSpPr>
          <p:cNvPr id="5" name="Rectangle 1">
            <a:extLst>
              <a:ext uri="{FF2B5EF4-FFF2-40B4-BE49-F238E27FC236}">
                <a16:creationId xmlns:a16="http://schemas.microsoft.com/office/drawing/2014/main" id="{D46379B7-6D9A-192A-F7B2-914740A6D5C5}"/>
              </a:ext>
            </a:extLst>
          </p:cNvPr>
          <p:cNvSpPr>
            <a:spLocks noChangeArrowheads="1"/>
          </p:cNvSpPr>
          <p:nvPr/>
        </p:nvSpPr>
        <p:spPr bwMode="auto">
          <a:xfrm>
            <a:off x="677334" y="2459504"/>
            <a:ext cx="10422384" cy="19389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tabLst/>
            </a:pPr>
            <a:r>
              <a:rPr kumimoji="0" lang="en-US" altLang="en-US" sz="1200" i="0" u="none" strike="noStrike" cap="none" normalizeH="0" baseline="0" dirty="0">
                <a:ln>
                  <a:noFill/>
                </a:ln>
                <a:solidFill>
                  <a:schemeClr val="tx1"/>
                </a:solidFill>
                <a:effectLst/>
                <a:latin typeface="Arial" panose="020B0604020202020204" pitchFamily="34" charset="0"/>
              </a:rPr>
              <a:t>Swift and Efficient Training: Ensure that training sessions are designed to be both focused and efficient, minimizing downtime while maximizing learning. The goal is to provide technicians and service advisors with the essential knowledge and skills quickly, enabling them to implement improvements in their daily work without delays.</a:t>
            </a:r>
          </a:p>
          <a:p>
            <a:pPr marL="0" marR="0" lvl="0" indent="0" algn="l" defTabSz="914400" rtl="0" eaLnBrk="0" fontAlgn="base" latinLnBrk="0" hangingPunct="0">
              <a:lnSpc>
                <a:spcPct val="100000"/>
              </a:lnSpc>
              <a:spcBef>
                <a:spcPct val="0"/>
              </a:spcBef>
              <a:spcAft>
                <a:spcPct val="0"/>
              </a:spcAft>
              <a:buClrTx/>
              <a:buSzTx/>
              <a:tabLst/>
            </a:pPr>
            <a:endParaRPr kumimoji="0" lang="en-US" altLang="en-US" sz="1200" i="0" u="none" strike="noStrike" cap="none" normalizeH="0" baseline="0" dirty="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tabLst/>
            </a:pPr>
            <a:r>
              <a:rPr kumimoji="0" lang="en-US" altLang="en-US" sz="1200" i="0" u="none" strike="noStrike" cap="none" normalizeH="0" baseline="0" dirty="0">
                <a:ln>
                  <a:noFill/>
                </a:ln>
                <a:solidFill>
                  <a:schemeClr val="tx1"/>
                </a:solidFill>
                <a:effectLst/>
                <a:latin typeface="Arial" panose="020B0604020202020204" pitchFamily="34" charset="0"/>
              </a:rPr>
              <a:t>Extended Department Hours: Consider opening the department for an additional day or extending working hours during peak periods to accommodate more customer appointments and repair requests. This will help increase production, reduce customer wait times, and optimize the use of your team and resources.</a:t>
            </a:r>
          </a:p>
          <a:p>
            <a:pPr marL="0" marR="0" lvl="0" indent="0" algn="l" defTabSz="914400" rtl="0" eaLnBrk="0" fontAlgn="base" latinLnBrk="0" hangingPunct="0">
              <a:lnSpc>
                <a:spcPct val="100000"/>
              </a:lnSpc>
              <a:spcBef>
                <a:spcPct val="0"/>
              </a:spcBef>
              <a:spcAft>
                <a:spcPct val="0"/>
              </a:spcAft>
              <a:buClrTx/>
              <a:buSzTx/>
              <a:tabLst/>
            </a:pPr>
            <a:endParaRPr lang="en-US" altLang="en-US" sz="1200" dirty="0">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tabLst/>
            </a:pPr>
            <a:r>
              <a:rPr lang="en-US" sz="1200" dirty="0">
                <a:latin typeface="Arial" panose="020B0604020202020204" pitchFamily="34" charset="0"/>
                <a:cs typeface="Arial" panose="020B0604020202020204" pitchFamily="34" charset="0"/>
              </a:rPr>
              <a:t>Implement a robust scheduling system for pick-ups and drop-offs to ensure efficient route planning. Use software or apps that can track real-time traffic, customer locations, and time windows to minimize delays. This will help streamline the logistics, reduce fuel costs, and ensure timely service.</a:t>
            </a:r>
            <a:endParaRPr kumimoji="0" lang="en-US" altLang="en-US" sz="120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8504275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CC3442-6B87-EE78-C419-177E917F9930}"/>
              </a:ext>
            </a:extLst>
          </p:cNvPr>
          <p:cNvSpPr>
            <a:spLocks noGrp="1"/>
          </p:cNvSpPr>
          <p:nvPr>
            <p:ph type="title"/>
          </p:nvPr>
        </p:nvSpPr>
        <p:spPr>
          <a:xfrm>
            <a:off x="428799" y="618226"/>
            <a:ext cx="8094134" cy="718868"/>
          </a:xfrm>
        </p:spPr>
        <p:txBody>
          <a:bodyPr>
            <a:normAutofit fontScale="90000"/>
          </a:bodyPr>
          <a:lstStyle/>
          <a:p>
            <a:r>
              <a:rPr lang="en-US" dirty="0">
                <a:solidFill>
                  <a:schemeClr val="tx1"/>
                </a:solidFill>
              </a:rPr>
              <a:t>SWOT Analysis- Action Plan</a:t>
            </a:r>
          </a:p>
        </p:txBody>
      </p:sp>
      <p:sp>
        <p:nvSpPr>
          <p:cNvPr id="3" name="Text Placeholder 2">
            <a:extLst>
              <a:ext uri="{FF2B5EF4-FFF2-40B4-BE49-F238E27FC236}">
                <a16:creationId xmlns:a16="http://schemas.microsoft.com/office/drawing/2014/main" id="{0780D348-DF12-480F-1EDB-3370A0225686}"/>
              </a:ext>
            </a:extLst>
          </p:cNvPr>
          <p:cNvSpPr>
            <a:spLocks noGrp="1"/>
          </p:cNvSpPr>
          <p:nvPr>
            <p:ph type="body" sz="quarter" idx="13"/>
          </p:nvPr>
        </p:nvSpPr>
        <p:spPr>
          <a:xfrm>
            <a:off x="428799" y="1769835"/>
            <a:ext cx="8596669" cy="560717"/>
          </a:xfrm>
        </p:spPr>
        <p:txBody>
          <a:bodyPr/>
          <a:lstStyle/>
          <a:p>
            <a:r>
              <a:rPr lang="en-US" dirty="0"/>
              <a:t>Action Plan</a:t>
            </a:r>
          </a:p>
        </p:txBody>
      </p:sp>
      <p:sp>
        <p:nvSpPr>
          <p:cNvPr id="5" name="Rectangle 1">
            <a:extLst>
              <a:ext uri="{FF2B5EF4-FFF2-40B4-BE49-F238E27FC236}">
                <a16:creationId xmlns:a16="http://schemas.microsoft.com/office/drawing/2014/main" id="{6EB94245-EF01-0761-203B-F524AD164D4A}"/>
              </a:ext>
            </a:extLst>
          </p:cNvPr>
          <p:cNvSpPr>
            <a:spLocks noGrp="1" noChangeArrowheads="1"/>
          </p:cNvSpPr>
          <p:nvPr>
            <p:ph type="body" idx="1"/>
          </p:nvPr>
        </p:nvSpPr>
        <p:spPr bwMode="auto">
          <a:xfrm>
            <a:off x="315643" y="2300234"/>
            <a:ext cx="10463105" cy="39395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1000" b="1" i="0" u="sng" strike="noStrike" cap="none" normalizeH="0" baseline="0" dirty="0">
                <a:ln>
                  <a:noFill/>
                </a:ln>
                <a:solidFill>
                  <a:schemeClr val="tx1"/>
                </a:solidFill>
                <a:effectLst/>
                <a:latin typeface="Arial" panose="020B0604020202020204" pitchFamily="34" charset="0"/>
              </a:rPr>
              <a:t>Optimized Scheduling and Route Planning:</a:t>
            </a:r>
            <a:br>
              <a:rPr kumimoji="0" lang="en-US" altLang="en-US" sz="1000" i="0" u="none" strike="noStrike" cap="none" normalizeH="0" baseline="0" dirty="0">
                <a:ln>
                  <a:noFill/>
                </a:ln>
                <a:solidFill>
                  <a:schemeClr val="tx1"/>
                </a:solidFill>
                <a:effectLst/>
                <a:latin typeface="Arial" panose="020B0604020202020204" pitchFamily="34" charset="0"/>
              </a:rPr>
            </a:br>
            <a:r>
              <a:rPr kumimoji="0" lang="en-US" altLang="en-US" sz="1000" i="0" u="none" strike="noStrike" cap="none" normalizeH="0" baseline="0" dirty="0">
                <a:ln>
                  <a:noFill/>
                </a:ln>
                <a:solidFill>
                  <a:schemeClr val="tx1"/>
                </a:solidFill>
                <a:effectLst/>
                <a:latin typeface="Arial" panose="020B0604020202020204" pitchFamily="34" charset="0"/>
              </a:rPr>
              <a:t>Implement a robust scheduling system for pick-ups and drop-offs to ensure efficient route planning. Use software or apps that can track real-time traffic, customer locations, and time windows to minimize delays.</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1000" i="0" u="none" strike="noStrike" cap="none" normalizeH="0" baseline="0" dirty="0">
                <a:ln>
                  <a:noFill/>
                </a:ln>
                <a:solidFill>
                  <a:schemeClr val="tx1"/>
                </a:solidFill>
                <a:effectLst/>
                <a:latin typeface="Arial" panose="020B0604020202020204" pitchFamily="34" charset="0"/>
              </a:rPr>
              <a:t>Clear Communication with Customers:</a:t>
            </a:r>
            <a:br>
              <a:rPr kumimoji="0" lang="en-US" altLang="en-US" sz="1000" i="0" u="none" strike="noStrike" cap="none" normalizeH="0" baseline="0" dirty="0">
                <a:ln>
                  <a:noFill/>
                </a:ln>
                <a:solidFill>
                  <a:schemeClr val="tx1"/>
                </a:solidFill>
                <a:effectLst/>
                <a:latin typeface="Arial" panose="020B0604020202020204" pitchFamily="34" charset="0"/>
              </a:rPr>
            </a:br>
            <a:r>
              <a:rPr kumimoji="0" lang="en-US" altLang="en-US" sz="1000" i="0" u="none" strike="noStrike" cap="none" normalizeH="0" baseline="0" dirty="0">
                <a:ln>
                  <a:noFill/>
                </a:ln>
                <a:solidFill>
                  <a:schemeClr val="tx1"/>
                </a:solidFill>
                <a:effectLst/>
                <a:latin typeface="Arial" panose="020B0604020202020204" pitchFamily="34" charset="0"/>
              </a:rPr>
              <a:t>Establish clear lines of communication with customers regarding pick-up and drop-off times. Utilize automated reminders and status updates via text or email to keep customers informed about the status of their vehicles. Ensuring customers are notified of any delays or changes to the schedule is critical for maintaining trust and satisfaction.</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1000" i="0" u="none" strike="noStrike" cap="none" normalizeH="0" baseline="0" dirty="0">
                <a:ln>
                  <a:noFill/>
                </a:ln>
                <a:solidFill>
                  <a:schemeClr val="tx1"/>
                </a:solidFill>
                <a:effectLst/>
                <a:latin typeface="Arial" panose="020B0604020202020204" pitchFamily="34" charset="0"/>
              </a:rPr>
              <a:t>Dedicated Staff for Pick-Up and Drop-Off Operations:</a:t>
            </a:r>
            <a:br>
              <a:rPr kumimoji="0" lang="en-US" altLang="en-US" sz="1000" i="0" u="none" strike="noStrike" cap="none" normalizeH="0" baseline="0" dirty="0">
                <a:ln>
                  <a:noFill/>
                </a:ln>
                <a:solidFill>
                  <a:schemeClr val="tx1"/>
                </a:solidFill>
                <a:effectLst/>
                <a:latin typeface="Arial" panose="020B0604020202020204" pitchFamily="34" charset="0"/>
              </a:rPr>
            </a:br>
            <a:r>
              <a:rPr kumimoji="0" lang="en-US" altLang="en-US" sz="1000" i="0" u="none" strike="noStrike" cap="none" normalizeH="0" baseline="0" dirty="0">
                <a:ln>
                  <a:noFill/>
                </a:ln>
                <a:solidFill>
                  <a:schemeClr val="tx1"/>
                </a:solidFill>
                <a:effectLst/>
                <a:latin typeface="Arial" panose="020B0604020202020204" pitchFamily="34" charset="0"/>
              </a:rPr>
              <a:t>Designate specific staff members or hire additional drivers to handle the pick-up and drop-off service. This will ensure that the logistics are managed smoothly without taking away from the regular workload of your technicians and service advisors. Trained staff who understand the importance of punctuality and customer service will be vital to the success of this service.</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1000" b="1" i="0" u="sng" strike="noStrike" cap="none" normalizeH="0" baseline="0" dirty="0">
                <a:ln>
                  <a:noFill/>
                </a:ln>
                <a:solidFill>
                  <a:schemeClr val="tx1"/>
                </a:solidFill>
                <a:effectLst/>
                <a:latin typeface="Arial" panose="020B0604020202020204" pitchFamily="34" charset="0"/>
              </a:rPr>
              <a:t>Safety and Liability Management:</a:t>
            </a:r>
            <a:br>
              <a:rPr kumimoji="0" lang="en-US" altLang="en-US" sz="1000" i="0" u="none" strike="noStrike" cap="none" normalizeH="0" baseline="0" dirty="0">
                <a:ln>
                  <a:noFill/>
                </a:ln>
                <a:solidFill>
                  <a:schemeClr val="tx1"/>
                </a:solidFill>
                <a:effectLst/>
                <a:latin typeface="Arial" panose="020B0604020202020204" pitchFamily="34" charset="0"/>
              </a:rPr>
            </a:br>
            <a:r>
              <a:rPr kumimoji="0" lang="en-US" altLang="en-US" sz="1000" i="0" u="none" strike="noStrike" cap="none" normalizeH="0" baseline="0" dirty="0">
                <a:ln>
                  <a:noFill/>
                </a:ln>
                <a:solidFill>
                  <a:schemeClr val="tx1"/>
                </a:solidFill>
                <a:effectLst/>
                <a:latin typeface="Arial" panose="020B0604020202020204" pitchFamily="34" charset="0"/>
              </a:rPr>
              <a:t>Implement protocols to ensure that vehicles are safely transported to and from the customer’s location. This includes driver training, appropriate insurance coverage, and a vehicle inspection checklist to ensure that no damage occurs during transit. These steps will help reduce liability and build customer confidence in the service.</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1000" b="1" i="0" u="sng" strike="noStrike" cap="none" normalizeH="0" baseline="0" dirty="0">
                <a:ln>
                  <a:noFill/>
                </a:ln>
                <a:solidFill>
                  <a:schemeClr val="tx1"/>
                </a:solidFill>
                <a:effectLst/>
                <a:latin typeface="Arial" panose="020B0604020202020204" pitchFamily="34" charset="0"/>
              </a:rPr>
              <a:t>Create an Easy Scheduling Process:</a:t>
            </a:r>
            <a:br>
              <a:rPr kumimoji="0" lang="en-US" altLang="en-US" sz="1000" i="0" u="none" strike="noStrike" cap="none" normalizeH="0" baseline="0" dirty="0">
                <a:ln>
                  <a:noFill/>
                </a:ln>
                <a:solidFill>
                  <a:schemeClr val="tx1"/>
                </a:solidFill>
                <a:effectLst/>
                <a:latin typeface="Arial" panose="020B0604020202020204" pitchFamily="34" charset="0"/>
              </a:rPr>
            </a:br>
            <a:r>
              <a:rPr kumimoji="0" lang="en-US" altLang="en-US" sz="1000" i="0" u="none" strike="noStrike" cap="none" normalizeH="0" baseline="0" dirty="0">
                <a:ln>
                  <a:noFill/>
                </a:ln>
                <a:solidFill>
                  <a:schemeClr val="tx1"/>
                </a:solidFill>
                <a:effectLst/>
                <a:latin typeface="Arial" panose="020B0604020202020204" pitchFamily="34" charset="0"/>
              </a:rPr>
              <a:t>Make it easy for customers to schedule pick-up and drop-off services. Offer online booking via your website or a mobile app, and provide a simple, user-friendly interface for customers to select preferred times and dates. Integrating this with your service scheduling system will ensure smooth coordination between the service team and customers.</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1000" b="1" i="0" u="sng" strike="noStrike" cap="none" normalizeH="0" baseline="0" dirty="0">
                <a:ln>
                  <a:noFill/>
                </a:ln>
                <a:solidFill>
                  <a:schemeClr val="tx1"/>
                </a:solidFill>
                <a:effectLst/>
                <a:latin typeface="Arial" panose="020B0604020202020204" pitchFamily="34" charset="0"/>
              </a:rPr>
              <a:t>Use of Tracking Technology:</a:t>
            </a:r>
            <a:br>
              <a:rPr kumimoji="0" lang="en-US" altLang="en-US" sz="1000" i="0" u="none" strike="noStrike" cap="none" normalizeH="0" baseline="0" dirty="0">
                <a:ln>
                  <a:noFill/>
                </a:ln>
                <a:solidFill>
                  <a:schemeClr val="tx1"/>
                </a:solidFill>
                <a:effectLst/>
                <a:latin typeface="Arial" panose="020B0604020202020204" pitchFamily="34" charset="0"/>
              </a:rPr>
            </a:br>
            <a:r>
              <a:rPr kumimoji="0" lang="en-US" altLang="en-US" sz="1000" i="0" u="none" strike="noStrike" cap="none" normalizeH="0" baseline="0" dirty="0">
                <a:ln>
                  <a:noFill/>
                </a:ln>
                <a:solidFill>
                  <a:schemeClr val="tx1"/>
                </a:solidFill>
                <a:effectLst/>
                <a:latin typeface="Arial" panose="020B0604020202020204" pitchFamily="34" charset="0"/>
              </a:rPr>
              <a:t>Equip drivers with mobile devices or apps that allow customers to track their vehicle’s progress in real-time. This added level of transparency will give customers peace of mind and create a more convenient experience overall.</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1000" b="1" i="0" u="sng" strike="noStrike" cap="none" normalizeH="0" baseline="0" dirty="0">
                <a:ln>
                  <a:noFill/>
                </a:ln>
                <a:solidFill>
                  <a:schemeClr val="tx1"/>
                </a:solidFill>
                <a:effectLst/>
                <a:latin typeface="Arial" panose="020B0604020202020204" pitchFamily="34" charset="0"/>
              </a:rPr>
              <a:t>Promote the Service Effectively:</a:t>
            </a:r>
            <a:br>
              <a:rPr kumimoji="0" lang="en-US" altLang="en-US" sz="1000" i="0" u="none" strike="noStrike" cap="none" normalizeH="0" baseline="0" dirty="0">
                <a:ln>
                  <a:noFill/>
                </a:ln>
                <a:solidFill>
                  <a:schemeClr val="tx1"/>
                </a:solidFill>
                <a:effectLst/>
                <a:latin typeface="Arial" panose="020B0604020202020204" pitchFamily="34" charset="0"/>
              </a:rPr>
            </a:br>
            <a:r>
              <a:rPr kumimoji="0" lang="en-US" altLang="en-US" sz="1000" i="0" u="none" strike="noStrike" cap="none" normalizeH="0" baseline="0" dirty="0">
                <a:ln>
                  <a:noFill/>
                </a:ln>
                <a:solidFill>
                  <a:schemeClr val="tx1"/>
                </a:solidFill>
                <a:effectLst/>
                <a:latin typeface="Arial" panose="020B0604020202020204" pitchFamily="34" charset="0"/>
              </a:rPr>
              <a:t>Market the pick-up and drop-off service as a key benefit to attract more customers. Highlight the convenience and time-saving aspects of this service through your website, social media channels, and in-store signage. Offering this service as a limited-time promotion or bundled with certain repairs could also encourage more customers to try it.</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1000" i="0" u="none" strike="noStrike" cap="none" normalizeH="0" baseline="0" dirty="0">
                <a:ln>
                  <a:noFill/>
                </a:ln>
                <a:solidFill>
                  <a:schemeClr val="tx1"/>
                </a:solidFill>
                <a:effectLst/>
                <a:latin typeface="Arial" panose="020B0604020202020204" pitchFamily="34" charset="0"/>
              </a:rPr>
              <a:t>Monitor Performance and Gather Feedback:</a:t>
            </a:r>
            <a:br>
              <a:rPr kumimoji="0" lang="en-US" altLang="en-US" sz="1000" i="0" u="none" strike="noStrike" cap="none" normalizeH="0" baseline="0" dirty="0">
                <a:ln>
                  <a:noFill/>
                </a:ln>
                <a:solidFill>
                  <a:schemeClr val="tx1"/>
                </a:solidFill>
                <a:effectLst/>
                <a:latin typeface="Arial" panose="020B0604020202020204" pitchFamily="34" charset="0"/>
              </a:rPr>
            </a:br>
            <a:r>
              <a:rPr kumimoji="0" lang="en-US" altLang="en-US" sz="1000" i="0" u="none" strike="noStrike" cap="none" normalizeH="0" baseline="0" dirty="0">
                <a:ln>
                  <a:noFill/>
                </a:ln>
                <a:solidFill>
                  <a:schemeClr val="tx1"/>
                </a:solidFill>
                <a:effectLst/>
                <a:latin typeface="Arial" panose="020B0604020202020204" pitchFamily="34" charset="0"/>
              </a:rPr>
              <a:t>Continuously track the performance of the pick-up and drop-off service by gathering customer feedback and monitoring logistics data (on-time delivery, condition of vehicles upon return, etc.). Use this feedback to improve the service, make adjustments where needed, and ensure that customers remain satisfied.</a:t>
            </a:r>
          </a:p>
        </p:txBody>
      </p:sp>
    </p:spTree>
    <p:extLst>
      <p:ext uri="{BB962C8B-B14F-4D97-AF65-F5344CB8AC3E}">
        <p14:creationId xmlns:p14="http://schemas.microsoft.com/office/powerpoint/2010/main" val="308561315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262C3635-39B7-25B1-6D0B-EB1A5FFFCC52}"/>
              </a:ext>
            </a:extLst>
          </p:cNvPr>
          <p:cNvSpPr txBox="1"/>
          <p:nvPr/>
        </p:nvSpPr>
        <p:spPr>
          <a:xfrm>
            <a:off x="877738" y="962648"/>
            <a:ext cx="6103188" cy="400110"/>
          </a:xfrm>
          <a:prstGeom prst="rect">
            <a:avLst/>
          </a:prstGeom>
          <a:noFill/>
        </p:spPr>
        <p:txBody>
          <a:bodyPr wrap="square">
            <a:spAutoFit/>
          </a:bodyPr>
          <a:lstStyle/>
          <a:p>
            <a:r>
              <a:rPr lang="en-US" sz="2000" dirty="0"/>
              <a:t>Homework Synopsis</a:t>
            </a:r>
          </a:p>
        </p:txBody>
      </p:sp>
      <p:sp>
        <p:nvSpPr>
          <p:cNvPr id="5" name="TextBox 4">
            <a:extLst>
              <a:ext uri="{FF2B5EF4-FFF2-40B4-BE49-F238E27FC236}">
                <a16:creationId xmlns:a16="http://schemas.microsoft.com/office/drawing/2014/main" id="{0F8B2DF3-7B0E-ABA5-90EB-F3F97876C3FC}"/>
              </a:ext>
            </a:extLst>
          </p:cNvPr>
          <p:cNvSpPr txBox="1"/>
          <p:nvPr/>
        </p:nvSpPr>
        <p:spPr>
          <a:xfrm>
            <a:off x="1007134" y="1371037"/>
            <a:ext cx="6103188" cy="2677656"/>
          </a:xfrm>
          <a:prstGeom prst="rect">
            <a:avLst/>
          </a:prstGeom>
          <a:noFill/>
        </p:spPr>
        <p:txBody>
          <a:bodyPr wrap="square">
            <a:spAutoFit/>
          </a:bodyPr>
          <a:lstStyle/>
          <a:p>
            <a:r>
              <a:rPr lang="en-US" sz="1200" dirty="0">
                <a:latin typeface="Arial" panose="020B0604020202020204" pitchFamily="34" charset="0"/>
                <a:cs typeface="Arial" panose="020B0604020202020204" pitchFamily="34" charset="0"/>
              </a:rPr>
              <a:t>One major takeaway is really focused on making things easier and more convenient for our customers. Offering a </a:t>
            </a:r>
            <a:r>
              <a:rPr lang="en-US" sz="1200" b="1" dirty="0">
                <a:latin typeface="Arial" panose="020B0604020202020204" pitchFamily="34" charset="0"/>
                <a:cs typeface="Arial" panose="020B0604020202020204" pitchFamily="34" charset="0"/>
              </a:rPr>
              <a:t>pick-up and drop-off service</a:t>
            </a:r>
            <a:r>
              <a:rPr lang="en-US" sz="1200" dirty="0">
                <a:latin typeface="Arial" panose="020B0604020202020204" pitchFamily="34" charset="0"/>
                <a:cs typeface="Arial" panose="020B0604020202020204" pitchFamily="34" charset="0"/>
              </a:rPr>
              <a:t> is a game changer—it saves our customers time and makes us stand out from the competition. At the same time, we're putting effort into making sure our team gets the right training and that we're always tracking how well we're doing. By improving our service and being more efficient, we'll be able to take care of our customers better, keep them coming back, and ultimately grow the business.</a:t>
            </a:r>
          </a:p>
          <a:p>
            <a:endParaRPr lang="en-US" sz="1200" dirty="0">
              <a:latin typeface="Arial" panose="020B0604020202020204" pitchFamily="34" charset="0"/>
              <a:cs typeface="Arial" panose="020B0604020202020204" pitchFamily="34" charset="0"/>
            </a:endParaRPr>
          </a:p>
          <a:p>
            <a:r>
              <a:rPr lang="en-US" sz="1200" dirty="0">
                <a:latin typeface="Arial" panose="020B0604020202020204" pitchFamily="34" charset="0"/>
                <a:cs typeface="Arial" panose="020B0604020202020204" pitchFamily="34" charset="0"/>
              </a:rPr>
              <a:t>To improve our financial performance, we plan to increase our Effective Labor Rate, while also boosting our warranty door rate, which has remained stagnant for two years. These measures will help optimize labor costs and better align our pricing with industry standards.</a:t>
            </a:r>
          </a:p>
          <a:p>
            <a:endParaRPr lang="en-US" sz="1200" dirty="0">
              <a:latin typeface="Arial" panose="020B0604020202020204" pitchFamily="34" charset="0"/>
              <a:cs typeface="Arial" panose="020B0604020202020204" pitchFamily="34" charset="0"/>
            </a:endParaRPr>
          </a:p>
          <a:p>
            <a:endParaRPr lang="en-US" sz="12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4102204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Marketing</a:t>
            </a:r>
            <a:r>
              <a:rPr lang="en-US" b="0" i="0" u="none" strike="noStrike" baseline="0" dirty="0">
                <a:solidFill>
                  <a:srgbClr val="221E1F"/>
                </a:solidFill>
                <a:latin typeface="Calibri" panose="020F0502020204030204" pitchFamily="34" charset="0"/>
              </a:rPr>
              <a:t>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idx="1"/>
          </p:nvPr>
        </p:nvSpPr>
        <p:spPr/>
        <p:txBody>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chemeClr val="tx1"/>
                </a:solidFill>
                <a:latin typeface="Calibri" panose="020F0502020204030204" pitchFamily="34" charset="0"/>
              </a:rPr>
              <a:t>Current practices </a:t>
            </a:r>
          </a:p>
          <a:p>
            <a:r>
              <a:rPr lang="en-US" sz="1800" b="0" i="0" u="none" strike="noStrike" baseline="0" dirty="0">
                <a:solidFill>
                  <a:schemeClr val="tx1"/>
                </a:solidFill>
                <a:latin typeface="Calibri" panose="020F0502020204030204" pitchFamily="34" charset="0"/>
              </a:rPr>
              <a:t>Goals for improvement </a:t>
            </a:r>
          </a:p>
          <a:p>
            <a:r>
              <a:rPr lang="en-US" sz="1800" b="0" i="0" u="none" strike="noStrike" baseline="0" dirty="0">
                <a:solidFill>
                  <a:schemeClr val="tx1"/>
                </a:solidFill>
                <a:latin typeface="Calibri" panose="020F0502020204030204" pitchFamily="34" charset="0"/>
              </a:rPr>
              <a:t>Plans to achieve your goals </a:t>
            </a:r>
          </a:p>
          <a:p>
            <a:r>
              <a:rPr lang="en-US" sz="1800" b="0" i="0" u="none" strike="noStrike" baseline="0" dirty="0">
                <a:solidFill>
                  <a:schemeClr val="tx1"/>
                </a:solidFill>
                <a:latin typeface="Calibri" panose="020F0502020204030204" pitchFamily="34" charset="0"/>
              </a:rPr>
              <a:t>Plans to evaluate your changes </a:t>
            </a:r>
          </a:p>
          <a:p>
            <a:endParaRPr lang="en-US" dirty="0"/>
          </a:p>
        </p:txBody>
      </p:sp>
      <p:sp>
        <p:nvSpPr>
          <p:cNvPr id="4" name="TextBox 3">
            <a:extLst>
              <a:ext uri="{FF2B5EF4-FFF2-40B4-BE49-F238E27FC236}">
                <a16:creationId xmlns:a16="http://schemas.microsoft.com/office/drawing/2014/main" id="{9D5D7AAA-43F6-5E3C-E640-8E3705AA09C3}"/>
              </a:ext>
            </a:extLst>
          </p:cNvPr>
          <p:cNvSpPr txBox="1"/>
          <p:nvPr/>
        </p:nvSpPr>
        <p:spPr>
          <a:xfrm>
            <a:off x="4789714" y="2368731"/>
            <a:ext cx="5730240" cy="3139321"/>
          </a:xfrm>
          <a:prstGeom prst="rect">
            <a:avLst/>
          </a:prstGeom>
          <a:noFill/>
        </p:spPr>
        <p:txBody>
          <a:bodyPr wrap="square" rtlCol="0">
            <a:spAutoFit/>
          </a:bodyPr>
          <a:lstStyle/>
          <a:p>
            <a:r>
              <a:rPr lang="en-US" dirty="0"/>
              <a:t>Currently utilizing a blend of phone call, email, and direct mail marketing.</a:t>
            </a:r>
          </a:p>
          <a:p>
            <a:endParaRPr lang="en-US" dirty="0"/>
          </a:p>
          <a:p>
            <a:r>
              <a:rPr lang="en-US" dirty="0"/>
              <a:t>Looking to improve targeting of offers to direct audience.</a:t>
            </a:r>
          </a:p>
          <a:p>
            <a:endParaRPr lang="en-US" dirty="0"/>
          </a:p>
          <a:p>
            <a:r>
              <a:rPr lang="en-US" dirty="0"/>
              <a:t>Working with Marketing team to create specific marketing messages for each segment of guest.</a:t>
            </a:r>
          </a:p>
          <a:p>
            <a:endParaRPr lang="en-US" dirty="0"/>
          </a:p>
          <a:p>
            <a:r>
              <a:rPr lang="en-US" dirty="0"/>
              <a:t>Compare ROI previous month to next after new targeted Marketing hits.</a:t>
            </a:r>
          </a:p>
        </p:txBody>
      </p:sp>
    </p:spTree>
    <p:extLst>
      <p:ext uri="{BB962C8B-B14F-4D97-AF65-F5344CB8AC3E}">
        <p14:creationId xmlns:p14="http://schemas.microsoft.com/office/powerpoint/2010/main" val="29243633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r>
              <a:rPr lang="en-US" b="1" i="0" u="none" strike="noStrike" baseline="0" dirty="0">
                <a:solidFill>
                  <a:srgbClr val="221E1F"/>
                </a:solidFill>
                <a:latin typeface="Calibri" panose="020F0502020204030204" pitchFamily="34" charset="0"/>
              </a:rPr>
              <a:t>Analyze Cost of Labor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2"/>
          </p:nvPr>
        </p:nvSpPr>
        <p:spPr>
          <a:xfrm>
            <a:off x="790045" y="1930400"/>
            <a:ext cx="4185623" cy="3304117"/>
          </a:xfrm>
        </p:spPr>
        <p:txBody>
          <a:bodyPr>
            <a:normAutofit/>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a:t>
            </a:r>
          </a:p>
          <a:p>
            <a:r>
              <a:rPr lang="en-US" sz="1800" b="0" i="0" u="none" strike="noStrike" baseline="0" dirty="0">
                <a:solidFill>
                  <a:srgbClr val="221E1F"/>
                </a:solidFill>
                <a:latin typeface="Calibri" panose="020F0502020204030204" pitchFamily="34" charset="0"/>
              </a:rPr>
              <a:t>Goals for improvement :</a:t>
            </a:r>
          </a:p>
          <a:p>
            <a:r>
              <a:rPr lang="en-US" sz="1800" b="0" i="0" u="none" strike="noStrike" baseline="0" dirty="0">
                <a:solidFill>
                  <a:srgbClr val="221E1F"/>
                </a:solidFill>
                <a:latin typeface="Calibri" panose="020F0502020204030204" pitchFamily="34" charset="0"/>
              </a:rPr>
              <a:t>Lower Tech Cost</a:t>
            </a:r>
          </a:p>
          <a:p>
            <a:r>
              <a:rPr lang="en-US" sz="1800" b="0" i="0" u="none" strike="noStrike" baseline="0" dirty="0">
                <a:solidFill>
                  <a:srgbClr val="221E1F"/>
                </a:solidFill>
                <a:latin typeface="Calibri" panose="020F0502020204030204" pitchFamily="34" charset="0"/>
              </a:rPr>
              <a:t>Plans to achieve your goals :</a:t>
            </a:r>
          </a:p>
          <a:p>
            <a:r>
              <a:rPr lang="en-US" dirty="0">
                <a:solidFill>
                  <a:srgbClr val="221E1F"/>
                </a:solidFill>
                <a:latin typeface="Calibri" panose="020F0502020204030204" pitchFamily="34" charset="0"/>
              </a:rPr>
              <a:t>Train Techs internally to lower acquisition cost.</a:t>
            </a:r>
            <a:endParaRPr lang="en-US" sz="1800" b="0" i="0" u="none" strike="noStrike" baseline="0" dirty="0">
              <a:solidFill>
                <a:srgbClr val="221E1F"/>
              </a:solidFill>
              <a:latin typeface="Calibri" panose="020F0502020204030204" pitchFamily="34" charset="0"/>
            </a:endParaRPr>
          </a:p>
          <a:p>
            <a:endParaRPr lang="en-US" sz="1800" b="0" i="0" u="none" strike="noStrike" baseline="0" dirty="0">
              <a:solidFill>
                <a:srgbClr val="221E1F"/>
              </a:solidFill>
              <a:latin typeface="Calibri" panose="020F0502020204030204" pitchFamily="34" charset="0"/>
            </a:endParaRPr>
          </a:p>
          <a:p>
            <a:endParaRPr lang="en-US" dirty="0"/>
          </a:p>
        </p:txBody>
      </p:sp>
      <p:pic>
        <p:nvPicPr>
          <p:cNvPr id="10" name="Content Placeholder 9">
            <a:extLst>
              <a:ext uri="{FF2B5EF4-FFF2-40B4-BE49-F238E27FC236}">
                <a16:creationId xmlns:a16="http://schemas.microsoft.com/office/drawing/2014/main" id="{C3022619-ABD1-BF3C-F7D9-E56C642C5D22}"/>
              </a:ext>
            </a:extLst>
          </p:cNvPr>
          <p:cNvPicPr>
            <a:picLocks noGrp="1" noChangeAspect="1"/>
          </p:cNvPicPr>
          <p:nvPr>
            <p:ph sz="quarter" idx="4"/>
          </p:nvPr>
        </p:nvPicPr>
        <p:blipFill>
          <a:blip r:embed="rId2"/>
          <a:stretch>
            <a:fillRect/>
          </a:stretch>
        </p:blipFill>
        <p:spPr>
          <a:xfrm>
            <a:off x="5569201" y="2293005"/>
            <a:ext cx="4186237" cy="2271990"/>
          </a:xfrm>
        </p:spPr>
      </p:pic>
      <p:pic>
        <p:nvPicPr>
          <p:cNvPr id="5" name="Picture 4">
            <a:extLst>
              <a:ext uri="{FF2B5EF4-FFF2-40B4-BE49-F238E27FC236}">
                <a16:creationId xmlns:a16="http://schemas.microsoft.com/office/drawing/2014/main" id="{D0C5EBED-8F96-EF71-5F36-73BC7216413B}"/>
              </a:ext>
            </a:extLst>
          </p:cNvPr>
          <p:cNvPicPr>
            <a:picLocks noChangeAspect="1"/>
          </p:cNvPicPr>
          <p:nvPr/>
        </p:nvPicPr>
        <p:blipFill>
          <a:blip r:embed="rId3"/>
          <a:stretch>
            <a:fillRect/>
          </a:stretch>
        </p:blipFill>
        <p:spPr>
          <a:xfrm>
            <a:off x="4975668" y="1811886"/>
            <a:ext cx="4982270" cy="2753109"/>
          </a:xfrm>
          <a:prstGeom prst="rect">
            <a:avLst/>
          </a:prstGeom>
        </p:spPr>
      </p:pic>
    </p:spTree>
    <p:extLst>
      <p:ext uri="{BB962C8B-B14F-4D97-AF65-F5344CB8AC3E}">
        <p14:creationId xmlns:p14="http://schemas.microsoft.com/office/powerpoint/2010/main" val="38876414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Changes in Expense Structure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a:t>
            </a:r>
          </a:p>
          <a:p>
            <a:r>
              <a:rPr lang="en-US" sz="1800" b="0" i="0" u="none" strike="noStrike" baseline="0" dirty="0">
                <a:solidFill>
                  <a:srgbClr val="221E1F"/>
                </a:solidFill>
                <a:latin typeface="Calibri" panose="020F0502020204030204" pitchFamily="34" charset="0"/>
              </a:rPr>
              <a:t>Goals for improvement :</a:t>
            </a:r>
          </a:p>
          <a:p>
            <a:r>
              <a:rPr lang="en-US" dirty="0">
                <a:solidFill>
                  <a:srgbClr val="221E1F"/>
                </a:solidFill>
                <a:latin typeface="Calibri" panose="020F0502020204030204" pitchFamily="34" charset="0"/>
              </a:rPr>
              <a:t>Lower costs</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Plans to achieve your goals :</a:t>
            </a:r>
          </a:p>
          <a:p>
            <a:r>
              <a:rPr lang="en-US" dirty="0">
                <a:solidFill>
                  <a:srgbClr val="221E1F"/>
                </a:solidFill>
                <a:latin typeface="Calibri" panose="020F0502020204030204" pitchFamily="34" charset="0"/>
              </a:rPr>
              <a:t>Revisit monthly spending and evaluate </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Plans to evaluate your changes </a:t>
            </a:r>
          </a:p>
          <a:p>
            <a:r>
              <a:rPr lang="en-US" dirty="0">
                <a:solidFill>
                  <a:srgbClr val="221E1F"/>
                </a:solidFill>
                <a:latin typeface="Calibri" panose="020F0502020204030204" pitchFamily="34" charset="0"/>
              </a:rPr>
              <a:t>Look for decreased expense.</a:t>
            </a:r>
            <a:endParaRPr lang="en-US" dirty="0"/>
          </a:p>
        </p:txBody>
      </p:sp>
      <p:pic>
        <p:nvPicPr>
          <p:cNvPr id="6" name="Content Placeholder 5">
            <a:extLst>
              <a:ext uri="{FF2B5EF4-FFF2-40B4-BE49-F238E27FC236}">
                <a16:creationId xmlns:a16="http://schemas.microsoft.com/office/drawing/2014/main" id="{C2A3775D-51A5-D12F-8A3D-32A5B63F1D82}"/>
              </a:ext>
            </a:extLst>
          </p:cNvPr>
          <p:cNvPicPr>
            <a:picLocks noGrp="1" noChangeAspect="1"/>
          </p:cNvPicPr>
          <p:nvPr>
            <p:ph sz="half" idx="2"/>
          </p:nvPr>
        </p:nvPicPr>
        <p:blipFill>
          <a:blip r:embed="rId2"/>
          <a:stretch>
            <a:fillRect/>
          </a:stretch>
        </p:blipFill>
        <p:spPr>
          <a:xfrm>
            <a:off x="5089525" y="2439501"/>
            <a:ext cx="4184650" cy="3323610"/>
          </a:xfrm>
        </p:spPr>
      </p:pic>
      <p:pic>
        <p:nvPicPr>
          <p:cNvPr id="5" name="Picture 4">
            <a:extLst>
              <a:ext uri="{FF2B5EF4-FFF2-40B4-BE49-F238E27FC236}">
                <a16:creationId xmlns:a16="http://schemas.microsoft.com/office/drawing/2014/main" id="{E0ABFFFC-D4D4-A122-2DB8-D76FA248070F}"/>
              </a:ext>
            </a:extLst>
          </p:cNvPr>
          <p:cNvPicPr>
            <a:picLocks noChangeAspect="1"/>
          </p:cNvPicPr>
          <p:nvPr/>
        </p:nvPicPr>
        <p:blipFill>
          <a:blip r:embed="rId3"/>
          <a:stretch>
            <a:fillRect/>
          </a:stretch>
        </p:blipFill>
        <p:spPr>
          <a:xfrm>
            <a:off x="5089967" y="2439501"/>
            <a:ext cx="4184035" cy="3457334"/>
          </a:xfrm>
          <a:prstGeom prst="rect">
            <a:avLst/>
          </a:prstGeom>
        </p:spPr>
      </p:pic>
      <p:pic>
        <p:nvPicPr>
          <p:cNvPr id="8" name="Picture 7">
            <a:extLst>
              <a:ext uri="{FF2B5EF4-FFF2-40B4-BE49-F238E27FC236}">
                <a16:creationId xmlns:a16="http://schemas.microsoft.com/office/drawing/2014/main" id="{3CE16503-D39A-2D94-AF9A-4B4FBCEF4D1A}"/>
              </a:ext>
            </a:extLst>
          </p:cNvPr>
          <p:cNvPicPr>
            <a:picLocks noChangeAspect="1"/>
          </p:cNvPicPr>
          <p:nvPr/>
        </p:nvPicPr>
        <p:blipFill>
          <a:blip r:embed="rId4"/>
          <a:stretch>
            <a:fillRect/>
          </a:stretch>
        </p:blipFill>
        <p:spPr>
          <a:xfrm>
            <a:off x="4770963" y="1943144"/>
            <a:ext cx="4821773" cy="4001574"/>
          </a:xfrm>
          <a:prstGeom prst="rect">
            <a:avLst/>
          </a:prstGeom>
        </p:spPr>
      </p:pic>
    </p:spTree>
    <p:extLst>
      <p:ext uri="{BB962C8B-B14F-4D97-AF65-F5344CB8AC3E}">
        <p14:creationId xmlns:p14="http://schemas.microsoft.com/office/powerpoint/2010/main" val="13065923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Productivity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a:t>
            </a:r>
          </a:p>
          <a:p>
            <a:r>
              <a:rPr lang="en-US" sz="1800" b="0" i="0" u="none" strike="noStrike" baseline="0" dirty="0">
                <a:solidFill>
                  <a:srgbClr val="221E1F"/>
                </a:solidFill>
                <a:latin typeface="Calibri" panose="020F0502020204030204" pitchFamily="34" charset="0"/>
              </a:rPr>
              <a:t>Goals for improvement </a:t>
            </a:r>
          </a:p>
          <a:p>
            <a:r>
              <a:rPr lang="en-US" sz="1800" b="0" i="0" u="none" strike="noStrike" baseline="0" dirty="0">
                <a:solidFill>
                  <a:srgbClr val="221E1F"/>
                </a:solidFill>
                <a:latin typeface="Calibri" panose="020F0502020204030204" pitchFamily="34" charset="0"/>
              </a:rPr>
              <a:t>Plans to achieve your goals </a:t>
            </a:r>
          </a:p>
          <a:p>
            <a:r>
              <a:rPr lang="en-US" sz="1800" b="0" i="0" u="none" strike="noStrike" baseline="0" dirty="0">
                <a:solidFill>
                  <a:srgbClr val="221E1F"/>
                </a:solidFill>
                <a:latin typeface="Calibri" panose="020F0502020204030204" pitchFamily="34" charset="0"/>
              </a:rPr>
              <a:t>Plans to evaluate your changes </a:t>
            </a:r>
          </a:p>
          <a:p>
            <a:endParaRPr lang="en-US" dirty="0"/>
          </a:p>
        </p:txBody>
      </p:sp>
      <p:pic>
        <p:nvPicPr>
          <p:cNvPr id="6" name="Content Placeholder 5">
            <a:extLst>
              <a:ext uri="{FF2B5EF4-FFF2-40B4-BE49-F238E27FC236}">
                <a16:creationId xmlns:a16="http://schemas.microsoft.com/office/drawing/2014/main" id="{D4C80DC3-BDC2-5C76-B2D1-6B01142DEC0F}"/>
              </a:ext>
            </a:extLst>
          </p:cNvPr>
          <p:cNvPicPr>
            <a:picLocks noGrp="1" noChangeAspect="1"/>
          </p:cNvPicPr>
          <p:nvPr>
            <p:ph sz="half" idx="2"/>
          </p:nvPr>
        </p:nvPicPr>
        <p:blipFill>
          <a:blip r:embed="rId2"/>
          <a:stretch>
            <a:fillRect/>
          </a:stretch>
        </p:blipFill>
        <p:spPr>
          <a:xfrm>
            <a:off x="4975668" y="1930400"/>
            <a:ext cx="4184650" cy="3403434"/>
          </a:xfrm>
        </p:spPr>
      </p:pic>
      <p:pic>
        <p:nvPicPr>
          <p:cNvPr id="5" name="Picture 4">
            <a:extLst>
              <a:ext uri="{FF2B5EF4-FFF2-40B4-BE49-F238E27FC236}">
                <a16:creationId xmlns:a16="http://schemas.microsoft.com/office/drawing/2014/main" id="{CB36A049-6686-01FE-6AF7-D26C50718CF3}"/>
              </a:ext>
            </a:extLst>
          </p:cNvPr>
          <p:cNvPicPr>
            <a:picLocks noChangeAspect="1"/>
          </p:cNvPicPr>
          <p:nvPr/>
        </p:nvPicPr>
        <p:blipFill>
          <a:blip r:embed="rId3"/>
          <a:stretch>
            <a:fillRect/>
          </a:stretch>
        </p:blipFill>
        <p:spPr>
          <a:xfrm>
            <a:off x="4318834" y="1270000"/>
            <a:ext cx="5012318" cy="4240693"/>
          </a:xfrm>
          <a:prstGeom prst="rect">
            <a:avLst/>
          </a:prstGeom>
        </p:spPr>
      </p:pic>
    </p:spTree>
    <p:extLst>
      <p:ext uri="{BB962C8B-B14F-4D97-AF65-F5344CB8AC3E}">
        <p14:creationId xmlns:p14="http://schemas.microsoft.com/office/powerpoint/2010/main" val="19014779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Facility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a:t>
            </a:r>
          </a:p>
          <a:p>
            <a:r>
              <a:rPr lang="en-US" sz="1800" b="0" i="0" u="none" strike="noStrike" baseline="0" dirty="0">
                <a:solidFill>
                  <a:srgbClr val="221E1F"/>
                </a:solidFill>
                <a:latin typeface="Calibri" panose="020F0502020204030204" pitchFamily="34" charset="0"/>
              </a:rPr>
              <a:t>Goals for improvement </a:t>
            </a:r>
          </a:p>
          <a:p>
            <a:r>
              <a:rPr lang="en-US" sz="1800" b="0" i="0" u="none" strike="noStrike" baseline="0" dirty="0">
                <a:solidFill>
                  <a:srgbClr val="221E1F"/>
                </a:solidFill>
                <a:latin typeface="Calibri" panose="020F0502020204030204" pitchFamily="34" charset="0"/>
              </a:rPr>
              <a:t>Plans to achieve your goals </a:t>
            </a:r>
          </a:p>
          <a:p>
            <a:r>
              <a:rPr lang="en-US" sz="1800" b="0" i="0" u="none" strike="noStrike" baseline="0" dirty="0">
                <a:solidFill>
                  <a:srgbClr val="221E1F"/>
                </a:solidFill>
                <a:latin typeface="Calibri" panose="020F0502020204030204" pitchFamily="34" charset="0"/>
              </a:rPr>
              <a:t>Plans to evaluate your changes </a:t>
            </a:r>
          </a:p>
          <a:p>
            <a:endParaRPr lang="en-US" dirty="0"/>
          </a:p>
        </p:txBody>
      </p:sp>
      <p:pic>
        <p:nvPicPr>
          <p:cNvPr id="6" name="Content Placeholder 5">
            <a:extLst>
              <a:ext uri="{FF2B5EF4-FFF2-40B4-BE49-F238E27FC236}">
                <a16:creationId xmlns:a16="http://schemas.microsoft.com/office/drawing/2014/main" id="{681EB027-545B-A4F6-0B0F-100EA5E6CAB4}"/>
              </a:ext>
            </a:extLst>
          </p:cNvPr>
          <p:cNvPicPr>
            <a:picLocks noGrp="1" noChangeAspect="1"/>
          </p:cNvPicPr>
          <p:nvPr>
            <p:ph sz="half" idx="2"/>
          </p:nvPr>
        </p:nvPicPr>
        <p:blipFill>
          <a:blip r:embed="rId2"/>
          <a:stretch>
            <a:fillRect/>
          </a:stretch>
        </p:blipFill>
        <p:spPr>
          <a:xfrm>
            <a:off x="5614987" y="2196306"/>
            <a:ext cx="3133725" cy="3810000"/>
          </a:xfrm>
        </p:spPr>
      </p:pic>
      <p:pic>
        <p:nvPicPr>
          <p:cNvPr id="5" name="Picture 4">
            <a:extLst>
              <a:ext uri="{FF2B5EF4-FFF2-40B4-BE49-F238E27FC236}">
                <a16:creationId xmlns:a16="http://schemas.microsoft.com/office/drawing/2014/main" id="{B04ED16A-E6B5-7AF2-1DC3-03410B0379DB}"/>
              </a:ext>
            </a:extLst>
          </p:cNvPr>
          <p:cNvPicPr>
            <a:picLocks noChangeAspect="1"/>
          </p:cNvPicPr>
          <p:nvPr/>
        </p:nvPicPr>
        <p:blipFill>
          <a:blip r:embed="rId3"/>
          <a:stretch>
            <a:fillRect/>
          </a:stretch>
        </p:blipFill>
        <p:spPr>
          <a:xfrm>
            <a:off x="5218632" y="1497302"/>
            <a:ext cx="3600953" cy="4544059"/>
          </a:xfrm>
          <a:prstGeom prst="rect">
            <a:avLst/>
          </a:prstGeom>
        </p:spPr>
      </p:pic>
    </p:spTree>
    <p:extLst>
      <p:ext uri="{BB962C8B-B14F-4D97-AF65-F5344CB8AC3E}">
        <p14:creationId xmlns:p14="http://schemas.microsoft.com/office/powerpoint/2010/main" val="33334526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E6F10-0BA0-1313-9F7B-7EBE765BA7D5}"/>
              </a:ext>
            </a:extLst>
          </p:cNvPr>
          <p:cNvSpPr>
            <a:spLocks noGrp="1"/>
          </p:cNvSpPr>
          <p:nvPr>
            <p:ph type="title"/>
          </p:nvPr>
        </p:nvSpPr>
        <p:spPr/>
        <p:txBody>
          <a:bodyPr/>
          <a:lstStyle/>
          <a:p>
            <a:r>
              <a:rPr lang="en-US" dirty="0">
                <a:solidFill>
                  <a:schemeClr val="tx1"/>
                </a:solidFill>
              </a:rPr>
              <a:t>Repair order analysis</a:t>
            </a:r>
          </a:p>
        </p:txBody>
      </p:sp>
      <p:sp>
        <p:nvSpPr>
          <p:cNvPr id="3" name="Content Placeholder 2">
            <a:extLst>
              <a:ext uri="{FF2B5EF4-FFF2-40B4-BE49-F238E27FC236}">
                <a16:creationId xmlns:a16="http://schemas.microsoft.com/office/drawing/2014/main" id="{DC1AC215-6A1E-4C59-EFD0-D293BFB95537}"/>
              </a:ext>
            </a:extLst>
          </p:cNvPr>
          <p:cNvSpPr>
            <a:spLocks noGrp="1"/>
          </p:cNvSpPr>
          <p:nvPr>
            <p:ph sz="half" idx="1"/>
          </p:nvPr>
        </p:nvSpPr>
        <p:spPr/>
        <p:txBody>
          <a:bodyPr/>
          <a:lstStyle/>
          <a:p>
            <a:r>
              <a:rPr lang="en-US" dirty="0"/>
              <a:t>Details from discussions that you had with the service manager about your repair order analysis.</a:t>
            </a:r>
          </a:p>
        </p:txBody>
      </p:sp>
      <p:pic>
        <p:nvPicPr>
          <p:cNvPr id="6" name="Content Placeholder 5">
            <a:extLst>
              <a:ext uri="{FF2B5EF4-FFF2-40B4-BE49-F238E27FC236}">
                <a16:creationId xmlns:a16="http://schemas.microsoft.com/office/drawing/2014/main" id="{7D7FBF6D-1B6B-4091-9ABF-B967D33EAC3F}"/>
              </a:ext>
            </a:extLst>
          </p:cNvPr>
          <p:cNvPicPr>
            <a:picLocks noGrp="1" noChangeAspect="1"/>
          </p:cNvPicPr>
          <p:nvPr>
            <p:ph sz="half" idx="2"/>
          </p:nvPr>
        </p:nvPicPr>
        <p:blipFill>
          <a:blip r:embed="rId2"/>
          <a:stretch>
            <a:fillRect/>
          </a:stretch>
        </p:blipFill>
        <p:spPr>
          <a:xfrm>
            <a:off x="5089525" y="2402538"/>
            <a:ext cx="4184650" cy="3397537"/>
          </a:xfrm>
        </p:spPr>
      </p:pic>
      <p:pic>
        <p:nvPicPr>
          <p:cNvPr id="5" name="Picture 4">
            <a:extLst>
              <a:ext uri="{FF2B5EF4-FFF2-40B4-BE49-F238E27FC236}">
                <a16:creationId xmlns:a16="http://schemas.microsoft.com/office/drawing/2014/main" id="{DF029697-A0CA-B4A1-10CF-AD96E25700A4}"/>
              </a:ext>
            </a:extLst>
          </p:cNvPr>
          <p:cNvPicPr>
            <a:picLocks noChangeAspect="1"/>
          </p:cNvPicPr>
          <p:nvPr/>
        </p:nvPicPr>
        <p:blipFill>
          <a:blip r:embed="rId3"/>
          <a:stretch>
            <a:fillRect/>
          </a:stretch>
        </p:blipFill>
        <p:spPr>
          <a:xfrm>
            <a:off x="4975668" y="1858422"/>
            <a:ext cx="5221893" cy="4485106"/>
          </a:xfrm>
          <a:prstGeom prst="rect">
            <a:avLst/>
          </a:prstGeom>
        </p:spPr>
      </p:pic>
    </p:spTree>
    <p:extLst>
      <p:ext uri="{BB962C8B-B14F-4D97-AF65-F5344CB8AC3E}">
        <p14:creationId xmlns:p14="http://schemas.microsoft.com/office/powerpoint/2010/main" val="41671174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Strengths</a:t>
            </a:r>
            <a:br>
              <a:rPr lang="en-US" dirty="0">
                <a:solidFill>
                  <a:schemeClr val="tx1"/>
                </a:solidFill>
              </a:rPr>
            </a:br>
            <a:endParaRPr lang="en-US" dirty="0">
              <a:solidFill>
                <a:schemeClr val="tx1"/>
              </a:solidFill>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Strengths</a:t>
            </a:r>
          </a:p>
        </p:txBody>
      </p:sp>
      <p:sp>
        <p:nvSpPr>
          <p:cNvPr id="4" name="TextBox 3">
            <a:extLst>
              <a:ext uri="{FF2B5EF4-FFF2-40B4-BE49-F238E27FC236}">
                <a16:creationId xmlns:a16="http://schemas.microsoft.com/office/drawing/2014/main" id="{73996DAB-E094-49BD-3E97-387348CAB715}"/>
              </a:ext>
            </a:extLst>
          </p:cNvPr>
          <p:cNvSpPr txBox="1"/>
          <p:nvPr/>
        </p:nvSpPr>
        <p:spPr>
          <a:xfrm>
            <a:off x="677334" y="2542902"/>
            <a:ext cx="4737463" cy="2492990"/>
          </a:xfrm>
          <a:prstGeom prst="rect">
            <a:avLst/>
          </a:prstGeom>
          <a:noFill/>
        </p:spPr>
        <p:txBody>
          <a:bodyPr wrap="square" rtlCol="0">
            <a:spAutoFit/>
          </a:bodyPr>
          <a:lstStyle/>
          <a:p>
            <a:r>
              <a:rPr lang="en-US" sz="1200" dirty="0"/>
              <a:t>New Facility</a:t>
            </a:r>
          </a:p>
          <a:p>
            <a:r>
              <a:rPr lang="en-US" sz="1200" b="1" dirty="0"/>
              <a:t>Strengths</a:t>
            </a:r>
            <a:endParaRPr lang="en-US" sz="1200" dirty="0"/>
          </a:p>
          <a:p>
            <a:r>
              <a:rPr lang="en-US" sz="1200" dirty="0"/>
              <a:t>One of our core strengths is our team of technicians. From the highest to the entry level, every technician works collaboratively to ensure that we operate as efficiently as possible while delivering top-notch service. We also invest in the latest equipment, ensuring our technicians have the tools they need to perform their work with precision and efficiency.</a:t>
            </a:r>
          </a:p>
          <a:p>
            <a:r>
              <a:rPr lang="en-US" sz="1200" dirty="0"/>
              <a:t> </a:t>
            </a:r>
          </a:p>
          <a:p>
            <a:r>
              <a:rPr lang="en-US" sz="1200" dirty="0"/>
              <a:t>Another key strength is our BRAND NEW facility. We recently RELOCATED which not only enhances the appearance of our store but also attracts more attention and brings in more customers.</a:t>
            </a:r>
          </a:p>
          <a:p>
            <a:endParaRPr lang="en-US" sz="1200" dirty="0"/>
          </a:p>
        </p:txBody>
      </p:sp>
    </p:spTree>
    <p:extLst>
      <p:ext uri="{BB962C8B-B14F-4D97-AF65-F5344CB8AC3E}">
        <p14:creationId xmlns:p14="http://schemas.microsoft.com/office/powerpoint/2010/main" val="38392213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Weaknesses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Weaknesses</a:t>
            </a:r>
          </a:p>
          <a:p>
            <a:endParaRPr lang="en-US" dirty="0"/>
          </a:p>
        </p:txBody>
      </p:sp>
      <p:sp>
        <p:nvSpPr>
          <p:cNvPr id="4" name="TextBox 3">
            <a:extLst>
              <a:ext uri="{FF2B5EF4-FFF2-40B4-BE49-F238E27FC236}">
                <a16:creationId xmlns:a16="http://schemas.microsoft.com/office/drawing/2014/main" id="{0C61140B-C0BC-A52B-CE4D-EB68454FCEBC}"/>
              </a:ext>
            </a:extLst>
          </p:cNvPr>
          <p:cNvSpPr txBox="1"/>
          <p:nvPr/>
        </p:nvSpPr>
        <p:spPr>
          <a:xfrm>
            <a:off x="823983" y="2652696"/>
            <a:ext cx="4632960" cy="1384995"/>
          </a:xfrm>
          <a:prstGeom prst="rect">
            <a:avLst/>
          </a:prstGeom>
          <a:noFill/>
        </p:spPr>
        <p:txBody>
          <a:bodyPr wrap="square" rtlCol="0">
            <a:spAutoFit/>
          </a:bodyPr>
          <a:lstStyle/>
          <a:p>
            <a:r>
              <a:rPr lang="en-US" sz="1200" dirty="0"/>
              <a:t>While our team of technicians and upgraded facility are significant strengths, we recognize there are areas we are actively working to improve. One challenge we face is </a:t>
            </a:r>
            <a:r>
              <a:rPr lang="en-US" sz="1200" b="1" dirty="0"/>
              <a:t>limited parking</a:t>
            </a:r>
            <a:r>
              <a:rPr lang="en-US" sz="1200" dirty="0"/>
              <a:t> for our customers. The lack of available parking spaces can be inconvenient for our customers and techs, especially during busy times, and we understand that this can affect the overall customer experience.</a:t>
            </a:r>
          </a:p>
        </p:txBody>
      </p:sp>
    </p:spTree>
    <p:extLst>
      <p:ext uri="{BB962C8B-B14F-4D97-AF65-F5344CB8AC3E}">
        <p14:creationId xmlns:p14="http://schemas.microsoft.com/office/powerpoint/2010/main" val="2417698126"/>
      </p:ext>
    </p:extLst>
  </p:cSld>
  <p:clrMapOvr>
    <a:masterClrMapping/>
  </p:clrMapOvr>
</p:sld>
</file>

<file path=ppt/theme/theme1.xml><?xml version="1.0" encoding="utf-8"?>
<a:theme xmlns:a="http://schemas.openxmlformats.org/drawingml/2006/main" name="Facet">
  <a:themeElements>
    <a:clrScheme name="Grayscal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TM02900688[[fn=Facet]]</Template>
  <TotalTime>163</TotalTime>
  <Words>1715</Words>
  <Application>Microsoft Office PowerPoint</Application>
  <PresentationFormat>Widescreen</PresentationFormat>
  <Paragraphs>96</Paragraphs>
  <Slides>16</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16</vt:i4>
      </vt:variant>
    </vt:vector>
  </HeadingPairs>
  <TitlesOfParts>
    <vt:vector size="21" baseType="lpstr">
      <vt:lpstr>Arial</vt:lpstr>
      <vt:lpstr>Calibri</vt:lpstr>
      <vt:lpstr>Trebuchet MS</vt:lpstr>
      <vt:lpstr>Wingdings 3</vt:lpstr>
      <vt:lpstr>Facet</vt:lpstr>
      <vt:lpstr>NADA Service Homework </vt:lpstr>
      <vt:lpstr>   Marketing  </vt:lpstr>
      <vt:lpstr>  Analyze Cost of Labor   </vt:lpstr>
      <vt:lpstr> Changes in Expense Structure    </vt:lpstr>
      <vt:lpstr> Productivity   </vt:lpstr>
      <vt:lpstr> Facility   </vt:lpstr>
      <vt:lpstr>Repair order analysis</vt:lpstr>
      <vt:lpstr>SWOT Analysis- Strengths </vt:lpstr>
      <vt:lpstr>SWOT Analysis- Weaknesses</vt:lpstr>
      <vt:lpstr>SWOT Analysis- Opportunities</vt:lpstr>
      <vt:lpstr>SWOT Analysis- Threats</vt:lpstr>
      <vt:lpstr>SWOT Analysis- Objectives</vt:lpstr>
      <vt:lpstr>SWOT Analysis-Strategies </vt:lpstr>
      <vt:lpstr>SWOT Analysis-Tactics</vt:lpstr>
      <vt:lpstr>SWOT Analysis- Action Plan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dc:title>
  <dc:creator>Hourcle, Laurent</dc:creator>
  <cp:lastModifiedBy>Kenneth Lopez</cp:lastModifiedBy>
  <cp:revision>10</cp:revision>
  <dcterms:created xsi:type="dcterms:W3CDTF">2022-12-04T13:10:55Z</dcterms:created>
  <dcterms:modified xsi:type="dcterms:W3CDTF">2024-12-11T00:21:41Z</dcterms:modified>
</cp:coreProperties>
</file>