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18" autoAdjust="0"/>
    <p:restoredTop sz="94660"/>
  </p:normalViewPr>
  <p:slideViewPr>
    <p:cSldViewPr snapToGrid="0">
      <p:cViewPr varScale="1">
        <p:scale>
          <a:sx n="160" d="100"/>
          <a:sy n="160" d="100"/>
        </p:scale>
        <p:origin x="57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9/22/24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Giancarlos Sherwood N450</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a:t>
            </a:r>
          </a:p>
          <a:p>
            <a:r>
              <a:rPr lang="en-US" sz="1200" b="0" i="0" dirty="0">
                <a:solidFill>
                  <a:srgbClr val="222222"/>
                </a:solidFill>
                <a:effectLst/>
                <a:latin typeface="Arial" panose="020B0604020202020204" pitchFamily="34" charset="0"/>
              </a:rPr>
              <a:t>Maximizing Service Capacity with 45.69% facility utilization there’s an opportunity to increase service volume by attracting more customers for repairs and maintenance, possibly through targeted campaigns or discounts.</a:t>
            </a:r>
          </a:p>
          <a:p>
            <a:pPr algn="l"/>
            <a:r>
              <a:rPr lang="en-US" sz="1200" b="0" i="0" dirty="0">
                <a:solidFill>
                  <a:srgbClr val="000000"/>
                </a:solidFill>
                <a:effectLst/>
                <a:latin typeface=".SFUI-Regular"/>
              </a:rPr>
              <a:t> Launch a digital marketing campaign focused on growing fleet service contracts for local businesses, tapping into corporate maintenance needs.</a:t>
            </a:r>
          </a:p>
          <a:p>
            <a:pPr algn="l"/>
            <a:r>
              <a:rPr lang="en-US" sz="1200" b="0" i="0" dirty="0">
                <a:solidFill>
                  <a:srgbClr val="000000"/>
                </a:solidFill>
                <a:effectLst/>
                <a:latin typeface=".SFUI-Regular"/>
              </a:rPr>
              <a:t>Introduce eco-friendly service packages (such as hybrid or electric vehicle maintenance) to attract environmentally conscious customers.</a:t>
            </a:r>
            <a:endParaRPr lang="en-US" sz="1200" b="0" i="0" dirty="0">
              <a:solidFill>
                <a:srgbClr val="000000"/>
              </a:solidFill>
              <a:effectLst/>
              <a:latin typeface=".SF UI"/>
            </a:endParaRPr>
          </a:p>
          <a:p>
            <a:br>
              <a:rPr lang="en-US" sz="1200" dirty="0"/>
            </a:br>
            <a:endParaRPr lang="en-US" sz="1200" b="0" i="0" dirty="0">
              <a:solidFill>
                <a:srgbClr val="000000"/>
              </a:solidFill>
              <a:effectLst/>
              <a:latin typeface=".SFUI-Regular"/>
            </a:endParaRPr>
          </a:p>
          <a:p>
            <a:pPr algn="l"/>
            <a:endParaRPr lang="en-US" sz="1200" b="0" i="0" dirty="0">
              <a:solidFill>
                <a:srgbClr val="000000"/>
              </a:solidFill>
              <a:effectLst/>
              <a:latin typeface=".SFUI-Regular"/>
            </a:endParaRPr>
          </a:p>
          <a:p>
            <a:pPr algn="l"/>
            <a:endParaRPr lang="en-US" sz="1200" b="0" i="0" dirty="0">
              <a:solidFill>
                <a:srgbClr val="000000"/>
              </a:solidFill>
              <a:effectLst/>
              <a:latin typeface=".SF UI"/>
            </a:endParaRPr>
          </a:p>
          <a:p>
            <a:br>
              <a:rPr lang="en-US" sz="1200" dirty="0"/>
            </a:br>
            <a:br>
              <a:rPr lang="en-US" sz="1200" dirty="0"/>
            </a:br>
            <a:endParaRPr lang="en-US" sz="1200"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sz="1200" b="0" i="0" dirty="0">
                <a:solidFill>
                  <a:srgbClr val="222222"/>
                </a:solidFill>
                <a:effectLst/>
                <a:latin typeface="Arial" panose="020B0604020202020204" pitchFamily="34" charset="0"/>
              </a:rPr>
              <a:t>Competitive Pressure with other dealerships or service centers offering similar services, the business risks losing customers if it does not consistently follow up or offer competitive pricing.</a:t>
            </a:r>
            <a:br>
              <a:rPr lang="en-US" sz="1200" dirty="0"/>
            </a:br>
            <a:r>
              <a:rPr lang="en-US" sz="1200" b="0" i="0" dirty="0">
                <a:solidFill>
                  <a:srgbClr val="222222"/>
                </a:solidFill>
                <a:effectLst/>
                <a:latin typeface="Arial" panose="020B0604020202020204" pitchFamily="34" charset="0"/>
              </a:rPr>
              <a:t>Technician Shortages If the business does not improve technician proficiency or hire additional skilled labor, it may face challenges in meeting growing demand, leading to customer dissatisfaction.</a:t>
            </a:r>
            <a:br>
              <a:rPr lang="en-US" sz="1200" dirty="0"/>
            </a:br>
            <a:r>
              <a:rPr lang="en-US" sz="1200" b="0" i="0" dirty="0">
                <a:solidFill>
                  <a:srgbClr val="222222"/>
                </a:solidFill>
                <a:effectLst/>
                <a:latin typeface="Arial" panose="020B0604020202020204" pitchFamily="34" charset="0"/>
              </a:rPr>
              <a:t>Economic Downturn in periods of economic instability, customers may delay repairs, services, or new car purchases, impacting revenue.</a:t>
            </a:r>
            <a:endParaRPr lang="en-US" sz="1200"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Objectives</a:t>
            </a:r>
          </a:p>
          <a:p>
            <a:r>
              <a:rPr lang="en-US" sz="1300" b="0" i="0" dirty="0">
                <a:solidFill>
                  <a:srgbClr val="222222"/>
                </a:solidFill>
                <a:effectLst/>
                <a:latin typeface="Arial" panose="020B0604020202020204" pitchFamily="34" charset="0"/>
              </a:rPr>
              <a:t>1. Identify Strengths that can be leveraged to maintain competitive advantages, improve customer satisfaction, and enhance operational performance.</a:t>
            </a:r>
            <a:br>
              <a:rPr lang="en-US" sz="1300" dirty="0"/>
            </a:br>
            <a:r>
              <a:rPr lang="en-US" sz="1300" b="0" i="0" dirty="0">
                <a:solidFill>
                  <a:srgbClr val="222222"/>
                </a:solidFill>
                <a:effectLst/>
                <a:latin typeface="Arial" panose="020B0604020202020204" pitchFamily="34" charset="0"/>
              </a:rPr>
              <a:t>2. Address Weaknesses that hinder growth, productivity, and efficiency, offering actionable insights for internal improvements.</a:t>
            </a:r>
            <a:br>
              <a:rPr lang="en-US" sz="1300" dirty="0"/>
            </a:br>
            <a:r>
              <a:rPr lang="en-US" sz="1300" b="0" i="0" dirty="0">
                <a:solidFill>
                  <a:srgbClr val="222222"/>
                </a:solidFill>
                <a:effectLst/>
                <a:latin typeface="Arial" panose="020B0604020202020204" pitchFamily="34" charset="0"/>
              </a:rPr>
              <a:t>3. Capitalize on Opportunities that the market or internal improvements offer, positioning the business to achieve growth, increase revenue, and enhance customer loyalty.</a:t>
            </a:r>
            <a:br>
              <a:rPr lang="en-US" sz="1300" dirty="0"/>
            </a:br>
            <a:r>
              <a:rPr lang="en-US" sz="1300" b="0" i="0" dirty="0">
                <a:solidFill>
                  <a:srgbClr val="222222"/>
                </a:solidFill>
                <a:effectLst/>
                <a:latin typeface="Arial" panose="020B0604020202020204" pitchFamily="34" charset="0"/>
              </a:rPr>
              <a:t>4. Mitigate Threats posed by external factors, competition, or internal inefficiencies to reduce risks and maintain sustainable business performance.</a:t>
            </a:r>
            <a:br>
              <a:rPr lang="en-US" sz="1300" dirty="0"/>
            </a:br>
            <a:br>
              <a:rPr lang="en-US" sz="1300" dirty="0"/>
            </a:br>
            <a:r>
              <a:rPr lang="en-US" sz="1300" b="0" i="0" dirty="0">
                <a:solidFill>
                  <a:srgbClr val="222222"/>
                </a:solidFill>
                <a:effectLst/>
                <a:latin typeface="Arial" panose="020B0604020202020204" pitchFamily="34" charset="0"/>
              </a:rPr>
              <a:t>By evaluating the strengths, weaknesses, opportunities, and threats, the business can create a strategic plan focused on improving service delivery, customer engagement, operational efficiency, and overall profitability.</a:t>
            </a:r>
            <a:endParaRPr lang="en-US" sz="1300"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algn="l"/>
            <a:r>
              <a:rPr lang="en-US" b="0" i="0" dirty="0">
                <a:solidFill>
                  <a:srgbClr val="000000"/>
                </a:solidFill>
                <a:effectLst/>
                <a:latin typeface=".SFUI-Regular"/>
              </a:rPr>
              <a:t>Monitor competitor pricing strategies and adjust promotional offers to stay competitive without sacrificing service quality.</a:t>
            </a:r>
          </a:p>
          <a:p>
            <a:pPr algn="l"/>
            <a:r>
              <a:rPr lang="en-US" b="0" i="0" dirty="0">
                <a:solidFill>
                  <a:srgbClr val="000000"/>
                </a:solidFill>
                <a:effectLst/>
                <a:latin typeface=".SFUI-Regular"/>
              </a:rPr>
              <a:t>Build partnerships with local towing companies to offer discounted towing services, ensuring customers choose your service department when they face unexpected breakdowns.</a:t>
            </a:r>
            <a:endParaRPr lang="en-US" b="0" i="0" dirty="0">
              <a:solidFill>
                <a:srgbClr val="000000"/>
              </a:solidFill>
              <a:effectLst/>
              <a:latin typeface=".SF UI"/>
            </a:endParaRPr>
          </a:p>
          <a:p>
            <a:br>
              <a:rPr lang="en-US" dirty="0"/>
            </a:b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Tactics</a:t>
            </a:r>
          </a:p>
          <a:p>
            <a:pPr algn="l"/>
            <a:r>
              <a:rPr lang="en-US" b="1" i="0" dirty="0">
                <a:solidFill>
                  <a:srgbClr val="000000"/>
                </a:solidFill>
                <a:effectLst/>
                <a:latin typeface=".SFUI-Bold"/>
              </a:rPr>
              <a:t>Competitive Pricing:</a:t>
            </a:r>
            <a:r>
              <a:rPr lang="en-US" b="0" i="0" dirty="0">
                <a:solidFill>
                  <a:srgbClr val="000000"/>
                </a:solidFill>
                <a:effectLst/>
                <a:latin typeface=".SFUI-Regular"/>
              </a:rPr>
              <a:t> Keep a close eye on local competitors’ pricing and offer occasional limited-time promotions to keep your service department competitive.</a:t>
            </a:r>
            <a:endParaRPr lang="en-US" b="0" i="0" dirty="0">
              <a:solidFill>
                <a:srgbClr val="000000"/>
              </a:solidFill>
              <a:effectLst/>
              <a:latin typeface=".SF UI"/>
            </a:endParaRPr>
          </a:p>
          <a:p>
            <a:pPr algn="l"/>
            <a:r>
              <a:rPr lang="en-US" b="1" i="0" dirty="0">
                <a:solidFill>
                  <a:srgbClr val="000000"/>
                </a:solidFill>
                <a:effectLst/>
                <a:latin typeface=".SFUI-Bold"/>
              </a:rPr>
              <a:t>Warranty and Recall Management:</a:t>
            </a:r>
            <a:r>
              <a:rPr lang="en-US" b="0" i="0" dirty="0">
                <a:solidFill>
                  <a:srgbClr val="000000"/>
                </a:solidFill>
                <a:effectLst/>
                <a:latin typeface=".SFUI-Regular"/>
              </a:rPr>
              <a:t> Be proactive in reaching out to customers regarding recalls or warranty repairs, positioning your service department as the go-to solution for these critical issues.</a:t>
            </a:r>
          </a:p>
          <a:p>
            <a:pPr algn="l"/>
            <a:r>
              <a:rPr lang="en-US" b="1" i="0" dirty="0">
                <a:solidFill>
                  <a:srgbClr val="000000"/>
                </a:solidFill>
                <a:effectLst/>
                <a:latin typeface=".SFUI-Bold"/>
              </a:rPr>
              <a:t>Expansion of Services:</a:t>
            </a:r>
            <a:r>
              <a:rPr lang="en-US" b="0" i="0" dirty="0">
                <a:solidFill>
                  <a:srgbClr val="000000"/>
                </a:solidFill>
                <a:effectLst/>
                <a:latin typeface=".SFUI-Regular"/>
              </a:rPr>
              <a:t> Explore offering specialized services, such as electric vehicle (EV) maintenance or customization options, to attract new customer segments.</a:t>
            </a:r>
            <a:endParaRPr lang="en-US" b="0" i="0" dirty="0">
              <a:solidFill>
                <a:srgbClr val="000000"/>
              </a:solidFill>
              <a:effectLst/>
              <a:latin typeface=".SF UI"/>
            </a:endParaRPr>
          </a:p>
          <a:p>
            <a:pPr algn="l"/>
            <a:br>
              <a:rPr lang="en-US" b="0" i="0" dirty="0">
                <a:solidFill>
                  <a:srgbClr val="000000"/>
                </a:solidFill>
                <a:effectLst/>
                <a:latin typeface=".SF UI"/>
              </a:rPr>
            </a:br>
            <a:endParaRPr lang="en-US" b="0" i="0" dirty="0">
              <a:solidFill>
                <a:srgbClr val="000000"/>
              </a:solidFill>
              <a:effectLst/>
              <a:latin typeface=".SF UI"/>
            </a:endParaRPr>
          </a:p>
          <a:p>
            <a:br>
              <a:rPr lang="en-US" dirty="0"/>
            </a:br>
            <a:br>
              <a:rPr lang="en-US" dirty="0"/>
            </a:b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88855686"/>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Daily monitor of discounts</a:t>
                      </a:r>
                    </a:p>
                  </a:txBody>
                  <a:tcPr/>
                </a:tc>
                <a:tc>
                  <a:txBody>
                    <a:bodyPr/>
                    <a:lstStyle/>
                    <a:p>
                      <a:r>
                        <a:rPr lang="en-US" dirty="0"/>
                        <a:t>Service Manager</a:t>
                      </a:r>
                    </a:p>
                  </a:txBody>
                  <a:tcPr/>
                </a:tc>
                <a:tc>
                  <a:txBody>
                    <a:bodyPr/>
                    <a:lstStyle/>
                    <a:p>
                      <a:r>
                        <a:rPr lang="en-US" dirty="0"/>
                        <a:t>December 1st</a:t>
                      </a:r>
                    </a:p>
                  </a:txBody>
                  <a:tcPr/>
                </a:tc>
                <a:extLst>
                  <a:ext uri="{0D108BD9-81ED-4DB2-BD59-A6C34878D82A}">
                    <a16:rowId xmlns:a16="http://schemas.microsoft.com/office/drawing/2014/main" val="2400365483"/>
                  </a:ext>
                </a:extLst>
              </a:tr>
              <a:tr h="565004">
                <a:tc>
                  <a:txBody>
                    <a:bodyPr/>
                    <a:lstStyle/>
                    <a:p>
                      <a:r>
                        <a:rPr lang="en-US" dirty="0"/>
                        <a:t>Monthly shop meeting</a:t>
                      </a:r>
                    </a:p>
                  </a:txBody>
                  <a:tcPr/>
                </a:tc>
                <a:tc>
                  <a:txBody>
                    <a:bodyPr/>
                    <a:lstStyle/>
                    <a:p>
                      <a:r>
                        <a:rPr lang="en-US" dirty="0"/>
                        <a:t>Service Manager</a:t>
                      </a:r>
                    </a:p>
                  </a:txBody>
                  <a:tcPr/>
                </a:tc>
                <a:tc>
                  <a:txBody>
                    <a:bodyPr/>
                    <a:lstStyle/>
                    <a:p>
                      <a:r>
                        <a:rPr lang="en-US" dirty="0"/>
                        <a:t>December 1st</a:t>
                      </a:r>
                    </a:p>
                  </a:txBody>
                  <a:tcPr/>
                </a:tc>
                <a:extLst>
                  <a:ext uri="{0D108BD9-81ED-4DB2-BD59-A6C34878D82A}">
                    <a16:rowId xmlns:a16="http://schemas.microsoft.com/office/drawing/2014/main" val="107845787"/>
                  </a:ext>
                </a:extLst>
              </a:tr>
              <a:tr h="565004">
                <a:tc>
                  <a:txBody>
                    <a:bodyPr/>
                    <a:lstStyle/>
                    <a:p>
                      <a:r>
                        <a:rPr lang="en-US" dirty="0"/>
                        <a:t>Install menu pricing board</a:t>
                      </a:r>
                    </a:p>
                  </a:txBody>
                  <a:tcPr/>
                </a:tc>
                <a:tc>
                  <a:txBody>
                    <a:bodyPr/>
                    <a:lstStyle/>
                    <a:p>
                      <a:r>
                        <a:rPr lang="en-US" dirty="0"/>
                        <a:t>Service Manager</a:t>
                      </a:r>
                    </a:p>
                  </a:txBody>
                  <a:tcPr/>
                </a:tc>
                <a:tc>
                  <a:txBody>
                    <a:bodyPr/>
                    <a:lstStyle/>
                    <a:p>
                      <a:r>
                        <a:rPr lang="en-US" dirty="0"/>
                        <a:t>December 1st</a:t>
                      </a:r>
                    </a:p>
                  </a:txBody>
                  <a:tcPr/>
                </a:tc>
                <a:extLst>
                  <a:ext uri="{0D108BD9-81ED-4DB2-BD59-A6C34878D82A}">
                    <a16:rowId xmlns:a16="http://schemas.microsoft.com/office/drawing/2014/main" val="1530126605"/>
                  </a:ext>
                </a:extLst>
              </a:tr>
              <a:tr h="565004">
                <a:tc>
                  <a:txBody>
                    <a:bodyPr/>
                    <a:lstStyle/>
                    <a:p>
                      <a:r>
                        <a:rPr lang="en-US" dirty="0"/>
                        <a:t>Review incoming appointments</a:t>
                      </a:r>
                    </a:p>
                  </a:txBody>
                  <a:tcPr/>
                </a:tc>
                <a:tc>
                  <a:txBody>
                    <a:bodyPr/>
                    <a:lstStyle/>
                    <a:p>
                      <a:r>
                        <a:rPr lang="en-US" dirty="0"/>
                        <a:t>Shop Foreman</a:t>
                      </a:r>
                    </a:p>
                  </a:txBody>
                  <a:tcPr/>
                </a:tc>
                <a:tc>
                  <a:txBody>
                    <a:bodyPr/>
                    <a:lstStyle/>
                    <a:p>
                      <a:r>
                        <a:rPr lang="en-US" dirty="0"/>
                        <a:t>November 1st</a:t>
                      </a:r>
                    </a:p>
                  </a:txBody>
                  <a:tcPr/>
                </a:tc>
                <a:extLst>
                  <a:ext uri="{0D108BD9-81ED-4DB2-BD59-A6C34878D82A}">
                    <a16:rowId xmlns:a16="http://schemas.microsoft.com/office/drawing/2014/main" val="1950345431"/>
                  </a:ext>
                </a:extLst>
              </a:tr>
              <a:tr h="565004">
                <a:tc>
                  <a:txBody>
                    <a:bodyPr/>
                    <a:lstStyle/>
                    <a:p>
                      <a:r>
                        <a:rPr lang="en-US" dirty="0"/>
                        <a:t>Monitor &amp; increase 1</a:t>
                      </a:r>
                      <a:r>
                        <a:rPr lang="en-US" baseline="30000" dirty="0"/>
                        <a:t>st</a:t>
                      </a:r>
                      <a:r>
                        <a:rPr lang="en-US" dirty="0"/>
                        <a:t> day fill rate of parts</a:t>
                      </a:r>
                    </a:p>
                  </a:txBody>
                  <a:tcPr/>
                </a:tc>
                <a:tc>
                  <a:txBody>
                    <a:bodyPr/>
                    <a:lstStyle/>
                    <a:p>
                      <a:r>
                        <a:rPr lang="en-US" dirty="0"/>
                        <a:t>Parts Manager</a:t>
                      </a:r>
                    </a:p>
                  </a:txBody>
                  <a:tcPr/>
                </a:tc>
                <a:tc>
                  <a:txBody>
                    <a:bodyPr/>
                    <a:lstStyle/>
                    <a:p>
                      <a:r>
                        <a:rPr lang="en-US" dirty="0"/>
                        <a:t>December 1st</a:t>
                      </a:r>
                    </a:p>
                  </a:txBody>
                  <a:tcPr/>
                </a:tc>
                <a:extLst>
                  <a:ext uri="{0D108BD9-81ED-4DB2-BD59-A6C34878D82A}">
                    <a16:rowId xmlns:a16="http://schemas.microsoft.com/office/drawing/2014/main" val="1960891333"/>
                  </a:ext>
                </a:extLst>
              </a:tr>
              <a:tr h="565004">
                <a:tc>
                  <a:txBody>
                    <a:bodyPr/>
                    <a:lstStyle/>
                    <a:p>
                      <a:r>
                        <a:rPr lang="en-US" dirty="0"/>
                        <a:t>Adjust technician hours to open schedule longer</a:t>
                      </a:r>
                    </a:p>
                  </a:txBody>
                  <a:tcPr/>
                </a:tc>
                <a:tc>
                  <a:txBody>
                    <a:bodyPr/>
                    <a:lstStyle/>
                    <a:p>
                      <a:r>
                        <a:rPr lang="en-US" dirty="0"/>
                        <a:t>Service Manager</a:t>
                      </a:r>
                    </a:p>
                  </a:txBody>
                  <a:tcPr/>
                </a:tc>
                <a:tc>
                  <a:txBody>
                    <a:bodyPr/>
                    <a:lstStyle/>
                    <a:p>
                      <a:r>
                        <a:rPr lang="en-US" dirty="0"/>
                        <a:t>December 1st</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Synopsis</a:t>
            </a:r>
          </a:p>
          <a:p>
            <a:pPr algn="l"/>
            <a:r>
              <a:rPr lang="en-US" sz="1200" b="0" i="0" dirty="0">
                <a:solidFill>
                  <a:srgbClr val="000000"/>
                </a:solidFill>
                <a:effectLst/>
                <a:latin typeface=".SFUI-Regular"/>
              </a:rPr>
              <a:t>Our service department faces several challenges despite having considerable facility potential. The current utilization rate stands at 45.69%, revealing significant room for improvement in service volume. Additionally, the technician proficiency rate is 61.02%, which falls short of our target, negatively affecting labor sales and overall efficiency.</a:t>
            </a:r>
            <a:endParaRPr lang="en-US" sz="1200" b="0" i="0" dirty="0">
              <a:solidFill>
                <a:srgbClr val="000000"/>
              </a:solidFill>
              <a:effectLst/>
              <a:latin typeface=".SF UI"/>
            </a:endParaRPr>
          </a:p>
          <a:p>
            <a:pPr algn="l"/>
            <a:br>
              <a:rPr lang="en-US" sz="1200" b="0" i="0" dirty="0">
                <a:solidFill>
                  <a:srgbClr val="000000"/>
                </a:solidFill>
                <a:effectLst/>
                <a:latin typeface=".SF UI"/>
              </a:rPr>
            </a:br>
            <a:r>
              <a:rPr lang="en-US" sz="1200" b="0" i="0" dirty="0">
                <a:solidFill>
                  <a:srgbClr val="000000"/>
                </a:solidFill>
                <a:effectLst/>
                <a:latin typeface=".SFUI-Regular"/>
              </a:rPr>
              <a:t>Although I do not have the authority to make operational changes, I believe extending service hours would enhance customer convenience while also increasing revenue potential by boosting hours sold and aligning with our door rate of $169.00 per hour.</a:t>
            </a:r>
            <a:endParaRPr lang="en-US" sz="1200" b="0" i="0" dirty="0">
              <a:solidFill>
                <a:srgbClr val="000000"/>
              </a:solidFill>
              <a:effectLst/>
              <a:latin typeface=".SF UI"/>
            </a:endParaRPr>
          </a:p>
          <a:p>
            <a:pPr algn="l"/>
            <a:br>
              <a:rPr lang="en-US" sz="1200" b="0" i="0" dirty="0">
                <a:solidFill>
                  <a:srgbClr val="000000"/>
                </a:solidFill>
                <a:effectLst/>
                <a:latin typeface=".SF UI"/>
              </a:rPr>
            </a:br>
            <a:r>
              <a:rPr lang="en-US" sz="1200" b="0" i="0" dirty="0">
                <a:solidFill>
                  <a:srgbClr val="000000"/>
                </a:solidFill>
                <a:effectLst/>
                <a:latin typeface=".SFUI-Regular"/>
              </a:rPr>
              <a:t>We must leverage our dealership’s strong relationship with the local community to position ourselves as a one-stop service destination, capable of handling a wide range of makes and models at competitive prices. However, the limited hours available could impact employee morale and make it harder for service writers to remain focused.</a:t>
            </a:r>
            <a:endParaRPr lang="en-US" sz="1200" b="0" i="0" dirty="0">
              <a:solidFill>
                <a:srgbClr val="000000"/>
              </a:solidFill>
              <a:effectLst/>
              <a:latin typeface=".SF UI"/>
            </a:endParaRPr>
          </a:p>
          <a:p>
            <a:pPr algn="l"/>
            <a:br>
              <a:rPr lang="en-US" sz="1200" b="0" i="0" dirty="0">
                <a:solidFill>
                  <a:srgbClr val="000000"/>
                </a:solidFill>
                <a:effectLst/>
                <a:latin typeface=".SF UI"/>
              </a:rPr>
            </a:br>
            <a:r>
              <a:rPr lang="en-US" sz="1200" b="0" i="0" dirty="0">
                <a:solidFill>
                  <a:srgbClr val="000000"/>
                </a:solidFill>
                <a:effectLst/>
                <a:latin typeface=".SFUI-Regular"/>
              </a:rPr>
              <a:t>Lastly, social media and digital marketing remain essential, cost-effective tools for engaging potential customers. Offering digital menus during the online appointment process will further streamline the customer experience.</a:t>
            </a:r>
            <a:endParaRPr lang="en-US" sz="1200" b="0" i="0" dirty="0">
              <a:solidFill>
                <a:srgbClr val="000000"/>
              </a:solidFill>
              <a:effectLst/>
              <a:latin typeface=".SF UI"/>
            </a:endParaRPr>
          </a:p>
          <a:p>
            <a:pPr algn="l"/>
            <a:br>
              <a:rPr lang="en-US" sz="1200" b="0" i="0" dirty="0">
                <a:solidFill>
                  <a:srgbClr val="000000"/>
                </a:solidFill>
                <a:effectLst/>
                <a:latin typeface=".SF UI"/>
              </a:rPr>
            </a:br>
            <a:endParaRPr lang="en-US" sz="1200" b="0" i="0" dirty="0">
              <a:solidFill>
                <a:srgbClr val="000000"/>
              </a:solidFill>
              <a:effectLst/>
              <a:latin typeface=".SF UI"/>
            </a:endParaRPr>
          </a:p>
          <a:p>
            <a:br>
              <a:rPr lang="en-US" sz="1200" dirty="0"/>
            </a:br>
            <a:endParaRPr lang="en-US" sz="1200" dirty="0"/>
          </a:p>
          <a:p>
            <a:endParaRPr lang="en-US" sz="1200"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r>
              <a:rPr lang="en-US" sz="1200" dirty="0">
                <a:solidFill>
                  <a:schemeClr val="tx1"/>
                </a:solidFill>
                <a:latin typeface="Calibri" panose="020F0502020204030204" pitchFamily="34" charset="0"/>
              </a:rPr>
              <a:t>Basic digital presence use of social media and monthly mailer.</a:t>
            </a:r>
            <a:endParaRPr lang="en-US" sz="12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a:t>
            </a:r>
          </a:p>
          <a:p>
            <a:r>
              <a:rPr lang="en-US" sz="1200" b="0" i="0" u="none" strike="noStrike" baseline="0" dirty="0">
                <a:solidFill>
                  <a:schemeClr val="tx1"/>
                </a:solidFill>
                <a:latin typeface="Calibri" panose="020F0502020204030204" pitchFamily="34" charset="0"/>
              </a:rPr>
              <a:t> </a:t>
            </a:r>
            <a:r>
              <a:rPr lang="en-US" sz="1200" dirty="0">
                <a:solidFill>
                  <a:schemeClr val="tx1"/>
                </a:solidFill>
                <a:latin typeface="Calibri" panose="020F0502020204030204" pitchFamily="34" charset="0"/>
              </a:rPr>
              <a:t>Increase appointment generation by expanding customer outreach while targeting younger customers through social media and digital ads. Improve on our current customer loyalty program by enhancing post service follow up.</a:t>
            </a:r>
            <a:endParaRPr lang="en-US" sz="12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a:t>
            </a:r>
          </a:p>
          <a:p>
            <a:r>
              <a:rPr lang="en-US" sz="1200" dirty="0">
                <a:solidFill>
                  <a:schemeClr val="tx1"/>
                </a:solidFill>
                <a:latin typeface="Calibri" panose="020F0502020204030204" pitchFamily="34" charset="0"/>
              </a:rPr>
              <a:t>By investing in SEO &amp; SEM strategy company to help analyze data using key words with the most search. Utilizing the service BDC to make customers post service satisfaction calls  </a:t>
            </a:r>
            <a:endParaRPr lang="en-US" sz="12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a:t>
            </a:r>
          </a:p>
          <a:p>
            <a:r>
              <a:rPr lang="en-US" sz="1200" dirty="0">
                <a:solidFill>
                  <a:schemeClr val="tx1"/>
                </a:solidFill>
                <a:latin typeface="Calibri" panose="020F0502020204030204" pitchFamily="34" charset="0"/>
              </a:rPr>
              <a:t>Monitoring KPI’s and website traffic changes</a:t>
            </a:r>
            <a:r>
              <a:rPr lang="en-US" sz="1200" b="0" i="0" u="none" strike="noStrike" baseline="0" dirty="0">
                <a:solidFill>
                  <a:schemeClr val="tx1"/>
                </a:solidFill>
                <a:latin typeface="Calibri" panose="020F0502020204030204" pitchFamily="34" charset="0"/>
              </a:rPr>
              <a:t> and conversion rates also social media post. Finally, by analyzing ROI.</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041030"/>
          </a:xfrm>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Current practices </a:t>
            </a:r>
          </a:p>
          <a:p>
            <a:r>
              <a:rPr lang="en-US" sz="2100" b="0" i="0" dirty="0">
                <a:solidFill>
                  <a:srgbClr val="222222"/>
                </a:solidFill>
                <a:effectLst/>
                <a:latin typeface="Arial" panose="020B0604020202020204" pitchFamily="34" charset="0"/>
              </a:rPr>
              <a:t>At present, labor costs are broken down into customer labor, internal labor, warranty work, and other categories. The cost of labor for customer </a:t>
            </a:r>
            <a:r>
              <a:rPr lang="en-US" sz="2100" dirty="0">
                <a:solidFill>
                  <a:srgbClr val="222222"/>
                </a:solidFill>
                <a:latin typeface="Arial" panose="020B0604020202020204" pitchFamily="34" charset="0"/>
              </a:rPr>
              <a:t>pay </a:t>
            </a:r>
            <a:r>
              <a:rPr lang="en-US" sz="2100" b="0" i="0" dirty="0">
                <a:solidFill>
                  <a:srgbClr val="222222"/>
                </a:solidFill>
                <a:effectLst/>
                <a:latin typeface="Arial" panose="020B0604020202020204" pitchFamily="34" charset="0"/>
              </a:rPr>
              <a:t>stands at 80.04%, with internal labor at the highest efficiency of 85.79%</a:t>
            </a:r>
            <a:endParaRPr lang="en-US" sz="2100" b="0" i="0" u="none" strike="noStrike" baseline="0" dirty="0">
              <a:solidFill>
                <a:srgbClr val="221E1F"/>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Goals for improvement </a:t>
            </a:r>
          </a:p>
          <a:p>
            <a:r>
              <a:rPr lang="en-US" sz="2100" b="0" i="0" dirty="0">
                <a:solidFill>
                  <a:srgbClr val="222222"/>
                </a:solidFill>
                <a:effectLst/>
                <a:latin typeface="Arial" panose="020B0604020202020204" pitchFamily="34" charset="0"/>
              </a:rPr>
              <a:t>Reduce the cost percentage allocated to internal labor and warranty labor, while aiming to increase profitability on customer labor and other customer-related services.</a:t>
            </a:r>
            <a:br>
              <a:rPr lang="en-US" sz="2100" dirty="0"/>
            </a:br>
            <a:endParaRPr lang="en-US" sz="2100" b="0" i="0" u="none" strike="noStrike" baseline="0" dirty="0">
              <a:solidFill>
                <a:srgbClr val="221E1F"/>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Plans to achieve your goals </a:t>
            </a:r>
          </a:p>
          <a:p>
            <a:r>
              <a:rPr lang="en-US" sz="2100" b="0" i="0" dirty="0">
                <a:solidFill>
                  <a:srgbClr val="222222"/>
                </a:solidFill>
                <a:effectLst/>
                <a:latin typeface="Arial" panose="020B0604020202020204" pitchFamily="34" charset="0"/>
              </a:rPr>
              <a:t>Implement process improvements in labor management, ensure better tracking of warranty claims to minimize excessive costs, and focus on maximizing customer labor revenue through service upsells and efficient labor usage.</a:t>
            </a:r>
            <a:br>
              <a:rPr lang="en-US" sz="2100" dirty="0"/>
            </a:br>
            <a:endParaRPr lang="en-US" sz="2100" b="0" i="0" u="none" strike="noStrike" baseline="0" dirty="0">
              <a:solidFill>
                <a:srgbClr val="221E1F"/>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Plans to evaluate your changes </a:t>
            </a:r>
          </a:p>
          <a:p>
            <a:r>
              <a:rPr lang="en-US" sz="2100" b="0" i="0" dirty="0">
                <a:solidFill>
                  <a:srgbClr val="222222"/>
                </a:solidFill>
                <a:effectLst/>
                <a:latin typeface="Arial" panose="020B0604020202020204" pitchFamily="34" charset="0"/>
              </a:rPr>
              <a:t>Regularly track labor cost breakdowns, compare monthly percentages, and analyze variances. Set benchmarks for each category and evaluate the impact of new strategies on labor efficiency and profitability.</a:t>
            </a:r>
            <a:br>
              <a:rPr lang="en-US" sz="2100" dirty="0"/>
            </a:br>
            <a:endParaRPr lang="en-US" sz="2100"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8" name="Picture 7" descr="A screenshot of a spreadsheet&#10;&#10;Description automatically generated">
            <a:extLst>
              <a:ext uri="{FF2B5EF4-FFF2-40B4-BE49-F238E27FC236}">
                <a16:creationId xmlns:a16="http://schemas.microsoft.com/office/drawing/2014/main" id="{B96E8A57-4512-1D3B-4552-2F08148F3DA2}"/>
              </a:ext>
            </a:extLst>
          </p:cNvPr>
          <p:cNvPicPr>
            <a:picLocks noChangeAspect="1"/>
          </p:cNvPicPr>
          <p:nvPr/>
        </p:nvPicPr>
        <p:blipFill>
          <a:blip r:embed="rId3"/>
          <a:stretch>
            <a:fillRect/>
          </a:stretch>
        </p:blipFill>
        <p:spPr>
          <a:xfrm>
            <a:off x="5569201" y="2293005"/>
            <a:ext cx="4401735" cy="2353883"/>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53871"/>
            <a:ext cx="4184035" cy="467536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700" b="0" i="0" u="none" strike="noStrike" baseline="0" dirty="0">
                <a:solidFill>
                  <a:srgbClr val="221E1F"/>
                </a:solidFill>
                <a:latin typeface="Calibri" panose="020F0502020204030204" pitchFamily="34" charset="0"/>
              </a:rPr>
              <a:t>Current practices </a:t>
            </a:r>
          </a:p>
          <a:p>
            <a:r>
              <a:rPr lang="en-US" sz="1400" b="0" i="0" dirty="0">
                <a:solidFill>
                  <a:srgbClr val="222222"/>
                </a:solidFill>
                <a:effectLst/>
                <a:latin typeface="Arial" panose="020B0604020202020204" pitchFamily="34" charset="0"/>
              </a:rPr>
              <a:t>The service department's total gross income is $102,775. The majority of expenses are personnel (38.83%) and fixed costs (18.96%), with smaller amounts allocated to selling expenses and semi-fixed costs.</a:t>
            </a:r>
            <a:br>
              <a:rPr lang="en-US" sz="1400" dirty="0"/>
            </a:br>
            <a:endParaRPr lang="en-US" sz="1400" b="0" i="0" u="none" strike="noStrike" baseline="0" dirty="0">
              <a:solidFill>
                <a:srgbClr val="221E1F"/>
              </a:solidFill>
              <a:latin typeface="Calibri" panose="020F0502020204030204" pitchFamily="34" charset="0"/>
            </a:endParaRPr>
          </a:p>
          <a:p>
            <a:r>
              <a:rPr lang="en-US" sz="1700" b="0" i="0" u="none" strike="noStrike" baseline="0" dirty="0">
                <a:solidFill>
                  <a:srgbClr val="221E1F"/>
                </a:solidFill>
                <a:latin typeface="Calibri" panose="020F0502020204030204" pitchFamily="34" charset="0"/>
              </a:rPr>
              <a:t>Goals for improvement </a:t>
            </a:r>
          </a:p>
          <a:p>
            <a:r>
              <a:rPr lang="en-US" sz="1400" b="0" i="0" dirty="0">
                <a:solidFill>
                  <a:srgbClr val="222222"/>
                </a:solidFill>
                <a:effectLst/>
                <a:latin typeface="Arial" panose="020B0604020202020204" pitchFamily="34" charset="0"/>
              </a:rPr>
              <a:t> Optimize personnel and fixed costs to reduce the overall expense percentage. Identify potential for variable and semi-fixed expenses to be controlled more tightly. Increase the net profit margin above the current 19.50%.</a:t>
            </a:r>
            <a:br>
              <a:rPr lang="en-US" sz="1400" dirty="0"/>
            </a:br>
            <a:endParaRPr lang="en-US" sz="1400" b="0" i="0" u="none" strike="noStrike" baseline="0" dirty="0">
              <a:solidFill>
                <a:srgbClr val="221E1F"/>
              </a:solidFill>
              <a:latin typeface="Calibri" panose="020F0502020204030204" pitchFamily="34" charset="0"/>
            </a:endParaRPr>
          </a:p>
          <a:p>
            <a:r>
              <a:rPr lang="en-US" sz="1700" b="0" i="0" u="none" strike="noStrike" baseline="0" dirty="0">
                <a:solidFill>
                  <a:srgbClr val="221E1F"/>
                </a:solidFill>
                <a:latin typeface="Calibri" panose="020F0502020204030204" pitchFamily="34" charset="0"/>
              </a:rPr>
              <a:t>Plans to achieve your goals </a:t>
            </a:r>
          </a:p>
          <a:p>
            <a:r>
              <a:rPr lang="en-US" sz="1400" b="0" i="0" dirty="0">
                <a:solidFill>
                  <a:srgbClr val="222222"/>
                </a:solidFill>
                <a:effectLst/>
                <a:latin typeface="Arial" panose="020B0604020202020204" pitchFamily="34" charset="0"/>
              </a:rPr>
              <a:t>Streamline operations to reduce personnel expenses, explore cost-saving measures in fixed and semi-fixed categories, and allocate a budget for variable expenses that can flex according to business volume. Consider cross-training staff to maximize efficiency and lower personnel costs.</a:t>
            </a:r>
            <a:br>
              <a:rPr lang="en-US" sz="1400" dirty="0"/>
            </a:br>
            <a:endParaRPr lang="en-US" sz="1400" b="0" i="0" u="none" strike="noStrike" baseline="0" dirty="0">
              <a:solidFill>
                <a:srgbClr val="221E1F"/>
              </a:solidFill>
              <a:latin typeface="Calibri" panose="020F0502020204030204" pitchFamily="34" charset="0"/>
            </a:endParaRPr>
          </a:p>
          <a:p>
            <a:r>
              <a:rPr lang="en-US" sz="1700" b="0" i="0" u="none" strike="noStrike" baseline="0" dirty="0">
                <a:solidFill>
                  <a:srgbClr val="221E1F"/>
                </a:solidFill>
                <a:latin typeface="Calibri" panose="020F0502020204030204" pitchFamily="34" charset="0"/>
              </a:rPr>
              <a:t>Plans to evaluate your changes </a:t>
            </a:r>
            <a:r>
              <a:rPr lang="en-US" sz="1700" b="0" i="0" dirty="0">
                <a:solidFill>
                  <a:srgbClr val="222222"/>
                </a:solidFill>
                <a:effectLst/>
                <a:latin typeface="Arial" panose="020B0604020202020204" pitchFamily="34" charset="0"/>
              </a:rPr>
              <a:t>  </a:t>
            </a:r>
          </a:p>
          <a:p>
            <a:r>
              <a:rPr lang="en-US" sz="1400" b="0" i="0" dirty="0">
                <a:solidFill>
                  <a:srgbClr val="222222"/>
                </a:solidFill>
                <a:effectLst/>
                <a:latin typeface="Arial" panose="020B0604020202020204" pitchFamily="34" charset="0"/>
              </a:rPr>
              <a:t>Monitor monthly expense reports to track reductions in personnel and fixed costs, compare expense percentages to previous periods, and assess the overall impact on the net profit margin. Adjust resource allocation based on performance against targets.</a:t>
            </a:r>
            <a:br>
              <a:rPr lang="en-US" sz="1400" dirty="0"/>
            </a:br>
            <a:endParaRPr lang="en-US" sz="1400" b="0" i="0" u="none" strike="noStrike" baseline="0" dirty="0">
              <a:solidFill>
                <a:srgbClr val="221E1F"/>
              </a:solidFill>
              <a:latin typeface="Calibri" panose="020F0502020204030204" pitchFamily="34" charset="0"/>
            </a:endParaRPr>
          </a:p>
          <a:p>
            <a:endParaRPr lang="en-US" sz="15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12" name="Picture 11" descr="A screenshot of a spreadsheet&#10;&#10;Description automatically generated">
            <a:extLst>
              <a:ext uri="{FF2B5EF4-FFF2-40B4-BE49-F238E27FC236}">
                <a16:creationId xmlns:a16="http://schemas.microsoft.com/office/drawing/2014/main" id="{58FEAE21-391D-0CD0-C32B-BD27FB436D43}"/>
              </a:ext>
            </a:extLst>
          </p:cNvPr>
          <p:cNvPicPr>
            <a:picLocks noChangeAspect="1"/>
          </p:cNvPicPr>
          <p:nvPr/>
        </p:nvPicPr>
        <p:blipFill>
          <a:blip r:embed="rId3"/>
          <a:stretch>
            <a:fillRect/>
          </a:stretch>
        </p:blipFill>
        <p:spPr>
          <a:xfrm>
            <a:off x="4965192" y="2439501"/>
            <a:ext cx="4974968" cy="332361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90261"/>
            <a:ext cx="4184035" cy="4451101"/>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400" b="0" i="0" dirty="0">
                <a:solidFill>
                  <a:srgbClr val="222222"/>
                </a:solidFill>
                <a:effectLst/>
                <a:latin typeface="Arial" panose="020B0604020202020204" pitchFamily="34" charset="0"/>
              </a:rPr>
              <a:t>The total labor sales per month amount to $127,293, with 986.8 total hours billed. The current effective labor rate is $128.99. The technician proficiency is at 61.02%, indicating room for improvement in utilization of available technician hours.</a:t>
            </a:r>
            <a:br>
              <a:rPr lang="en-US" sz="1400" dirty="0"/>
            </a:b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sz="1400" b="0" i="0" dirty="0">
                <a:solidFill>
                  <a:srgbClr val="222222"/>
                </a:solidFill>
                <a:effectLst/>
                <a:latin typeface="Arial" panose="020B0604020202020204" pitchFamily="34" charset="0"/>
              </a:rPr>
              <a:t>Increase technician proficiency to 100% by maximizing the number of hours billed. Raise the effective labor rate by focusing on high-value services and improving efficiency across all categories, including internal work and warranty services.</a:t>
            </a:r>
            <a:br>
              <a:rPr lang="en-US" sz="1400" dirty="0"/>
            </a:b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sz="1400" b="0" i="0" dirty="0">
                <a:solidFill>
                  <a:srgbClr val="222222"/>
                </a:solidFill>
                <a:effectLst/>
                <a:latin typeface="Arial" panose="020B0604020202020204" pitchFamily="34" charset="0"/>
              </a:rPr>
              <a:t>Introduce training programs to enhance technician skills, reduce downtime, and improve labor efficiency. Adjust scheduling and workload distribution to ensure technicians are billing more hours. Consider performance incentives to motivate staff.</a:t>
            </a:r>
          </a:p>
          <a:p>
            <a:br>
              <a:rPr lang="en-US" sz="1400" dirty="0"/>
            </a:br>
            <a:r>
              <a:rPr lang="en-US" sz="1800" b="0" i="0" u="none" strike="noStrike" baseline="0" dirty="0">
                <a:solidFill>
                  <a:srgbClr val="221E1F"/>
                </a:solidFill>
                <a:latin typeface="Calibri" panose="020F0502020204030204" pitchFamily="34" charset="0"/>
              </a:rPr>
              <a:t>Plans to evaluate your changes </a:t>
            </a:r>
          </a:p>
          <a:p>
            <a:r>
              <a:rPr lang="en-US" sz="1400" b="0" i="0" dirty="0">
                <a:solidFill>
                  <a:srgbClr val="222222"/>
                </a:solidFill>
                <a:effectLst/>
                <a:latin typeface="Arial" panose="020B0604020202020204" pitchFamily="34" charset="0"/>
              </a:rPr>
              <a:t>Track technician proficiency monthly by comparing billed hours versus available hours. Monitor labor sales and effective labor rate to assess if improvements are being reflected in increased revenue. Set incremental goals to gradually reach 100% technician proficiency.</a:t>
            </a:r>
            <a:br>
              <a:rPr lang="en-US" sz="1400" dirty="0"/>
            </a:br>
            <a:endParaRPr lang="en-US" sz="1400" b="0" i="0" u="none" strike="noStrike" baseline="0" dirty="0">
              <a:solidFill>
                <a:srgbClr val="221E1F"/>
              </a:solidFill>
              <a:latin typeface="Calibri" panose="020F0502020204030204" pitchFamily="34" charset="0"/>
            </a:endParaRPr>
          </a:p>
          <a:p>
            <a:endParaRPr lang="en-US" sz="11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descr="A screenshot of a service report&#10;&#10;Description automatically generated">
            <a:extLst>
              <a:ext uri="{FF2B5EF4-FFF2-40B4-BE49-F238E27FC236}">
                <a16:creationId xmlns:a16="http://schemas.microsoft.com/office/drawing/2014/main" id="{FDEC2FF2-C921-0B7F-0AB9-89BCDF923A2C}"/>
              </a:ext>
            </a:extLst>
          </p:cNvPr>
          <p:cNvPicPr>
            <a:picLocks noChangeAspect="1"/>
          </p:cNvPicPr>
          <p:nvPr/>
        </p:nvPicPr>
        <p:blipFill>
          <a:blip r:embed="rId3"/>
          <a:stretch>
            <a:fillRect/>
          </a:stretch>
        </p:blipFill>
        <p:spPr>
          <a:xfrm>
            <a:off x="4861369" y="922351"/>
            <a:ext cx="7121247" cy="511901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23283"/>
            <a:ext cx="4184035" cy="4618078"/>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200" b="0" i="0" dirty="0">
                <a:solidFill>
                  <a:srgbClr val="222222"/>
                </a:solidFill>
                <a:effectLst/>
                <a:latin typeface="Arial" panose="020B0604020202020204" pitchFamily="34" charset="0"/>
              </a:rPr>
              <a:t>The facility has a total of 10 bays, operating 27 days per month with 8 hours per day. The effective labor rate is $128.99, giving the facility a potential revenue of $278,628. However, current labor sales total $127,293, meaning the facility is only being utilized at 45.69% of its potential.</a:t>
            </a:r>
            <a:br>
              <a:rPr lang="en-US" sz="1200" dirty="0"/>
            </a:b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r>
              <a:rPr lang="en-US" sz="1200" b="0" i="0" dirty="0">
                <a:solidFill>
                  <a:srgbClr val="222222"/>
                </a:solidFill>
                <a:effectLst/>
                <a:latin typeface="Arial" panose="020B0604020202020204" pitchFamily="34" charset="0"/>
              </a:rPr>
              <a:t>Increase facility utilization from 45.69% to at least 75% by maximizing the use of available bays and hours. This would involve filling in the gaps in the service schedule and ensuring technicians are consistently working on profitable jobs.</a:t>
            </a:r>
            <a:br>
              <a:rPr lang="en-US" sz="1200" dirty="0"/>
            </a:br>
            <a:r>
              <a:rPr lang="en-US" sz="1200" b="0" i="0" u="none" strike="noStrike" baseline="0" dirty="0">
                <a:solidFill>
                  <a:srgbClr val="221E1F"/>
                </a:solidFill>
                <a:latin typeface="Calibri" panose="020F0502020204030204" pitchFamily="34" charset="0"/>
              </a:rPr>
              <a:t> </a:t>
            </a:r>
          </a:p>
          <a:p>
            <a:pPr marL="0" indent="0">
              <a:buNone/>
            </a:pPr>
            <a:r>
              <a:rPr lang="en-US" sz="1800" b="0" i="0" u="none" strike="noStrike" baseline="0" dirty="0">
                <a:solidFill>
                  <a:srgbClr val="221E1F"/>
                </a:solidFill>
                <a:latin typeface="Calibri" panose="020F0502020204030204" pitchFamily="34" charset="0"/>
              </a:rPr>
              <a:t>         Plans to achieve your goals </a:t>
            </a:r>
          </a:p>
          <a:p>
            <a:r>
              <a:rPr lang="en-US" sz="1200" b="0" i="0" dirty="0">
                <a:solidFill>
                  <a:srgbClr val="222222"/>
                </a:solidFill>
                <a:effectLst/>
                <a:latin typeface="Arial" panose="020B0604020202020204" pitchFamily="34" charset="0"/>
              </a:rPr>
              <a:t>Implement scheduling improvements to increase the number of vehicles serviced per day. Optimize technician efficiency and reduce downtime between jobs. Introduce marketing efforts to bring in more customer vehicles for service, ensuring a steady flow of work.</a:t>
            </a:r>
            <a:br>
              <a:rPr lang="en-US" sz="1200" dirty="0"/>
            </a:b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r>
              <a:rPr lang="en-US" b="0" i="0" dirty="0">
                <a:solidFill>
                  <a:srgbClr val="222222"/>
                </a:solidFill>
                <a:effectLst/>
                <a:latin typeface="Arial" panose="020B0604020202020204" pitchFamily="34" charset="0"/>
              </a:rPr>
              <a:t> </a:t>
            </a:r>
          </a:p>
          <a:p>
            <a:r>
              <a:rPr lang="en-US" sz="1200" b="0" i="0" dirty="0">
                <a:solidFill>
                  <a:srgbClr val="222222"/>
                </a:solidFill>
                <a:effectLst/>
                <a:latin typeface="Arial" panose="020B0604020202020204" pitchFamily="34" charset="0"/>
              </a:rPr>
              <a:t>Regularly track the facility utilization percentage, comparing the increase in labor sales against the potential revenue. Analyze technician productivity and bay usage to ensure optimization efforts are yielding results. Set monthly targets and adjust strategies based on performance data.</a:t>
            </a:r>
            <a:br>
              <a:rPr lang="en-US" sz="1200" dirty="0"/>
            </a:br>
            <a:endParaRPr lang="en-US" sz="1200" b="0" i="0" u="none" strike="noStrike" baseline="0" dirty="0">
              <a:solidFill>
                <a:srgbClr val="221E1F"/>
              </a:solidFill>
              <a:latin typeface="Calibri" panose="020F0502020204030204" pitchFamily="34" charset="0"/>
            </a:endParaRPr>
          </a:p>
          <a:p>
            <a:endParaRPr lang="en-US" sz="12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545413" y="2195975"/>
            <a:ext cx="3133725" cy="3810000"/>
          </a:xfrm>
        </p:spPr>
      </p:pic>
      <p:pic>
        <p:nvPicPr>
          <p:cNvPr id="5" name="Picture 4" descr="A screenshot of a computer screen&#10;&#10;Description automatically generated">
            <a:extLst>
              <a:ext uri="{FF2B5EF4-FFF2-40B4-BE49-F238E27FC236}">
                <a16:creationId xmlns:a16="http://schemas.microsoft.com/office/drawing/2014/main" id="{3BCB720D-6E76-6DB3-0D9D-007122BA97E6}"/>
              </a:ext>
            </a:extLst>
          </p:cNvPr>
          <p:cNvPicPr>
            <a:picLocks noChangeAspect="1"/>
          </p:cNvPicPr>
          <p:nvPr/>
        </p:nvPicPr>
        <p:blipFill>
          <a:blip r:embed="rId3"/>
          <a:stretch>
            <a:fillRect/>
          </a:stretch>
        </p:blipFill>
        <p:spPr>
          <a:xfrm>
            <a:off x="5248656" y="923545"/>
            <a:ext cx="3721608" cy="5117816"/>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264257"/>
            <a:ext cx="4184035" cy="4777104"/>
          </a:xfrm>
        </p:spPr>
        <p:txBody>
          <a:bodyPr>
            <a:normAutofit fontScale="85000" lnSpcReduction="20000"/>
          </a:bodyPr>
          <a:lstStyle/>
          <a:p>
            <a:r>
              <a:rPr lang="en-US" dirty="0"/>
              <a:t>Details from discussions that you had with the service manager about your repair order analysis.</a:t>
            </a:r>
          </a:p>
          <a:p>
            <a:r>
              <a:rPr lang="en-US" sz="1400" b="0" i="0" dirty="0">
                <a:solidFill>
                  <a:srgbClr val="222222"/>
                </a:solidFill>
                <a:effectLst/>
                <a:latin typeface="Arial" panose="020B0604020202020204" pitchFamily="34" charset="0"/>
              </a:rPr>
              <a:t>The service manager and I discussed the overall efficiency of our repair orders. The analysis shows that we are underperforming in terms of achieving our target labor rate of 169 FRH with a difference of -50.92 FRH. We also identified that our total cost of labor accounts for 23.80% of total sales, with an average cost per FRH of $7605.90.</a:t>
            </a:r>
            <a:br>
              <a:rPr lang="en-US" sz="1400" dirty="0"/>
            </a:br>
            <a:br>
              <a:rPr lang="en-US" sz="1400" dirty="0"/>
            </a:br>
            <a:r>
              <a:rPr lang="en-US" sz="1400" b="0" i="0" dirty="0">
                <a:solidFill>
                  <a:srgbClr val="222222"/>
                </a:solidFill>
                <a:effectLst/>
                <a:latin typeface="Arial" panose="020B0604020202020204" pitchFamily="34" charset="0"/>
              </a:rPr>
              <a:t>In the breakdown of repair order measurements, the average labor per Repair Order is 319.63 FRH, with menu sales accounting for 51.72%. The maintenance and competitive FRH percentages are also below expectations. The review highlighted that competitive and repair FRHs hold the highest potential for increasing revenue.</a:t>
            </a:r>
            <a:br>
              <a:rPr lang="en-US" sz="1400" dirty="0"/>
            </a:br>
            <a:br>
              <a:rPr lang="en-US" sz="1400" dirty="0"/>
            </a:br>
            <a:r>
              <a:rPr lang="en-US" sz="1400" b="0" i="0" dirty="0">
                <a:solidFill>
                  <a:srgbClr val="222222"/>
                </a:solidFill>
                <a:effectLst/>
                <a:latin typeface="Arial" panose="020B0604020202020204" pitchFamily="34" charset="0"/>
              </a:rPr>
              <a:t>We also reviewed the model year analysis, revealing that 2020 and older vehicles make up 69% of the repair orders, showing potential areas to target for upselling and bringing in more business from newer models.</a:t>
            </a:r>
            <a:br>
              <a:rPr lang="en-US" sz="1400" dirty="0"/>
            </a:br>
            <a:br>
              <a:rPr lang="en-US" sz="1400" dirty="0"/>
            </a:br>
            <a:r>
              <a:rPr lang="en-US" sz="1400" b="0" i="0" dirty="0">
                <a:solidFill>
                  <a:srgbClr val="222222"/>
                </a:solidFill>
                <a:effectLst/>
                <a:latin typeface="Arial" panose="020B0604020202020204" pitchFamily="34" charset="0"/>
              </a:rPr>
              <a:t>This insight can guide us in making targeted adjustments to both labor efficiency and pricing strategies.</a:t>
            </a:r>
            <a:endParaRPr lang="en-US" sz="1400" dirty="0"/>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descr="A screenshot of a report&#10;&#10;Description automatically generated">
            <a:extLst>
              <a:ext uri="{FF2B5EF4-FFF2-40B4-BE49-F238E27FC236}">
                <a16:creationId xmlns:a16="http://schemas.microsoft.com/office/drawing/2014/main" id="{2D8D19DC-FD0B-2F4D-1836-40E9F88ADA6E}"/>
              </a:ext>
            </a:extLst>
          </p:cNvPr>
          <p:cNvPicPr>
            <a:picLocks noChangeAspect="1"/>
          </p:cNvPicPr>
          <p:nvPr/>
        </p:nvPicPr>
        <p:blipFill>
          <a:blip r:embed="rId3"/>
          <a:stretch>
            <a:fillRect/>
          </a:stretch>
        </p:blipFill>
        <p:spPr>
          <a:xfrm>
            <a:off x="5089524" y="1057925"/>
            <a:ext cx="6093588" cy="498343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Strengths</a:t>
            </a:r>
          </a:p>
          <a:p>
            <a:r>
              <a:rPr lang="en-US" sz="1100" b="0" i="0" dirty="0">
                <a:solidFill>
                  <a:srgbClr val="222222"/>
                </a:solidFill>
                <a:effectLst/>
                <a:latin typeface="Arial" panose="020B0604020202020204" pitchFamily="34" charset="0"/>
              </a:rPr>
              <a:t>Strong Customer Relationships building long-term relationships with customers, especially with consistent follow-ups and personalized services.</a:t>
            </a:r>
            <a:br>
              <a:rPr lang="en-US" sz="1100" dirty="0"/>
            </a:br>
            <a:br>
              <a:rPr lang="en-US" sz="1100" dirty="0"/>
            </a:br>
            <a:r>
              <a:rPr lang="en-US" sz="1100" b="0" i="0" dirty="0">
                <a:solidFill>
                  <a:srgbClr val="222222"/>
                </a:solidFill>
                <a:effectLst/>
                <a:latin typeface="Arial" panose="020B0604020202020204" pitchFamily="34" charset="0"/>
              </a:rPr>
              <a:t>Experienced and Skilled Team A dedicated service team with in-depth knowledge and expertise, contributing to overall operational success.</a:t>
            </a:r>
            <a:br>
              <a:rPr lang="en-US" sz="1100" dirty="0"/>
            </a:br>
            <a:br>
              <a:rPr lang="en-US" sz="1100" dirty="0"/>
            </a:br>
            <a:br>
              <a:rPr lang="en-US" sz="1100" dirty="0"/>
            </a:br>
            <a:r>
              <a:rPr lang="en-US" sz="1100" b="0" i="0" dirty="0">
                <a:solidFill>
                  <a:srgbClr val="222222"/>
                </a:solidFill>
                <a:effectLst/>
                <a:latin typeface="Arial" panose="020B0604020202020204" pitchFamily="34" charset="0"/>
              </a:rPr>
              <a:t>Efficient Service Department Service department capabilities, such as potential labor and facility utilization, offer growth opportunities, despite some inefficiencies that need addressing.</a:t>
            </a:r>
            <a:br>
              <a:rPr lang="en-US" sz="1100" dirty="0"/>
            </a:br>
            <a:endParaRPr lang="en-US" sz="1100"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 </a:t>
            </a:r>
          </a:p>
          <a:p>
            <a:r>
              <a:rPr lang="en-US" sz="1200" b="0" i="0" dirty="0">
                <a:solidFill>
                  <a:srgbClr val="222222"/>
                </a:solidFill>
                <a:effectLst/>
                <a:latin typeface="Arial" panose="020B0604020202020204" pitchFamily="34" charset="0"/>
              </a:rPr>
              <a:t>The technician proficiency rate of 61.02% indicates room for improvement in labor efficiency, which directly impacts productivity and profitability. Manual processes potential inefficiencies in managing customer interactions, relying too much on manual or inconsistent processes within the CRM rather than automated, proactive engagement.</a:t>
            </a:r>
          </a:p>
          <a:p>
            <a:pPr marL="0" indent="0" algn="l">
              <a:buNone/>
            </a:pPr>
            <a:endParaRPr lang="en-US" sz="1200" b="0" i="0" dirty="0">
              <a:solidFill>
                <a:srgbClr val="000000"/>
              </a:solidFill>
              <a:effectLst/>
              <a:latin typeface=".SF UI"/>
            </a:endParaRPr>
          </a:p>
          <a:p>
            <a:br>
              <a:rPr lang="en-US" sz="1200" dirty="0"/>
            </a:br>
            <a:br>
              <a:rPr lang="en-US" sz="1200" dirty="0"/>
            </a:br>
            <a:endParaRPr lang="en-US" sz="1200"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30275</TotalTime>
  <Words>1885</Words>
  <Application>Microsoft Macintosh PowerPoint</Application>
  <PresentationFormat>Widescreen</PresentationFormat>
  <Paragraphs>121</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.SF UI</vt:lpstr>
      <vt:lpstr>.SFUI-Bold</vt:lpstr>
      <vt:lpstr>.SFUI-Regular</vt: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Giancarlos Sherwood</cp:lastModifiedBy>
  <cp:revision>17</cp:revision>
  <dcterms:created xsi:type="dcterms:W3CDTF">2022-12-04T13:10:55Z</dcterms:created>
  <dcterms:modified xsi:type="dcterms:W3CDTF">2024-10-13T21:32:46Z</dcterms:modified>
</cp:coreProperties>
</file>