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1" r:id="rId4"/>
    <p:sldId id="270"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60" d="100"/>
          <a:sy n="160" d="100"/>
        </p:scale>
        <p:origin x="342"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096899"/>
          </a:xfrm>
        </p:spPr>
        <p:txBody>
          <a:bodyPr>
            <a:normAutofit/>
          </a:bodyPr>
          <a:lstStyle/>
          <a:p>
            <a:r>
              <a:rPr lang="en-US">
                <a:solidFill>
                  <a:schemeClr val="tx1"/>
                </a:solidFill>
              </a:rPr>
              <a:t>Make Kia Great Again!</a:t>
            </a:r>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404534"/>
            <a:ext cx="7766936" cy="1646302"/>
          </a:xfrm>
        </p:spPr>
        <p:txBody>
          <a:bodyPr>
            <a:normAutofit/>
          </a:bodyPr>
          <a:lstStyle/>
          <a:p>
            <a:r>
              <a:rPr lang="en-US"/>
              <a:t>NADA Service Homework </a:t>
            </a:r>
          </a:p>
        </p:txBody>
      </p:sp>
    </p:spTree>
    <p:extLst>
      <p:ext uri="{BB962C8B-B14F-4D97-AF65-F5344CB8AC3E}">
        <p14:creationId xmlns:p14="http://schemas.microsoft.com/office/powerpoint/2010/main" val="40707405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5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With the level of proficiency we are achieving with our technicians, the opportunities of growth have no ceiling.  </a:t>
            </a:r>
          </a:p>
          <a:p>
            <a:pPr lvl="1"/>
            <a:r>
              <a:rPr lang="en-US" dirty="0"/>
              <a:t>Our technicians need some training on how to upsell with the MPI on every single car to our advisors so they can sell to the customer.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A major threat to our business is our expenses.</a:t>
            </a:r>
          </a:p>
          <a:p>
            <a:pPr lvl="2"/>
            <a:r>
              <a:rPr lang="en-US" dirty="0"/>
              <a:t>Our expenses are extremely high for our company let alone for our service department to absorb.  Some cuts can be made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increase, increase production from all aspects of the department</a:t>
            </a:r>
          </a:p>
          <a:p>
            <a:pPr lvl="1"/>
            <a:r>
              <a:rPr lang="en-US" dirty="0"/>
              <a:t>Have monthly trainings with technicians and bi-weekly trainings with the service advisors</a:t>
            </a:r>
          </a:p>
          <a:p>
            <a:pPr lvl="1"/>
            <a:r>
              <a:rPr lang="en-US" dirty="0"/>
              <a:t>Increase our ELR as close as possible to our door rate</a:t>
            </a:r>
          </a:p>
          <a:p>
            <a:pPr lvl="1"/>
            <a:r>
              <a:rPr lang="en-US" dirty="0"/>
              <a:t>Increase our warranty door rate as we haven’t had an increase in two years</a:t>
            </a:r>
          </a:p>
          <a:p>
            <a:pPr lvl="1"/>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Distributing the analysis of the data monthly is a good strategy for all service employees to understand the scope we are under.</a:t>
            </a:r>
          </a:p>
          <a:p>
            <a:r>
              <a:rPr lang="en-US" dirty="0"/>
              <a:t>This creates a sense of urgency and allows everyone the importance of the objectives we must accomplish.</a:t>
            </a:r>
          </a:p>
          <a:p>
            <a:r>
              <a:rPr lang="en-US" dirty="0"/>
              <a:t>Teaching the managers more of the financials and how to track their progress will increase accountability for the teams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marL="457200" lvl="1" indent="0">
              <a:buNone/>
            </a:pPr>
            <a:r>
              <a:rPr lang="en-US" dirty="0"/>
              <a:t>Training swiftly and efficiently</a:t>
            </a:r>
          </a:p>
          <a:p>
            <a:pPr marL="457200" lvl="1" indent="0">
              <a:buNone/>
            </a:pPr>
            <a:r>
              <a:rPr lang="en-US" dirty="0"/>
              <a:t>Open the department an extra day and more hours</a:t>
            </a:r>
          </a:p>
          <a:p>
            <a:pPr marL="457200" lvl="1" indent="0">
              <a:buNone/>
            </a:pPr>
            <a:r>
              <a:rPr lang="en-US" dirty="0"/>
              <a:t>Discuss the distribution of the work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96102414"/>
              </p:ext>
            </p:extLst>
          </p:nvPr>
        </p:nvGraphicFramePr>
        <p:xfrm>
          <a:off x="677334" y="1818624"/>
          <a:ext cx="9132492" cy="529390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Hire/Train Dispatcher</a:t>
                      </a:r>
                    </a:p>
                  </a:txBody>
                  <a:tcPr/>
                </a:tc>
                <a:tc>
                  <a:txBody>
                    <a:bodyPr/>
                    <a:lstStyle/>
                    <a:p>
                      <a:r>
                        <a:rPr lang="en-US" dirty="0"/>
                        <a:t>Service Manager</a:t>
                      </a:r>
                    </a:p>
                  </a:txBody>
                  <a:tcPr/>
                </a:tc>
                <a:tc>
                  <a:txBody>
                    <a:bodyPr/>
                    <a:lstStyle/>
                    <a:p>
                      <a:r>
                        <a:rPr lang="en-US" dirty="0"/>
                        <a:t>End of Q4</a:t>
                      </a:r>
                    </a:p>
                  </a:txBody>
                  <a:tcPr/>
                </a:tc>
                <a:extLst>
                  <a:ext uri="{0D108BD9-81ED-4DB2-BD59-A6C34878D82A}">
                    <a16:rowId xmlns:a16="http://schemas.microsoft.com/office/drawing/2014/main" val="2400365483"/>
                  </a:ext>
                </a:extLst>
              </a:tr>
              <a:tr h="565004">
                <a:tc>
                  <a:txBody>
                    <a:bodyPr/>
                    <a:lstStyle/>
                    <a:p>
                      <a:r>
                        <a:rPr lang="en-US" dirty="0"/>
                        <a:t>Decrease discounts </a:t>
                      </a:r>
                    </a:p>
                  </a:txBody>
                  <a:tcPr/>
                </a:tc>
                <a:tc>
                  <a:txBody>
                    <a:bodyPr/>
                    <a:lstStyle/>
                    <a:p>
                      <a:r>
                        <a:rPr lang="en-US" dirty="0"/>
                        <a:t>Service advisors</a:t>
                      </a:r>
                    </a:p>
                  </a:txBody>
                  <a:tcPr/>
                </a:tc>
                <a:tc>
                  <a:txBody>
                    <a:bodyPr/>
                    <a:lstStyle/>
                    <a:p>
                      <a:r>
                        <a:rPr lang="en-US" dirty="0"/>
                        <a:t>Effective Immediately/Check in weekly</a:t>
                      </a:r>
                    </a:p>
                  </a:txBody>
                  <a:tcPr/>
                </a:tc>
                <a:extLst>
                  <a:ext uri="{0D108BD9-81ED-4DB2-BD59-A6C34878D82A}">
                    <a16:rowId xmlns:a16="http://schemas.microsoft.com/office/drawing/2014/main" val="107845787"/>
                  </a:ext>
                </a:extLst>
              </a:tr>
              <a:tr h="565004">
                <a:tc>
                  <a:txBody>
                    <a:bodyPr/>
                    <a:lstStyle/>
                    <a:p>
                      <a:r>
                        <a:rPr lang="en-US" dirty="0"/>
                        <a:t>Introduce Menu Selling to Service Advisors</a:t>
                      </a:r>
                    </a:p>
                  </a:txBody>
                  <a:tcPr/>
                </a:tc>
                <a:tc>
                  <a:txBody>
                    <a:bodyPr/>
                    <a:lstStyle/>
                    <a:p>
                      <a:r>
                        <a:rPr lang="en-US" dirty="0"/>
                        <a:t>Service Manager</a:t>
                      </a:r>
                    </a:p>
                  </a:txBody>
                  <a:tcPr/>
                </a:tc>
                <a:tc>
                  <a:txBody>
                    <a:bodyPr/>
                    <a:lstStyle/>
                    <a:p>
                      <a:r>
                        <a:rPr lang="en-US" dirty="0"/>
                        <a:t>EOM (November) – Follow up with training in December</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 major takeaway from this assignment was opening the eyes of the service manager with the RO analysis.  Showing him the amount of discounts and how it is affecting our service department was eye opening for him.  </a:t>
            </a:r>
          </a:p>
          <a:p>
            <a:r>
              <a:rPr lang="en-US" dirty="0"/>
              <a:t>Another major takeaway was the feedback received from the team.  The technicians never look at financials just work provided.  Thus, showing them some financials gave them a different outlook on how our operation can and should be more profitable.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536734" y="609600"/>
            <a:ext cx="3737268" cy="1320800"/>
          </a:xfrm>
        </p:spPr>
        <p:txBody>
          <a:bodyPr>
            <a:normAutofit/>
          </a:bodyPr>
          <a:lstStyle/>
          <a:p>
            <a:pPr>
              <a:lnSpc>
                <a:spcPct val="90000"/>
              </a:lnSpc>
            </a:pPr>
            <a:br>
              <a:rPr lang="en-US" sz="2000" b="0" i="0" u="none" strike="noStrike" baseline="0">
                <a:latin typeface="Calibri" panose="020F0502020204030204" pitchFamily="34" charset="0"/>
              </a:rPr>
            </a:b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r>
              <a:rPr lang="en-US" sz="2000" b="1" i="0" u="none" strike="noStrike" baseline="0">
                <a:latin typeface="Calibri" panose="020F0502020204030204" pitchFamily="34" charset="0"/>
              </a:rPr>
              <a:t>Marketing</a:t>
            </a: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endParaRPr lang="en-US" sz="20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209563" y="2160589"/>
            <a:ext cx="4064439" cy="3880773"/>
          </a:xfrm>
        </p:spPr>
        <p:txBody>
          <a:bodyPr>
            <a:normAutofit/>
          </a:bodyPr>
          <a:lstStyle/>
          <a:p>
            <a:pPr>
              <a:lnSpc>
                <a:spcPct val="90000"/>
              </a:lnSpc>
            </a:pPr>
            <a:endParaRPr lang="en-US" sz="1000" b="0" i="0" u="none" strike="noStrike" baseline="0">
              <a:latin typeface="Calibri" panose="020F0502020204030204" pitchFamily="34" charset="0"/>
            </a:endParaRPr>
          </a:p>
          <a:p>
            <a:pPr>
              <a:lnSpc>
                <a:spcPct val="90000"/>
              </a:lnSpc>
            </a:pPr>
            <a:r>
              <a:rPr lang="en-US" sz="1000" b="0" i="0" u="none" strike="noStrike" baseline="0">
                <a:latin typeface="Calibri" panose="020F0502020204030204" pitchFamily="34" charset="0"/>
              </a:rPr>
              <a:t>The practices we are using now are very minimal.  Our main source of marketing currently for service are mailers and coupons.</a:t>
            </a:r>
            <a:endParaRPr lang="en-US" sz="1000">
              <a:latin typeface="Calibri" panose="020F0502020204030204" pitchFamily="34" charset="0"/>
            </a:endParaRPr>
          </a:p>
          <a:p>
            <a:pPr>
              <a:lnSpc>
                <a:spcPct val="90000"/>
              </a:lnSpc>
            </a:pPr>
            <a:r>
              <a:rPr lang="en-US" sz="1000" b="0" i="0" u="none" strike="noStrike" baseline="0">
                <a:latin typeface="Calibri" panose="020F0502020204030204" pitchFamily="34" charset="0"/>
              </a:rPr>
              <a:t>The goal is </a:t>
            </a:r>
            <a:r>
              <a:rPr lang="en-US" sz="1000">
                <a:latin typeface="Calibri" panose="020F0502020204030204" pitchFamily="34" charset="0"/>
              </a:rPr>
              <a:t>to open the marketing to tv ads, MORE mailers, loyalty program, social media as well as expanding BDC to service.</a:t>
            </a:r>
            <a:endParaRPr lang="en-US" sz="1000" b="0" i="0" u="none" strike="noStrike" baseline="0">
              <a:latin typeface="Calibri" panose="020F0502020204030204" pitchFamily="34" charset="0"/>
            </a:endParaRPr>
          </a:p>
          <a:p>
            <a:pPr>
              <a:lnSpc>
                <a:spcPct val="90000"/>
              </a:lnSpc>
            </a:pPr>
            <a:r>
              <a:rPr lang="en-US" sz="1000" b="0" i="0" u="none" strike="noStrike" baseline="0">
                <a:latin typeface="Calibri" panose="020F0502020204030204" pitchFamily="34" charset="0"/>
              </a:rPr>
              <a:t>Tv ads as well as mailers are relatively simple to achieve, just need to increase the </a:t>
            </a:r>
            <a:r>
              <a:rPr lang="en-US" sz="1000">
                <a:latin typeface="Calibri" panose="020F0502020204030204" pitchFamily="34" charset="0"/>
              </a:rPr>
              <a:t>budget.  For social media, we will extend the responsibilities for our current social media manager to promote service on all platforms as well as offer incentives on productivity.  BDC will be the key in making this goal successful.  Creating a loyalty program will extend from service within the customers profile and allow the representatives to reach out to remind customers of said loyalty as well as reminding them for their next service.  The loyalty program will consist of points to receive a free service ( LOF, Flush, wipers </a:t>
            </a:r>
            <a:r>
              <a:rPr lang="en-US" sz="1000" err="1">
                <a:latin typeface="Calibri" panose="020F0502020204030204" pitchFamily="34" charset="0"/>
              </a:rPr>
              <a:t>etc</a:t>
            </a:r>
            <a:r>
              <a:rPr lang="en-US" sz="1000">
                <a:latin typeface="Calibri" panose="020F0502020204030204" pitchFamily="34" charset="0"/>
              </a:rPr>
              <a:t>)</a:t>
            </a:r>
            <a:endParaRPr lang="en-US" sz="1000" b="0" i="0" u="none" strike="noStrike" baseline="0">
              <a:latin typeface="Calibri" panose="020F0502020204030204" pitchFamily="34" charset="0"/>
            </a:endParaRPr>
          </a:p>
          <a:p>
            <a:pPr>
              <a:lnSpc>
                <a:spcPct val="90000"/>
              </a:lnSpc>
            </a:pPr>
            <a:r>
              <a:rPr lang="en-US" sz="1000" b="0" i="0" u="none" strike="noStrike" baseline="0">
                <a:latin typeface="Calibri" panose="020F0502020204030204" pitchFamily="34" charset="0"/>
              </a:rPr>
              <a:t>To evaluate our performance accountability must be had.  For each marketing tool, the manager for each department will be expected to provide dates of completion as well as a percentage of profitability change.  Progression meetings will be held bi-weekly   </a:t>
            </a:r>
          </a:p>
          <a:p>
            <a:pPr>
              <a:lnSpc>
                <a:spcPct val="90000"/>
              </a:lnSpc>
            </a:pPr>
            <a:endParaRPr lang="en-US" sz="1000"/>
          </a:p>
        </p:txBody>
      </p:sp>
      <p:pic>
        <p:nvPicPr>
          <p:cNvPr id="5" name="Picture 4" descr="Office items on a table">
            <a:extLst>
              <a:ext uri="{FF2B5EF4-FFF2-40B4-BE49-F238E27FC236}">
                <a16:creationId xmlns:a16="http://schemas.microsoft.com/office/drawing/2014/main" id="{9CBD4CF5-CA84-9858-7339-22EB0B78D326}"/>
              </a:ext>
            </a:extLst>
          </p:cNvPr>
          <p:cNvPicPr>
            <a:picLocks noChangeAspect="1"/>
          </p:cNvPicPr>
          <p:nvPr/>
        </p:nvPicPr>
        <p:blipFill>
          <a:blip r:embed="rId2"/>
          <a:srcRect l="24933" r="15675" b="2"/>
          <a:stretch/>
        </p:blipFill>
        <p:spPr>
          <a:xfrm>
            <a:off x="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92436335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3" name="Rectangle 22">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r>
              <a:rPr lang="en-US" sz="1700" b="0" i="0" u="none" strike="noStrike" baseline="0" dirty="0">
                <a:solidFill>
                  <a:schemeClr val="bg1"/>
                </a:solidFill>
              </a:rPr>
              <a:t>Analyze Cost of Labor</a:t>
            </a:r>
            <a:endParaRPr lang="en-US" sz="1700" dirty="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fontScale="77500" lnSpcReduction="20000"/>
          </a:bodyPr>
          <a:lstStyle/>
          <a:p>
            <a:endParaRPr lang="en-US" b="0" i="0" u="none" strike="noStrike" baseline="0" dirty="0">
              <a:solidFill>
                <a:schemeClr val="bg1"/>
              </a:solidFill>
            </a:endParaRPr>
          </a:p>
          <a:p>
            <a:r>
              <a:rPr lang="en-US" b="0" i="0" u="none" strike="noStrike" baseline="0" dirty="0">
                <a:solidFill>
                  <a:schemeClr val="bg1"/>
                </a:solidFill>
              </a:rPr>
              <a:t>Current practices:</a:t>
            </a:r>
          </a:p>
          <a:p>
            <a:pPr lvl="1"/>
            <a:r>
              <a:rPr lang="en-US" dirty="0">
                <a:solidFill>
                  <a:schemeClr val="bg1"/>
                </a:solidFill>
              </a:rPr>
              <a:t>Using whomever is available to push maintenance jobs quicker</a:t>
            </a:r>
            <a:endParaRPr lang="en-US" b="0" i="0" u="none" strike="noStrike" baseline="0" dirty="0">
              <a:solidFill>
                <a:schemeClr val="bg1"/>
              </a:solidFill>
            </a:endParaRPr>
          </a:p>
          <a:p>
            <a:r>
              <a:rPr lang="en-US" b="0" i="0" u="none" strike="noStrike" baseline="0" dirty="0">
                <a:solidFill>
                  <a:schemeClr val="bg1"/>
                </a:solidFill>
              </a:rPr>
              <a:t>Goals for improvement:</a:t>
            </a:r>
          </a:p>
          <a:p>
            <a:pPr lvl="1"/>
            <a:r>
              <a:rPr lang="en-US" dirty="0">
                <a:solidFill>
                  <a:schemeClr val="bg1"/>
                </a:solidFill>
              </a:rPr>
              <a:t>Allow our lower leveled techs to perform more of the lower level </a:t>
            </a:r>
            <a:endParaRPr lang="en-US" b="0" i="0" u="none" strike="noStrike" baseline="0" dirty="0">
              <a:solidFill>
                <a:schemeClr val="bg1"/>
              </a:solidFill>
            </a:endParaRPr>
          </a:p>
          <a:p>
            <a:r>
              <a:rPr lang="en-US" b="0" i="0" u="none" strike="noStrike" baseline="0" dirty="0">
                <a:solidFill>
                  <a:schemeClr val="bg1"/>
                </a:solidFill>
              </a:rPr>
              <a:t>Plans to achieve your goals </a:t>
            </a:r>
          </a:p>
          <a:p>
            <a:pPr lvl="1"/>
            <a:r>
              <a:rPr lang="en-US" b="0" i="0" u="none" strike="noStrike" baseline="0" dirty="0">
                <a:solidFill>
                  <a:schemeClr val="bg1"/>
                </a:solidFill>
              </a:rPr>
              <a:t>Hire a dispatcher specifically with incentives to loser the cost of labor as well as supervise the distribution of work</a:t>
            </a:r>
          </a:p>
          <a:p>
            <a:r>
              <a:rPr lang="en-US" b="0" i="0" u="none" strike="noStrike" baseline="0" dirty="0">
                <a:solidFill>
                  <a:schemeClr val="bg1"/>
                </a:solidFill>
              </a:rPr>
              <a:t>Plans to evaluate your changes</a:t>
            </a:r>
          </a:p>
          <a:p>
            <a:pPr lvl="1"/>
            <a:r>
              <a:rPr lang="en-US" b="0" i="0" u="none" strike="noStrike" baseline="0" dirty="0">
                <a:solidFill>
                  <a:schemeClr val="bg1"/>
                </a:solidFill>
              </a:rPr>
              <a:t>Bi-weekly meetings with dispatcher, service manager and shop foreman to address any concerns  </a:t>
            </a:r>
          </a:p>
          <a:p>
            <a:endParaRPr lang="en-US" dirty="0">
              <a:solidFill>
                <a:schemeClr val="bg1"/>
              </a:solidFill>
            </a:endParaRPr>
          </a:p>
        </p:txBody>
      </p:sp>
      <p:sp>
        <p:nvSpPr>
          <p:cNvPr id="29" name="Isosceles Triangle 2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5" name="Content Placeholder 4">
            <a:extLst>
              <a:ext uri="{FF2B5EF4-FFF2-40B4-BE49-F238E27FC236}">
                <a16:creationId xmlns:a16="http://schemas.microsoft.com/office/drawing/2014/main" id="{0447AFC3-0CF6-4C35-F4AC-A5291FB53770}"/>
              </a:ext>
            </a:extLst>
          </p:cNvPr>
          <p:cNvSpPr>
            <a:spLocks noGrp="1"/>
          </p:cNvSpPr>
          <p:nvPr>
            <p:ph sz="half" idx="2"/>
          </p:nvPr>
        </p:nvSpPr>
        <p:spPr/>
        <p:txBody>
          <a:bodyPr>
            <a:normAutofit fontScale="77500" lnSpcReduction="20000"/>
          </a:bodyPr>
          <a:lstStyle/>
          <a:p>
            <a:endParaRPr lang="en-US" dirty="0"/>
          </a:p>
        </p:txBody>
      </p:sp>
      <p:pic>
        <p:nvPicPr>
          <p:cNvPr id="8" name="Picture 7">
            <a:extLst>
              <a:ext uri="{FF2B5EF4-FFF2-40B4-BE49-F238E27FC236}">
                <a16:creationId xmlns:a16="http://schemas.microsoft.com/office/drawing/2014/main" id="{0E4AC898-CE47-9F48-4C06-2A432FE0E25D}"/>
              </a:ext>
            </a:extLst>
          </p:cNvPr>
          <p:cNvPicPr>
            <a:picLocks noChangeAspect="1"/>
          </p:cNvPicPr>
          <p:nvPr/>
        </p:nvPicPr>
        <p:blipFill>
          <a:blip r:embed="rId2"/>
          <a:stretch>
            <a:fillRect/>
          </a:stretch>
        </p:blipFill>
        <p:spPr>
          <a:xfrm>
            <a:off x="5392335" y="2108201"/>
            <a:ext cx="6071217" cy="284479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fontScale="90000"/>
          </a:bodyPr>
          <a:lstStyle/>
          <a:p>
            <a:pPr>
              <a:lnSpc>
                <a:spcPct val="90000"/>
              </a:lnSpc>
            </a:pPr>
            <a:br>
              <a:rPr lang="en-US" sz="2400" b="0" i="0" u="none" strike="noStrike" baseline="0" dirty="0">
                <a:solidFill>
                  <a:schemeClr val="bg1"/>
                </a:solidFill>
              </a:rPr>
            </a:br>
            <a:r>
              <a:rPr lang="en-US" sz="2400" b="1" i="0" u="none" strike="noStrike" baseline="0" dirty="0">
                <a:solidFill>
                  <a:schemeClr val="bg1"/>
                </a:solidFill>
              </a:rPr>
              <a:t>Changes in Expense Structure </a:t>
            </a:r>
            <a:br>
              <a:rPr lang="en-US" sz="2400" b="0" i="0" u="none" strike="noStrike" baseline="0" dirty="0">
                <a:solidFill>
                  <a:schemeClr val="bg1"/>
                </a:solidFill>
              </a:rPr>
            </a:br>
            <a:br>
              <a:rPr lang="en-US" sz="2400" b="0" i="0" u="none" strike="noStrike" baseline="0" dirty="0">
                <a:solidFill>
                  <a:schemeClr val="bg1"/>
                </a:solidFill>
              </a:rPr>
            </a:br>
            <a:br>
              <a:rPr lang="en-US" sz="2400" b="0" i="0" u="none" strike="noStrike" baseline="0" dirty="0">
                <a:solidFill>
                  <a:schemeClr val="bg1"/>
                </a:solidFill>
              </a:rPr>
            </a:br>
            <a:endParaRPr lang="en-US" sz="2300" dirty="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3754" y="2160590"/>
            <a:ext cx="3973943" cy="3440110"/>
          </a:xfrm>
        </p:spPr>
        <p:txBody>
          <a:bodyPr vert="horz" lIns="91440" tIns="45720" rIns="91440" bIns="45720" rtlCol="0">
            <a:normAutofit fontScale="77500" lnSpcReduction="20000"/>
          </a:bodyPr>
          <a:lstStyle/>
          <a:p>
            <a:endParaRPr lang="en-US" b="0" i="0" u="none" strike="noStrike" baseline="0" dirty="0">
              <a:solidFill>
                <a:schemeClr val="bg1"/>
              </a:solidFill>
            </a:endParaRPr>
          </a:p>
          <a:p>
            <a:r>
              <a:rPr lang="en-US" b="0" i="0" u="none" strike="noStrike" baseline="0" dirty="0">
                <a:solidFill>
                  <a:schemeClr val="bg1"/>
                </a:solidFill>
              </a:rPr>
              <a:t>Current practices:</a:t>
            </a:r>
          </a:p>
          <a:p>
            <a:pPr lvl="1"/>
            <a:r>
              <a:rPr lang="en-US" dirty="0">
                <a:solidFill>
                  <a:schemeClr val="bg1"/>
                </a:solidFill>
              </a:rPr>
              <a:t>COST ARE TOO HIGH</a:t>
            </a:r>
            <a:r>
              <a:rPr lang="en-US" b="0" i="0" u="none" strike="noStrike" baseline="0" dirty="0">
                <a:solidFill>
                  <a:schemeClr val="bg1"/>
                </a:solidFill>
              </a:rPr>
              <a:t> </a:t>
            </a:r>
          </a:p>
          <a:p>
            <a:r>
              <a:rPr lang="en-US" b="0" i="0" u="none" strike="noStrike" baseline="0" dirty="0">
                <a:solidFill>
                  <a:schemeClr val="bg1"/>
                </a:solidFill>
              </a:rPr>
              <a:t>Goals for improvement:</a:t>
            </a:r>
          </a:p>
          <a:p>
            <a:pPr lvl="1"/>
            <a:r>
              <a:rPr lang="en-US" dirty="0">
                <a:solidFill>
                  <a:schemeClr val="bg1"/>
                </a:solidFill>
              </a:rPr>
              <a:t>Increase GP to offset the expense of the dealership</a:t>
            </a:r>
            <a:r>
              <a:rPr lang="en-US" b="0" i="0" u="none" strike="noStrike" baseline="0" dirty="0">
                <a:solidFill>
                  <a:schemeClr val="bg1"/>
                </a:solidFill>
              </a:rPr>
              <a:t> </a:t>
            </a:r>
          </a:p>
          <a:p>
            <a:r>
              <a:rPr lang="en-US" b="0" i="0" u="none" strike="noStrike" baseline="0" dirty="0">
                <a:solidFill>
                  <a:schemeClr val="bg1"/>
                </a:solidFill>
              </a:rPr>
              <a:t>Plans to achieve your goals</a:t>
            </a:r>
          </a:p>
          <a:p>
            <a:pPr lvl="1"/>
            <a:r>
              <a:rPr lang="en-US" dirty="0">
                <a:solidFill>
                  <a:schemeClr val="bg1"/>
                </a:solidFill>
              </a:rPr>
              <a:t>Increase the average hours per RO as well as train service advisors to menu sell </a:t>
            </a:r>
            <a:r>
              <a:rPr lang="en-US" b="0" i="0" u="none" strike="noStrike" baseline="0" dirty="0">
                <a:solidFill>
                  <a:schemeClr val="bg1"/>
                </a:solidFill>
              </a:rPr>
              <a:t> </a:t>
            </a:r>
          </a:p>
          <a:p>
            <a:r>
              <a:rPr lang="en-US" b="0" i="0" u="none" strike="noStrike" baseline="0" dirty="0">
                <a:solidFill>
                  <a:schemeClr val="bg1"/>
                </a:solidFill>
              </a:rPr>
              <a:t>Plans to evaluate your changes</a:t>
            </a:r>
          </a:p>
          <a:p>
            <a:pPr lvl="1"/>
            <a:r>
              <a:rPr lang="en-US" b="0" i="0" u="none" strike="noStrike" baseline="0" dirty="0">
                <a:solidFill>
                  <a:schemeClr val="bg1"/>
                </a:solidFill>
              </a:rPr>
              <a:t>Bi-weekly meetings with the manager as well as shop foreman to analyze the changes as well as brainstorm more room for opportunities </a:t>
            </a:r>
          </a:p>
          <a:p>
            <a:endParaRPr lang="en-US" dirty="0">
              <a:solidFill>
                <a:schemeClr val="bg1"/>
              </a:solidFill>
            </a:endParaRPr>
          </a:p>
        </p:txBody>
      </p:sp>
      <p:pic>
        <p:nvPicPr>
          <p:cNvPr id="8" name="Content Placeholder 7">
            <a:extLst>
              <a:ext uri="{FF2B5EF4-FFF2-40B4-BE49-F238E27FC236}">
                <a16:creationId xmlns:a16="http://schemas.microsoft.com/office/drawing/2014/main" id="{688A55C2-8B20-C353-5B1F-7CA127892DDD}"/>
              </a:ext>
            </a:extLst>
          </p:cNvPr>
          <p:cNvPicPr>
            <a:picLocks noGrp="1" noChangeAspect="1"/>
          </p:cNvPicPr>
          <p:nvPr>
            <p:ph sz="quarter" idx="4"/>
          </p:nvPr>
        </p:nvPicPr>
        <p:blipFill>
          <a:blip r:embed="rId2"/>
          <a:stretch>
            <a:fillRect/>
          </a:stretch>
        </p:blipFill>
        <p:spPr>
          <a:xfrm>
            <a:off x="6096001" y="1615750"/>
            <a:ext cx="5143500" cy="3613985"/>
          </a:xfrm>
          <a:prstGeom prst="rect">
            <a:avLst/>
          </a:prstGeom>
        </p:spPr>
      </p:pic>
      <p:sp>
        <p:nvSpPr>
          <p:cNvPr id="31" name="Isosceles Triangle 30">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43143" y="1682471"/>
            <a:ext cx="4184035" cy="388077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b="0" i="0" u="none" strike="noStrike" baseline="0" dirty="0">
                <a:solidFill>
                  <a:srgbClr val="221E1F"/>
                </a:solidFill>
                <a:latin typeface="Calibri" panose="020F0502020204030204" pitchFamily="34" charset="0"/>
              </a:rPr>
              <a:t>Discounts… Why are we giving discounts?</a:t>
            </a:r>
          </a:p>
          <a:p>
            <a:r>
              <a:rPr lang="en-US" sz="1800" b="0" i="0" u="none" strike="noStrike" baseline="0" dirty="0">
                <a:solidFill>
                  <a:srgbClr val="221E1F"/>
                </a:solidFill>
                <a:latin typeface="Calibri" panose="020F0502020204030204" pitchFamily="34" charset="0"/>
              </a:rPr>
              <a:t>Goals for improvement</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Remove all discounts as to increase our ELR, train technicians on how to upsell with MPI</a:t>
            </a:r>
          </a:p>
          <a:p>
            <a:r>
              <a:rPr lang="en-US" sz="1800" b="0" i="0" u="none" strike="noStrike" baseline="0" dirty="0">
                <a:solidFill>
                  <a:srgbClr val="221E1F"/>
                </a:solidFill>
                <a:latin typeface="Calibri" panose="020F0502020204030204" pitchFamily="34" charset="0"/>
              </a:rPr>
              <a:t>Plans to achieve your goals</a:t>
            </a:r>
          </a:p>
          <a:p>
            <a:pPr lvl="1"/>
            <a:r>
              <a:rPr lang="en-US" dirty="0">
                <a:solidFill>
                  <a:srgbClr val="221E1F"/>
                </a:solidFill>
                <a:latin typeface="Calibri" panose="020F0502020204030204" pitchFamily="34" charset="0"/>
              </a:rPr>
              <a:t>Have meetings with advisors as well as service manager to review the discounts given and implement a manager approval to ANY discounts given.  </a:t>
            </a:r>
            <a:r>
              <a:rPr lang="en-US"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a:t>
            </a:r>
          </a:p>
          <a:p>
            <a:pPr lvl="1"/>
            <a:r>
              <a:rPr lang="en-US" b="0" i="0" u="none" strike="noStrike" baseline="0" dirty="0">
                <a:solidFill>
                  <a:srgbClr val="221E1F"/>
                </a:solidFill>
                <a:latin typeface="Calibri" panose="020F0502020204030204" pitchFamily="34" charset="0"/>
              </a:rPr>
              <a:t>Run reports on CDK weekly to ensure discounts are not given, host bi-weekly meetings  </a:t>
            </a:r>
          </a:p>
          <a:p>
            <a:endParaRPr lang="en-US" dirty="0"/>
          </a:p>
        </p:txBody>
      </p:sp>
      <p:sp>
        <p:nvSpPr>
          <p:cNvPr id="5" name="Content Placeholder 4">
            <a:extLst>
              <a:ext uri="{FF2B5EF4-FFF2-40B4-BE49-F238E27FC236}">
                <a16:creationId xmlns:a16="http://schemas.microsoft.com/office/drawing/2014/main" id="{8CB0B0C1-4DF4-8888-CE3D-ED139E1A1191}"/>
              </a:ext>
            </a:extLst>
          </p:cNvPr>
          <p:cNvSpPr>
            <a:spLocks noGrp="1"/>
          </p:cNvSpPr>
          <p:nvPr>
            <p:ph sz="half" idx="2"/>
          </p:nvPr>
        </p:nvSpPr>
        <p:spPr/>
        <p:txBody>
          <a:bodyPr>
            <a:normAutofit fontScale="85000" lnSpcReduction="20000"/>
          </a:bodyPr>
          <a:lstStyle/>
          <a:p>
            <a:endParaRPr lang="en-US"/>
          </a:p>
        </p:txBody>
      </p:sp>
      <p:pic>
        <p:nvPicPr>
          <p:cNvPr id="8" name="Picture 7">
            <a:extLst>
              <a:ext uri="{FF2B5EF4-FFF2-40B4-BE49-F238E27FC236}">
                <a16:creationId xmlns:a16="http://schemas.microsoft.com/office/drawing/2014/main" id="{2C2A3A72-E23A-1129-633B-BBA175A1B419}"/>
              </a:ext>
            </a:extLst>
          </p:cNvPr>
          <p:cNvPicPr>
            <a:picLocks noChangeAspect="1"/>
          </p:cNvPicPr>
          <p:nvPr/>
        </p:nvPicPr>
        <p:blipFill>
          <a:blip r:embed="rId2"/>
          <a:stretch>
            <a:fillRect/>
          </a:stretch>
        </p:blipFill>
        <p:spPr>
          <a:xfrm>
            <a:off x="4648109" y="816638"/>
            <a:ext cx="5878790" cy="497905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Currently our A tech and Master tech are using  bays each but we can reduce that to just the master tech to having two bays.</a:t>
            </a:r>
            <a:r>
              <a:rPr lang="en-US"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a:t>
            </a:r>
          </a:p>
          <a:p>
            <a:pPr lvl="1"/>
            <a:r>
              <a:rPr lang="en-US" b="0" i="0" u="none" strike="noStrike" baseline="0" dirty="0">
                <a:solidFill>
                  <a:srgbClr val="221E1F"/>
                </a:solidFill>
                <a:latin typeface="Calibri" panose="020F0502020204030204" pitchFamily="34" charset="0"/>
              </a:rPr>
              <a:t>Increase degree of work being sold to the advisors by the tech,  increase the number of hours </a:t>
            </a: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Open service on </a:t>
            </a:r>
            <a:r>
              <a:rPr lang="en-US" b="0" i="0" u="none" strike="noStrike" baseline="0" dirty="0" err="1">
                <a:solidFill>
                  <a:srgbClr val="221E1F"/>
                </a:solidFill>
                <a:latin typeface="Calibri" panose="020F0502020204030204" pitchFamily="34" charset="0"/>
              </a:rPr>
              <a:t>sundays</a:t>
            </a:r>
            <a:r>
              <a:rPr lang="en-US"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a:t>
            </a:r>
          </a:p>
          <a:p>
            <a:pPr lvl="1"/>
            <a:r>
              <a:rPr lang="en-US" b="0" i="0" u="none" strike="noStrike" baseline="0" dirty="0">
                <a:solidFill>
                  <a:srgbClr val="221E1F"/>
                </a:solidFill>
                <a:latin typeface="Calibri" panose="020F0502020204030204" pitchFamily="34" charset="0"/>
              </a:rPr>
              <a:t>Review the monthly statement to see changes in labor sales, update this excel workbook weekly to see growth, pop in on Sundays to make sure we are open! </a:t>
            </a:r>
          </a:p>
          <a:p>
            <a:endParaRPr lang="en-US" dirty="0"/>
          </a:p>
        </p:txBody>
      </p:sp>
      <p:sp>
        <p:nvSpPr>
          <p:cNvPr id="5" name="Content Placeholder 4">
            <a:extLst>
              <a:ext uri="{FF2B5EF4-FFF2-40B4-BE49-F238E27FC236}">
                <a16:creationId xmlns:a16="http://schemas.microsoft.com/office/drawing/2014/main" id="{18E82273-D438-3DB8-4854-9C78746D21E9}"/>
              </a:ext>
            </a:extLst>
          </p:cNvPr>
          <p:cNvSpPr>
            <a:spLocks noGrp="1"/>
          </p:cNvSpPr>
          <p:nvPr>
            <p:ph sz="half" idx="2"/>
          </p:nvPr>
        </p:nvSpPr>
        <p:spPr/>
        <p:txBody>
          <a:bodyPr>
            <a:normAutofit fontScale="77500" lnSpcReduction="20000"/>
          </a:bodyPr>
          <a:lstStyle/>
          <a:p>
            <a:endParaRPr lang="en-US"/>
          </a:p>
        </p:txBody>
      </p:sp>
      <p:pic>
        <p:nvPicPr>
          <p:cNvPr id="8" name="Picture 7">
            <a:extLst>
              <a:ext uri="{FF2B5EF4-FFF2-40B4-BE49-F238E27FC236}">
                <a16:creationId xmlns:a16="http://schemas.microsoft.com/office/drawing/2014/main" id="{21DCCD2B-F62F-DFC7-CF7D-6837B95C9175}"/>
              </a:ext>
            </a:extLst>
          </p:cNvPr>
          <p:cNvPicPr>
            <a:picLocks noChangeAspect="1"/>
          </p:cNvPicPr>
          <p:nvPr/>
        </p:nvPicPr>
        <p:blipFill>
          <a:blip r:embed="rId2"/>
          <a:stretch>
            <a:fillRect/>
          </a:stretch>
        </p:blipFill>
        <p:spPr>
          <a:xfrm>
            <a:off x="5835477" y="1061477"/>
            <a:ext cx="3552825" cy="444817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First part of our conversation was about the discounting to the customers.  Service manager was in shock with how much we are discounting our services.  The initial thought was we were discounting to this extent that it would effect our ELR this drastic.</a:t>
            </a:r>
          </a:p>
          <a:p>
            <a:r>
              <a:rPr lang="en-US" dirty="0"/>
              <a:t>Also discussed the possibility of promoting more repair work.  Majority of the work we are doing are maintenance or competitive.</a:t>
            </a:r>
          </a:p>
        </p:txBody>
      </p:sp>
      <p:sp>
        <p:nvSpPr>
          <p:cNvPr id="5" name="Content Placeholder 4">
            <a:extLst>
              <a:ext uri="{FF2B5EF4-FFF2-40B4-BE49-F238E27FC236}">
                <a16:creationId xmlns:a16="http://schemas.microsoft.com/office/drawing/2014/main" id="{FAEEC9CB-B567-6D9B-9DE5-BC3D9EF9AD2D}"/>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C78E63D9-97CF-096D-F160-F5A088A3C621}"/>
              </a:ext>
            </a:extLst>
          </p:cNvPr>
          <p:cNvPicPr>
            <a:picLocks noChangeAspect="1"/>
          </p:cNvPicPr>
          <p:nvPr/>
        </p:nvPicPr>
        <p:blipFill>
          <a:blip r:embed="rId2"/>
          <a:stretch>
            <a:fillRect/>
          </a:stretch>
        </p:blipFill>
        <p:spPr>
          <a:xfrm>
            <a:off x="6096000" y="1374588"/>
            <a:ext cx="5120743" cy="4355819"/>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Our technicians are a primary strength of ours</a:t>
            </a:r>
          </a:p>
          <a:p>
            <a:pPr lvl="2"/>
            <a:r>
              <a:rPr lang="en-US" dirty="0"/>
              <a:t>From the highest level to the lowest level, we all work as a team and try to be as efficient as possible with the work provide</a:t>
            </a:r>
          </a:p>
          <a:p>
            <a:pPr lvl="1"/>
            <a:r>
              <a:rPr lang="en-US" dirty="0"/>
              <a:t>Another strength of ours is the facility</a:t>
            </a:r>
          </a:p>
          <a:p>
            <a:pPr lvl="2"/>
            <a:r>
              <a:rPr lang="en-US" dirty="0"/>
              <a:t>We recently had our facility upgraded to the new KIA branding.  This brings more attention to our store as well as more customers.</a:t>
            </a:r>
          </a:p>
          <a:p>
            <a:pPr lvl="2"/>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We discount way too often and too much.</a:t>
            </a:r>
          </a:p>
          <a:p>
            <a:pPr lvl="2"/>
            <a:r>
              <a:rPr lang="en-US" dirty="0"/>
              <a:t>Majority of our workload is warranty as a lot of Kia dealerships are with their extensive factory warranties.  With the warranties being so long, our cash sales need to be improved with the first step being no discounts.</a:t>
            </a:r>
          </a:p>
          <a:p>
            <a:pPr lvl="1"/>
            <a:r>
              <a:rPr lang="en-US" dirty="0"/>
              <a:t>The lack of a dispatcher is killing us.</a:t>
            </a:r>
          </a:p>
          <a:p>
            <a:pPr lvl="2"/>
            <a:r>
              <a:rPr lang="en-US" dirty="0"/>
              <a:t>A dispatcher would mitigate the high cost of labor as our master technician should never be doing competitive work unless we are short staffed</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273</TotalTime>
  <Words>1147</Words>
  <Application>Microsoft Office PowerPoint</Application>
  <PresentationFormat>Widescreen</PresentationFormat>
  <Paragraphs>106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Analyze Cost of Labor</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Eric colon</cp:lastModifiedBy>
  <cp:revision>6</cp:revision>
  <dcterms:created xsi:type="dcterms:W3CDTF">2022-12-04T13:10:55Z</dcterms:created>
  <dcterms:modified xsi:type="dcterms:W3CDTF">2024-11-10T04:29:52Z</dcterms:modified>
</cp:coreProperties>
</file>