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5033" autoAdjust="0"/>
  </p:normalViewPr>
  <p:slideViewPr>
    <p:cSldViewPr snapToGrid="0">
      <p:cViewPr varScale="1">
        <p:scale>
          <a:sx n="82" d="100"/>
          <a:sy n="82" d="100"/>
        </p:scale>
        <p:origin x="72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10/12/2024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10/12/2024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10/12/2024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10/12/2024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10/12/2024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10/12/2024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10/12/2024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10/12/2024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Kyle Buxman</a:t>
            </a:r>
          </a:p>
          <a:p>
            <a:pPr algn="ctr"/>
            <a:r>
              <a:rPr lang="en-US" sz="3200" dirty="0"/>
              <a:t>N-450</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a:buFontTx/>
              <a:buChar char="-"/>
            </a:pPr>
            <a:r>
              <a:rPr lang="en-US" dirty="0"/>
              <a:t>We have a lot of opportunities, especially with what we can do with mobile maintenance and with fleet customers.</a:t>
            </a:r>
          </a:p>
          <a:p>
            <a:pPr>
              <a:buFontTx/>
              <a:buChar char="-"/>
            </a:pPr>
            <a:r>
              <a:rPr lang="en-US" dirty="0"/>
              <a:t>The service team realizes that we can leverage our relationship with our parent company’s customers. A lot of customers that our International dealerships have, have large retail Ford fleets. This would allow a lot of opportunity for growth. We need to establish relationships with them ourselves. We can send our mobile team to do constant maintenance. We should be having days and schedules where we can go and do all of their work for them at their facilities.</a:t>
            </a:r>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a:buFontTx/>
              <a:buChar char="-"/>
            </a:pPr>
            <a:r>
              <a:rPr lang="en-US" dirty="0"/>
              <a:t>The surrounding dealerships were recently purchased by large companies. These companies have a much bigger budget than we do to spend on advertisement. </a:t>
            </a:r>
          </a:p>
          <a:p>
            <a:pPr>
              <a:buFontTx/>
              <a:buChar char="-"/>
            </a:pPr>
            <a:r>
              <a:rPr lang="en-US" dirty="0"/>
              <a:t>When there is ownership change, it will naturally draw people in to do business with them. We need to make sure that we are building a reputation of trust. That people can come to us for advice, and we are the experts in our town. We can do this through fixing customers’ issues the first time. Having a presence on social media where we give tips and recommendations without selling anyone anything. People will come to our pages for advice, which will increase the level of trust.</a:t>
            </a:r>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a:buFontTx/>
              <a:buChar char="-"/>
            </a:pPr>
            <a:r>
              <a:rPr lang="en-US" dirty="0"/>
              <a:t>Our main objective is to create a place where people want to come. Not only employees but also customers. We need to make sure that we continue to develop our young techs and course correct the ones that are causing issues. We can also do this by adapting our schedule not only to what works best for the customers but also the techs. It caught me completely off-guard to see that scheduling was a cause of concern for some techs. Another objective is that we need to strength our relationships with the customers that we already have access to.</a:t>
            </a:r>
          </a:p>
          <a:p>
            <a:pPr>
              <a:buFontTx/>
              <a:buChar char="-"/>
            </a:pPr>
            <a:endParaRPr lang="en-US" dirty="0"/>
          </a:p>
          <a:p>
            <a:pPr marL="0" indent="0">
              <a:buNone/>
            </a:pPr>
            <a:r>
              <a:rPr lang="en-US" dirty="0"/>
              <a:t> </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a:bodyPr>
          <a:lstStyle/>
          <a:p>
            <a:pPr>
              <a:buFontTx/>
              <a:buChar char="-"/>
            </a:pPr>
            <a:r>
              <a:rPr lang="en-US" dirty="0"/>
              <a:t>Continue to increase workplace moral is a must. We can do this by doing employee appreciation days. We can have lunches, as well as celebrate employee’s birthdays.</a:t>
            </a:r>
          </a:p>
          <a:p>
            <a:pPr>
              <a:buFontTx/>
              <a:buChar char="-"/>
            </a:pPr>
            <a:r>
              <a:rPr lang="en-US" dirty="0"/>
              <a:t>We will be changing our service hours to mirror our sales hours. This will be implemented January 1</a:t>
            </a:r>
            <a:r>
              <a:rPr lang="en-US" baseline="30000" dirty="0"/>
              <a:t>st</a:t>
            </a:r>
            <a:r>
              <a:rPr lang="en-US" dirty="0"/>
              <a:t>. This will allow us to capture business we are missing as well as give our techs opportunity to catch up.</a:t>
            </a:r>
          </a:p>
          <a:p>
            <a:pPr>
              <a:buFontTx/>
              <a:buChar char="-"/>
            </a:pPr>
            <a:r>
              <a:rPr lang="en-US" dirty="0"/>
              <a:t>We will be leveraging our relationships with our fleet customers. We will be going to them to service their fleets. We will also be doing pick up and delivers, so they don’t have to worry about having down vehicles and employees.</a:t>
            </a:r>
          </a:p>
          <a:p>
            <a:pPr>
              <a:buFontTx/>
              <a:buChar char="-"/>
            </a:pPr>
            <a:r>
              <a:rPr lang="en-US" dirty="0"/>
              <a:t>With new ownership hitting the area, we are going to make sure we do more with our community. We need to continue to build trust through our work and our social media presence. Continue to post helpful and engaging content that adds value to our customers.</a:t>
            </a:r>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a:bodyPr>
          <a:lstStyle/>
          <a:p>
            <a:pPr>
              <a:buFontTx/>
              <a:buChar char="-"/>
            </a:pPr>
            <a:r>
              <a:rPr lang="en-US" dirty="0"/>
              <a:t>To celebrate employees, we are going to have a schedule with birthdays on it. We will a birthday celebration once a month for all employees born in that month. This will start January 2025</a:t>
            </a:r>
          </a:p>
          <a:p>
            <a:pPr>
              <a:buFontTx/>
              <a:buChar char="-"/>
            </a:pPr>
            <a:r>
              <a:rPr lang="en-US" dirty="0"/>
              <a:t>We are going to start letting our service team know that hours will be changing now. This way we can let them change their families schedule to match the new hours. We will also be promoting it to our customers that new hours are coming.</a:t>
            </a:r>
          </a:p>
          <a:p>
            <a:pPr>
              <a:buFontTx/>
              <a:buChar char="-"/>
            </a:pPr>
            <a:r>
              <a:rPr lang="en-US" dirty="0"/>
              <a:t>To start leveraging our relationship with our fleet customers, the service manager will be visiting each one of them with their current sales rep. We will have a soft introduction where we explain to them how we can benefit their business.</a:t>
            </a:r>
          </a:p>
          <a:p>
            <a:pPr>
              <a:buFontTx/>
              <a:buChar char="-"/>
            </a:pPr>
            <a:r>
              <a:rPr lang="en-US" dirty="0"/>
              <a:t>To make sure that we continue to be the experts in the area, we have start posting on social media helpful tips for vehicle maintenance. Tips that do not require them to do business with us. These will be considered free advice, where our community can start to follow up for our expertise.</a:t>
            </a:r>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149622476"/>
              </p:ext>
            </p:extLst>
          </p:nvPr>
        </p:nvGraphicFramePr>
        <p:xfrm>
          <a:off x="677334" y="1818624"/>
          <a:ext cx="9132492" cy="4732616"/>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49555">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785079">
                <a:tc>
                  <a:txBody>
                    <a:bodyPr/>
                    <a:lstStyle/>
                    <a:p>
                      <a:r>
                        <a:rPr lang="en-US" dirty="0"/>
                        <a:t>Employee Appreciation schedule for </a:t>
                      </a:r>
                      <a:r>
                        <a:rPr lang="en-US" dirty="0" err="1"/>
                        <a:t>bdays</a:t>
                      </a:r>
                      <a:endParaRPr lang="en-US" dirty="0"/>
                    </a:p>
                  </a:txBody>
                  <a:tcPr/>
                </a:tc>
                <a:tc>
                  <a:txBody>
                    <a:bodyPr/>
                    <a:lstStyle/>
                    <a:p>
                      <a:r>
                        <a:rPr lang="en-US" dirty="0"/>
                        <a:t>Office Staff</a:t>
                      </a:r>
                    </a:p>
                  </a:txBody>
                  <a:tcPr/>
                </a:tc>
                <a:tc>
                  <a:txBody>
                    <a:bodyPr/>
                    <a:lstStyle/>
                    <a:p>
                      <a:r>
                        <a:rPr lang="en-US" dirty="0"/>
                        <a:t>Beginning of each month/ schedule to be made 1/2025</a:t>
                      </a:r>
                    </a:p>
                  </a:txBody>
                  <a:tcPr/>
                </a:tc>
                <a:extLst>
                  <a:ext uri="{0D108BD9-81ED-4DB2-BD59-A6C34878D82A}">
                    <a16:rowId xmlns:a16="http://schemas.microsoft.com/office/drawing/2014/main" val="2400365483"/>
                  </a:ext>
                </a:extLst>
              </a:tr>
              <a:tr h="785079">
                <a:tc>
                  <a:txBody>
                    <a:bodyPr/>
                    <a:lstStyle/>
                    <a:p>
                      <a:r>
                        <a:rPr lang="en-US" dirty="0"/>
                        <a:t>Service Hours</a:t>
                      </a:r>
                    </a:p>
                  </a:txBody>
                  <a:tcPr/>
                </a:tc>
                <a:tc>
                  <a:txBody>
                    <a:bodyPr/>
                    <a:lstStyle/>
                    <a:p>
                      <a:r>
                        <a:rPr lang="en-US" dirty="0"/>
                        <a:t>Service and Parts Manager</a:t>
                      </a:r>
                    </a:p>
                  </a:txBody>
                  <a:tcPr/>
                </a:tc>
                <a:tc>
                  <a:txBody>
                    <a:bodyPr/>
                    <a:lstStyle/>
                    <a:p>
                      <a:r>
                        <a:rPr lang="en-US" dirty="0"/>
                        <a:t>Adjusting our hours 1/2025. Need to start prepping community now</a:t>
                      </a:r>
                    </a:p>
                  </a:txBody>
                  <a:tcPr/>
                </a:tc>
                <a:extLst>
                  <a:ext uri="{0D108BD9-81ED-4DB2-BD59-A6C34878D82A}">
                    <a16:rowId xmlns:a16="http://schemas.microsoft.com/office/drawing/2014/main" val="107845787"/>
                  </a:ext>
                </a:extLst>
              </a:tr>
              <a:tr h="405914">
                <a:tc>
                  <a:txBody>
                    <a:bodyPr/>
                    <a:lstStyle/>
                    <a:p>
                      <a:r>
                        <a:rPr lang="en-US" dirty="0"/>
                        <a:t>Fleet Relations</a:t>
                      </a:r>
                    </a:p>
                  </a:txBody>
                  <a:tcPr/>
                </a:tc>
                <a:tc>
                  <a:txBody>
                    <a:bodyPr/>
                    <a:lstStyle/>
                    <a:p>
                      <a:r>
                        <a:rPr lang="en-US" dirty="0"/>
                        <a:t>Service Manager</a:t>
                      </a:r>
                    </a:p>
                  </a:txBody>
                  <a:tcPr/>
                </a:tc>
                <a:tc>
                  <a:txBody>
                    <a:bodyPr/>
                    <a:lstStyle/>
                    <a:p>
                      <a:r>
                        <a:rPr lang="en-US" dirty="0"/>
                        <a:t>11/01/2024 to 12/01/2024</a:t>
                      </a:r>
                    </a:p>
                  </a:txBody>
                  <a:tcPr/>
                </a:tc>
                <a:extLst>
                  <a:ext uri="{0D108BD9-81ED-4DB2-BD59-A6C34878D82A}">
                    <a16:rowId xmlns:a16="http://schemas.microsoft.com/office/drawing/2014/main" val="1530126605"/>
                  </a:ext>
                </a:extLst>
              </a:tr>
              <a:tr h="549555">
                <a:tc>
                  <a:txBody>
                    <a:bodyPr/>
                    <a:lstStyle/>
                    <a:p>
                      <a:r>
                        <a:rPr lang="en-US" dirty="0"/>
                        <a:t>Community Focus Facebook</a:t>
                      </a:r>
                    </a:p>
                  </a:txBody>
                  <a:tcPr/>
                </a:tc>
                <a:tc>
                  <a:txBody>
                    <a:bodyPr/>
                    <a:lstStyle/>
                    <a:p>
                      <a:r>
                        <a:rPr lang="en-US" dirty="0"/>
                        <a:t>Marketing Manager</a:t>
                      </a:r>
                    </a:p>
                  </a:txBody>
                  <a:tcPr/>
                </a:tc>
                <a:tc>
                  <a:txBody>
                    <a:bodyPr/>
                    <a:lstStyle/>
                    <a:p>
                      <a:r>
                        <a:rPr lang="en-US" dirty="0"/>
                        <a:t>10/01/2024 to Weekly Follow up</a:t>
                      </a:r>
                    </a:p>
                  </a:txBody>
                  <a:tcPr/>
                </a:tc>
                <a:extLst>
                  <a:ext uri="{0D108BD9-81ED-4DB2-BD59-A6C34878D82A}">
                    <a16:rowId xmlns:a16="http://schemas.microsoft.com/office/drawing/2014/main" val="1950345431"/>
                  </a:ext>
                </a:extLst>
              </a:tr>
              <a:tr h="405914">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60891333"/>
                  </a:ext>
                </a:extLst>
              </a:tr>
              <a:tr h="40591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405914">
                <a:tc>
                  <a:txBody>
                    <a:bodyPr/>
                    <a:lstStyle/>
                    <a:p>
                      <a:endParaRPr lang="en-US"/>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One of the things that helped most about this homework assignment, was getting the Service Manager involved early. When we broke everything down, it opened his eyes to how poorly run the service department is. We decided to take small consistent bites out of all of the problems. The first thing that we noticed was how much potential we have as a dealership. We don’t have to add a single person or bay. We just need to utilize the opportunities in front of us. Quick and easy fixes that are ready to be implemented to help proficiency are doing multi-point inspections on every vehicle and decreasing the number of one line ROs. The Service Manager is on board with what we spoke about and will continue to implement the changes along with monitoring the results.</a:t>
            </a:r>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fontScale="77500" lnSpcReduction="20000"/>
          </a:bodyPr>
          <a:lstStyle/>
          <a:p>
            <a:r>
              <a:rPr lang="en-US" sz="1800" b="0" i="0" u="none" strike="noStrike" baseline="0" dirty="0">
                <a:solidFill>
                  <a:schemeClr val="tx1"/>
                </a:solidFill>
                <a:latin typeface="Calibri" panose="020F0502020204030204" pitchFamily="34" charset="0"/>
              </a:rPr>
              <a:t>Current practices:</a:t>
            </a:r>
          </a:p>
          <a:p>
            <a:pPr lvl="1"/>
            <a:r>
              <a:rPr lang="en-US" dirty="0">
                <a:solidFill>
                  <a:schemeClr val="tx1"/>
                </a:solidFill>
                <a:latin typeface="Calibri" panose="020F0502020204030204" pitchFamily="34" charset="0"/>
              </a:rPr>
              <a:t>- We do not market our service department on social media. Our social media platform is primarily for the variable side.</a:t>
            </a:r>
            <a:endParaRPr lang="en-US"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Goals for improvement:</a:t>
            </a:r>
          </a:p>
          <a:p>
            <a:pPr lvl="1"/>
            <a:r>
              <a:rPr lang="en-US" dirty="0">
                <a:solidFill>
                  <a:schemeClr val="tx1"/>
                </a:solidFill>
                <a:latin typeface="Calibri" panose="020F0502020204030204" pitchFamily="34" charset="0"/>
              </a:rPr>
              <a:t>- We have lost trust in our community through some miscommunication and a bad experience that was a result from it. I will be focusing on building trust back with our community, by showing them that we are the experts in our town. I believe by being transparent with vehicle safety and tips on how they get the most out their vehicle, we will change the perception of our dealership.</a:t>
            </a:r>
          </a:p>
          <a:p>
            <a:r>
              <a:rPr lang="en-US" sz="1800" b="0" i="0" u="none" strike="noStrike" baseline="0" dirty="0">
                <a:solidFill>
                  <a:schemeClr val="tx1"/>
                </a:solidFill>
                <a:latin typeface="Calibri" panose="020F0502020204030204" pitchFamily="34" charset="0"/>
              </a:rPr>
              <a:t>Plans to achieve your goals:</a:t>
            </a:r>
          </a:p>
          <a:p>
            <a:pPr lvl="1"/>
            <a:r>
              <a:rPr lang="en-US" b="0" i="0" u="none" strike="noStrike" baseline="0" dirty="0">
                <a:solidFill>
                  <a:schemeClr val="tx1"/>
                </a:solidFill>
                <a:latin typeface="Calibri" panose="020F0502020204030204" pitchFamily="34" charset="0"/>
              </a:rPr>
              <a:t>- </a:t>
            </a:r>
            <a:r>
              <a:rPr lang="en-US" dirty="0">
                <a:solidFill>
                  <a:schemeClr val="tx1"/>
                </a:solidFill>
                <a:latin typeface="Calibri" panose="020F0502020204030204" pitchFamily="34" charset="0"/>
              </a:rPr>
              <a:t>One of the way we will be rebuilding trust, is using our social media. We will be posting tips and recommendations from our service department. These tips will range from how often we should change window wipers to how to change them. With going into the winter months and the weather starting to get bad, we will be showing tips for how to get the most out of your tires and what signs to look for when it is time to replace them.</a:t>
            </a:r>
            <a:endParaRPr lang="en-US"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Plans to evaluate your changes:</a:t>
            </a:r>
          </a:p>
          <a:p>
            <a:pPr lvl="1"/>
            <a:r>
              <a:rPr lang="en-US" b="0" i="0" u="none" strike="noStrike" baseline="0" dirty="0">
                <a:solidFill>
                  <a:schemeClr val="tx1"/>
                </a:solidFill>
                <a:latin typeface="Calibri" panose="020F0502020204030204" pitchFamily="34" charset="0"/>
              </a:rPr>
              <a:t>- I will be using Monday mornings to review and plan out what will be featured on Facebook for the week. It will range from videos to pictures to help educate our community and hopefully have a positive impact on how they perceive us. </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476375"/>
            <a:ext cx="5601230" cy="4905375"/>
          </a:xfrm>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a:t>
            </a:r>
          </a:p>
          <a:p>
            <a:pPr marL="457200" lvl="1" indent="0">
              <a:buNone/>
            </a:pPr>
            <a:r>
              <a:rPr lang="en-US" dirty="0">
                <a:solidFill>
                  <a:srgbClr val="221E1F"/>
                </a:solidFill>
                <a:latin typeface="Calibri" panose="020F0502020204030204" pitchFamily="34" charset="0"/>
              </a:rPr>
              <a:t>- We are currently not doing anything to increase our % of gross. The service manager does look at discounting but has not implemented any practices to track it.</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a:t>
            </a:r>
          </a:p>
          <a:p>
            <a:pPr marL="457200" lvl="1" indent="0">
              <a:buNone/>
            </a:pPr>
            <a:r>
              <a:rPr lang="en-US" b="0" i="0" u="none" strike="noStrike" baseline="0" dirty="0">
                <a:solidFill>
                  <a:srgbClr val="221E1F"/>
                </a:solidFill>
                <a:latin typeface="Calibri" panose="020F0502020204030204" pitchFamily="34" charset="0"/>
              </a:rPr>
              <a:t>- Our goal </a:t>
            </a:r>
            <a:r>
              <a:rPr lang="en-US" dirty="0">
                <a:solidFill>
                  <a:srgbClr val="221E1F"/>
                </a:solidFill>
                <a:latin typeface="Calibri" panose="020F0502020204030204" pitchFamily="34" charset="0"/>
              </a:rPr>
              <a:t>is to increase our Warranty percentage</a:t>
            </a:r>
            <a:r>
              <a:rPr lang="en-US" b="0" i="0" u="none" strike="noStrike" baseline="0" dirty="0">
                <a:solidFill>
                  <a:srgbClr val="221E1F"/>
                </a:solidFill>
                <a:latin typeface="Calibri" panose="020F0502020204030204" pitchFamily="34" charset="0"/>
              </a:rPr>
              <a:t> to 76% by 2025.</a:t>
            </a:r>
          </a:p>
          <a:p>
            <a:r>
              <a:rPr lang="en-US" sz="1800" b="0" i="0" u="none" strike="noStrike" baseline="0" dirty="0">
                <a:solidFill>
                  <a:srgbClr val="221E1F"/>
                </a:solidFill>
                <a:latin typeface="Calibri" panose="020F0502020204030204" pitchFamily="34" charset="0"/>
              </a:rPr>
              <a:t>Plans to achieve your goals:</a:t>
            </a:r>
          </a:p>
          <a:p>
            <a:pPr marL="457200" lvl="1" indent="0">
              <a:buNone/>
            </a:pPr>
            <a:r>
              <a:rPr lang="en-US" dirty="0">
                <a:solidFill>
                  <a:srgbClr val="221E1F"/>
                </a:solidFill>
                <a:latin typeface="Calibri" panose="020F0502020204030204" pitchFamily="34" charset="0"/>
              </a:rPr>
              <a:t>- We plan on doing this by making the tech more efficient. Making sure that the techs are doing proper inspections. Checking each vehicle for recalls and getting them scheduled. Also maximizing the labor operations when we submit a warranty claim to Ford. We also are looking to make each tech .1 </a:t>
            </a:r>
            <a:r>
              <a:rPr lang="en-US" dirty="0" err="1">
                <a:solidFill>
                  <a:srgbClr val="221E1F"/>
                </a:solidFill>
                <a:latin typeface="Calibri" panose="020F0502020204030204" pitchFamily="34" charset="0"/>
              </a:rPr>
              <a:t>hrs</a:t>
            </a:r>
            <a:r>
              <a:rPr lang="en-US" dirty="0">
                <a:solidFill>
                  <a:srgbClr val="221E1F"/>
                </a:solidFill>
                <a:latin typeface="Calibri" panose="020F0502020204030204" pitchFamily="34" charset="0"/>
              </a:rPr>
              <a:t> more efficient each day.</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p>
          <a:p>
            <a:pPr marL="457200" lvl="1" indent="0">
              <a:buNone/>
            </a:pPr>
            <a:r>
              <a:rPr lang="en-US" b="0" i="0" u="none" strike="noStrike" baseline="0" dirty="0">
                <a:solidFill>
                  <a:srgbClr val="221E1F"/>
                </a:solidFill>
                <a:latin typeface="Calibri" panose="020F0502020204030204" pitchFamily="34" charset="0"/>
              </a:rPr>
              <a:t>- We will run this calculations each month going forward to make sure that we are steadily improving. We will also be reviewing our warranty process to make sure we are maximizing opportunities there.</a:t>
            </a:r>
            <a:endParaRPr lang="en-US" dirty="0"/>
          </a:p>
        </p:txBody>
      </p:sp>
      <p:pic>
        <p:nvPicPr>
          <p:cNvPr id="5" name="Picture 4">
            <a:extLst>
              <a:ext uri="{FF2B5EF4-FFF2-40B4-BE49-F238E27FC236}">
                <a16:creationId xmlns:a16="http://schemas.microsoft.com/office/drawing/2014/main" id="{B177232E-0872-57A7-6A03-D93B25F36C4D}"/>
              </a:ext>
            </a:extLst>
          </p:cNvPr>
          <p:cNvPicPr>
            <a:picLocks noChangeAspect="1"/>
          </p:cNvPicPr>
          <p:nvPr/>
        </p:nvPicPr>
        <p:blipFill>
          <a:blip r:embed="rId2"/>
          <a:stretch>
            <a:fillRect/>
          </a:stretch>
        </p:blipFill>
        <p:spPr>
          <a:xfrm>
            <a:off x="6460106" y="1641870"/>
            <a:ext cx="4744120" cy="2356246"/>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565367" y="1488614"/>
            <a:ext cx="6256866" cy="3880772"/>
          </a:xfrm>
        </p:spPr>
        <p:txBody>
          <a:bodyPr>
            <a:normAutofit fontScale="85000" lnSpcReduction="20000"/>
          </a:bodyPr>
          <a:lstStyle/>
          <a:p>
            <a:r>
              <a:rPr lang="en-US" sz="1800" b="0" i="0" u="none" strike="noStrike" baseline="0" dirty="0">
                <a:solidFill>
                  <a:srgbClr val="221E1F"/>
                </a:solidFill>
                <a:latin typeface="Calibri" panose="020F0502020204030204" pitchFamily="34" charset="0"/>
              </a:rPr>
              <a:t>Current practices:</a:t>
            </a:r>
          </a:p>
          <a:p>
            <a:pPr marL="457200" lvl="1" indent="0">
              <a:buNone/>
            </a:pPr>
            <a:r>
              <a:rPr lang="en-US" b="0" i="0" u="none" strike="noStrike" baseline="0" dirty="0">
                <a:solidFill>
                  <a:srgbClr val="221E1F"/>
                </a:solidFill>
                <a:latin typeface="Calibri" panose="020F0502020204030204" pitchFamily="34" charset="0"/>
              </a:rPr>
              <a:t>- We are currently working on minimizing our unapplied time. We are doing this by sending people home earlier if they are not working.</a:t>
            </a:r>
          </a:p>
          <a:p>
            <a:r>
              <a:rPr lang="en-US" sz="1800" b="0" i="0" u="none" strike="noStrike" baseline="0" dirty="0">
                <a:solidFill>
                  <a:srgbClr val="221E1F"/>
                </a:solidFill>
                <a:latin typeface="Calibri" panose="020F0502020204030204" pitchFamily="34" charset="0"/>
              </a:rPr>
              <a:t>Goals for improvement</a:t>
            </a:r>
          </a:p>
          <a:p>
            <a:pPr marL="457200" lvl="1" indent="0">
              <a:buNone/>
            </a:pPr>
            <a:r>
              <a:rPr lang="en-US" b="0" i="0" u="none" strike="noStrike" baseline="0" dirty="0">
                <a:solidFill>
                  <a:srgbClr val="221E1F"/>
                </a:solidFill>
                <a:latin typeface="Calibri" panose="020F0502020204030204" pitchFamily="34" charset="0"/>
              </a:rPr>
              <a:t>- Schedule jobs and works packages that our hourly technicians can do by themselves. We should be averaging 16 works packages a day and are currently averaging 4.</a:t>
            </a:r>
          </a:p>
          <a:p>
            <a:r>
              <a:rPr lang="en-US" sz="1800" b="0" i="0" u="none" strike="noStrike" baseline="0" dirty="0">
                <a:solidFill>
                  <a:srgbClr val="221E1F"/>
                </a:solidFill>
                <a:latin typeface="Calibri" panose="020F0502020204030204" pitchFamily="34" charset="0"/>
              </a:rPr>
              <a:t>Plans to achieve your goals:</a:t>
            </a:r>
          </a:p>
          <a:p>
            <a:pPr marL="457200" lvl="1" indent="0">
              <a:buNone/>
            </a:pPr>
            <a:r>
              <a:rPr lang="en-US" dirty="0">
                <a:solidFill>
                  <a:srgbClr val="221E1F"/>
                </a:solidFill>
                <a:latin typeface="Calibri" panose="020F0502020204030204" pitchFamily="34" charset="0"/>
              </a:rPr>
              <a:t>- Increase marketing efforts on social media platforms. Run promotions to increase awareness of our competitive oil changes. Also, take advantage of the changing weather and to increase maintenance. Start calling Ford lists.</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p>
          <a:p>
            <a:r>
              <a:rPr lang="en-US" dirty="0">
                <a:solidFill>
                  <a:srgbClr val="221E1F"/>
                </a:solidFill>
                <a:latin typeface="Calibri" panose="020F0502020204030204" pitchFamily="34" charset="0"/>
              </a:rPr>
              <a:t>- We will be monitoring the unapplied time on a weekly basis. The service manager is keeping track of it now. We are also working on trying to make our mobile tech more efficient. Currently a lot of his unapplied time is from driving place to place.</a:t>
            </a:r>
            <a:endParaRPr lang="en-US" sz="1800" b="0" i="0" u="none" strike="noStrike" baseline="0" dirty="0">
              <a:solidFill>
                <a:srgbClr val="221E1F"/>
              </a:solidFill>
              <a:latin typeface="Calibri" panose="020F0502020204030204" pitchFamily="34" charset="0"/>
            </a:endParaRPr>
          </a:p>
          <a:p>
            <a:endParaRPr lang="en-US" dirty="0"/>
          </a:p>
        </p:txBody>
      </p:sp>
      <p:pic>
        <p:nvPicPr>
          <p:cNvPr id="8" name="Picture 7">
            <a:extLst>
              <a:ext uri="{FF2B5EF4-FFF2-40B4-BE49-F238E27FC236}">
                <a16:creationId xmlns:a16="http://schemas.microsoft.com/office/drawing/2014/main" id="{231712E6-8010-54B0-DE0B-C4ED21195F91}"/>
              </a:ext>
            </a:extLst>
          </p:cNvPr>
          <p:cNvPicPr>
            <a:picLocks noChangeAspect="1"/>
          </p:cNvPicPr>
          <p:nvPr/>
        </p:nvPicPr>
        <p:blipFill>
          <a:blip r:embed="rId2"/>
          <a:stretch>
            <a:fillRect/>
          </a:stretch>
        </p:blipFill>
        <p:spPr>
          <a:xfrm>
            <a:off x="7148242" y="1766694"/>
            <a:ext cx="3877216" cy="2772162"/>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2160589"/>
            <a:ext cx="5969865" cy="3880772"/>
          </a:xfrm>
        </p:spPr>
        <p:txBody>
          <a:bodyPr>
            <a:normAutofit fontScale="85000" lnSpcReduction="20000"/>
          </a:bodyPr>
          <a:lstStyle/>
          <a:p>
            <a:r>
              <a:rPr lang="en-US" sz="1800" b="0" i="0" u="none" strike="noStrike" baseline="0" dirty="0">
                <a:solidFill>
                  <a:srgbClr val="221E1F"/>
                </a:solidFill>
                <a:latin typeface="Calibri" panose="020F0502020204030204" pitchFamily="34" charset="0"/>
              </a:rPr>
              <a:t>Current practices:</a:t>
            </a:r>
          </a:p>
          <a:p>
            <a:pPr marL="457200" lvl="1" indent="0">
              <a:buNone/>
            </a:pPr>
            <a:r>
              <a:rPr lang="en-US" b="0" i="0" u="none" strike="noStrike" baseline="0" dirty="0">
                <a:solidFill>
                  <a:srgbClr val="221E1F"/>
                </a:solidFill>
                <a:latin typeface="Calibri" panose="020F0502020204030204" pitchFamily="34" charset="0"/>
              </a:rPr>
              <a:t>-We are averaging about 4 oil changes a day. Most of our hourly techs are working with the main shop. This is driving our unapplied time way up. We are also not doing multi point inspections. </a:t>
            </a:r>
          </a:p>
          <a:p>
            <a:r>
              <a:rPr lang="en-US" sz="1800" b="0" i="0" u="none" strike="noStrike" baseline="0" dirty="0">
                <a:solidFill>
                  <a:srgbClr val="221E1F"/>
                </a:solidFill>
                <a:latin typeface="Calibri" panose="020F0502020204030204" pitchFamily="34" charset="0"/>
              </a:rPr>
              <a:t>Goals for improvement:</a:t>
            </a:r>
          </a:p>
          <a:p>
            <a:pPr marL="457200" lvl="1" indent="0">
              <a:buNone/>
            </a:pPr>
            <a:r>
              <a:rPr lang="en-US" dirty="0">
                <a:solidFill>
                  <a:srgbClr val="221E1F"/>
                </a:solidFill>
                <a:latin typeface="Calibri" panose="020F0502020204030204" pitchFamily="34" charset="0"/>
              </a:rPr>
              <a:t>- We are going to make a concerted effort to increase our works packages. We will also continue to train our hourly employees to make them as proficient and knowledgeable as possible. We will also be doing multi point inspections on every vehicle that we have at the dealership.</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pPr marL="457200" lvl="1" indent="0">
              <a:buNone/>
            </a:pPr>
            <a:r>
              <a:rPr lang="en-US" b="0" i="0" u="none" strike="noStrike" baseline="0" dirty="0">
                <a:solidFill>
                  <a:srgbClr val="221E1F"/>
                </a:solidFill>
                <a:latin typeface="Calibri" panose="020F0502020204030204" pitchFamily="34" charset="0"/>
              </a:rPr>
              <a:t>- We will use our marketing department to increase our community’s awareness.</a:t>
            </a:r>
          </a:p>
          <a:p>
            <a:r>
              <a:rPr lang="en-US" sz="1800" b="0" i="0" u="none" strike="noStrike" baseline="0" dirty="0">
                <a:solidFill>
                  <a:srgbClr val="221E1F"/>
                </a:solidFill>
                <a:latin typeface="Calibri" panose="020F0502020204030204" pitchFamily="34" charset="0"/>
              </a:rPr>
              <a:t>Plans to evaluate your changes </a:t>
            </a:r>
          </a:p>
          <a:p>
            <a:r>
              <a:rPr lang="en-US" dirty="0">
                <a:solidFill>
                  <a:srgbClr val="221E1F"/>
                </a:solidFill>
                <a:latin typeface="Calibri" panose="020F0502020204030204" pitchFamily="34" charset="0"/>
              </a:rPr>
              <a:t>- We are going to monitor our discounts and how often we boost our Facebook advertising. We will see if there is a correlation between Facebook boosting and more oil changes.</a:t>
            </a:r>
            <a:endParaRPr lang="en-US" sz="1800" b="0" i="0" u="none" strike="noStrike" baseline="0" dirty="0">
              <a:solidFill>
                <a:srgbClr val="221E1F"/>
              </a:solidFill>
              <a:latin typeface="Calibri" panose="020F0502020204030204" pitchFamily="34" charset="0"/>
            </a:endParaRPr>
          </a:p>
          <a:p>
            <a:endParaRPr lang="en-US" dirty="0"/>
          </a:p>
        </p:txBody>
      </p:sp>
      <p:pic>
        <p:nvPicPr>
          <p:cNvPr id="8" name="Picture 7">
            <a:extLst>
              <a:ext uri="{FF2B5EF4-FFF2-40B4-BE49-F238E27FC236}">
                <a16:creationId xmlns:a16="http://schemas.microsoft.com/office/drawing/2014/main" id="{EBB81E89-7A40-51AF-1A80-BEA67B4CC1E3}"/>
              </a:ext>
            </a:extLst>
          </p:cNvPr>
          <p:cNvPicPr>
            <a:picLocks noChangeAspect="1"/>
          </p:cNvPicPr>
          <p:nvPr/>
        </p:nvPicPr>
        <p:blipFill>
          <a:blip r:embed="rId2"/>
          <a:stretch>
            <a:fillRect/>
          </a:stretch>
        </p:blipFill>
        <p:spPr>
          <a:xfrm>
            <a:off x="6647199" y="1085850"/>
            <a:ext cx="4940448" cy="3557936"/>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2160589"/>
            <a:ext cx="7028391" cy="3880772"/>
          </a:xfrm>
        </p:spPr>
        <p:txBody>
          <a:bodyPr>
            <a:normAutofit fontScale="85000" lnSpcReduction="20000"/>
          </a:bodyPr>
          <a:lstStyle/>
          <a:p>
            <a:r>
              <a:rPr lang="en-US" sz="1800" b="0" i="0" u="none" strike="noStrike" baseline="0" dirty="0">
                <a:solidFill>
                  <a:srgbClr val="221E1F"/>
                </a:solidFill>
                <a:latin typeface="Calibri" panose="020F0502020204030204" pitchFamily="34" charset="0"/>
              </a:rPr>
              <a:t>Current practices:</a:t>
            </a:r>
          </a:p>
          <a:p>
            <a:r>
              <a:rPr lang="en-US" dirty="0">
                <a:solidFill>
                  <a:srgbClr val="221E1F"/>
                </a:solidFill>
                <a:latin typeface="Calibri" panose="020F0502020204030204" pitchFamily="34" charset="0"/>
              </a:rPr>
              <a:t>- We are currently working on the maximization of each bay. Preplanning our day to make sure when the techs come in, they know what they will be working on.</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a:t>
            </a:r>
            <a:r>
              <a:rPr lang="en-US" dirty="0">
                <a:solidFill>
                  <a:srgbClr val="221E1F"/>
                </a:solidFill>
                <a:latin typeface="Calibri" panose="020F0502020204030204" pitchFamily="34" charset="0"/>
              </a:rPr>
              <a:t>:</a:t>
            </a:r>
          </a:p>
          <a:p>
            <a:r>
              <a:rPr lang="en-US" sz="1800" b="0" i="0" u="none" strike="noStrike" baseline="0" dirty="0">
                <a:solidFill>
                  <a:srgbClr val="221E1F"/>
                </a:solidFill>
                <a:latin typeface="Calibri" panose="020F0502020204030204" pitchFamily="34" charset="0"/>
              </a:rPr>
              <a:t>- Selling more repairs and making sure that each RO has more than one line attached to it. Also, would like to increase our customer pay ELR.</a:t>
            </a:r>
          </a:p>
          <a:p>
            <a:r>
              <a:rPr lang="en-US" sz="1800" b="0" i="0" u="none" strike="noStrike" baseline="0" dirty="0">
                <a:solidFill>
                  <a:srgbClr val="221E1F"/>
                </a:solidFill>
                <a:latin typeface="Calibri" panose="020F0502020204030204" pitchFamily="34" charset="0"/>
              </a:rPr>
              <a:t>Plans to achieve your goals:</a:t>
            </a:r>
          </a:p>
          <a:p>
            <a:r>
              <a:rPr lang="en-US" dirty="0">
                <a:solidFill>
                  <a:srgbClr val="221E1F"/>
                </a:solidFill>
                <a:latin typeface="Calibri" panose="020F0502020204030204" pitchFamily="34" charset="0"/>
              </a:rPr>
              <a:t>-Incorporate menu selling. Doing multi point inspections on each vehicle in the shop. Educating the customers on what is happening with their vehicles. What was found during the vehicles visit to our dealership.</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a:t>
            </a:r>
          </a:p>
          <a:p>
            <a:r>
              <a:rPr lang="en-US" dirty="0">
                <a:solidFill>
                  <a:srgbClr val="221E1F"/>
                </a:solidFill>
                <a:latin typeface="Calibri" panose="020F0502020204030204" pitchFamily="34" charset="0"/>
              </a:rPr>
              <a:t>- We will be running these numbers each month and reviewing them with the GM. We will be comparing how we did last month, to make sure that ELR is going up and Facility Utilization is going up. We will also be doing spot checks to make sure techs are doing multi-point inspections every time.</a:t>
            </a:r>
            <a:endParaRPr lang="en-US" sz="1800" b="0" i="0" u="none" strike="noStrike" baseline="0" dirty="0">
              <a:solidFill>
                <a:srgbClr val="221E1F"/>
              </a:solidFill>
              <a:latin typeface="Calibri" panose="020F0502020204030204" pitchFamily="34" charset="0"/>
            </a:endParaRPr>
          </a:p>
          <a:p>
            <a:endParaRPr lang="en-US" dirty="0"/>
          </a:p>
        </p:txBody>
      </p:sp>
      <p:pic>
        <p:nvPicPr>
          <p:cNvPr id="8" name="Picture 7">
            <a:extLst>
              <a:ext uri="{FF2B5EF4-FFF2-40B4-BE49-F238E27FC236}">
                <a16:creationId xmlns:a16="http://schemas.microsoft.com/office/drawing/2014/main" id="{41E00D68-A073-BF45-AA2E-98D373721B7B}"/>
              </a:ext>
            </a:extLst>
          </p:cNvPr>
          <p:cNvPicPr>
            <a:picLocks noChangeAspect="1"/>
          </p:cNvPicPr>
          <p:nvPr/>
        </p:nvPicPr>
        <p:blipFill>
          <a:blip r:embed="rId2"/>
          <a:stretch>
            <a:fillRect/>
          </a:stretch>
        </p:blipFill>
        <p:spPr>
          <a:xfrm>
            <a:off x="7705725" y="990600"/>
            <a:ext cx="3434038" cy="4200525"/>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fontScale="92500" lnSpcReduction="10000"/>
          </a:bodyPr>
          <a:lstStyle/>
          <a:p>
            <a:r>
              <a:rPr lang="en-US" dirty="0"/>
              <a:t>Biggest take aways from our conversation, is that we have a lot of opportunity to get better. We are not doing multi-point inspections on every vehicle. The number of one line Ros is extremely high. We are not efficient with our time. The service advisors do not know how much time they should schedule. We are constantly taking smoke brakes. We are over $30 away from our Target Labor Rate. We also need to implement menu selling. By menu selling we will be able to increase the maintenance work and increase our over ELR.</a:t>
            </a:r>
          </a:p>
        </p:txBody>
      </p:sp>
      <p:graphicFrame>
        <p:nvGraphicFramePr>
          <p:cNvPr id="10" name="Content Placeholder 9">
            <a:extLst>
              <a:ext uri="{FF2B5EF4-FFF2-40B4-BE49-F238E27FC236}">
                <a16:creationId xmlns:a16="http://schemas.microsoft.com/office/drawing/2014/main" id="{0B2AB7EB-BB2A-34AA-0453-26AC0F89B81D}"/>
              </a:ext>
            </a:extLst>
          </p:cNvPr>
          <p:cNvGraphicFramePr>
            <a:graphicFrameLocks noGrp="1"/>
          </p:cNvGraphicFramePr>
          <p:nvPr>
            <p:ph sz="half" idx="2"/>
            <p:extLst>
              <p:ext uri="{D42A27DB-BD31-4B8C-83A1-F6EECF244321}">
                <p14:modId xmlns:p14="http://schemas.microsoft.com/office/powerpoint/2010/main" val="1544296615"/>
              </p:ext>
            </p:extLst>
          </p:nvPr>
        </p:nvGraphicFramePr>
        <p:xfrm>
          <a:off x="5494006" y="742950"/>
          <a:ext cx="5593094" cy="5430597"/>
        </p:xfrm>
        <a:graphic>
          <a:graphicData uri="http://schemas.openxmlformats.org/drawingml/2006/table">
            <a:tbl>
              <a:tblPr/>
              <a:tblGrid>
                <a:gridCol w="538751">
                  <a:extLst>
                    <a:ext uri="{9D8B030D-6E8A-4147-A177-3AD203B41FA5}">
                      <a16:colId xmlns:a16="http://schemas.microsoft.com/office/drawing/2014/main" val="998310060"/>
                    </a:ext>
                  </a:extLst>
                </a:gridCol>
                <a:gridCol w="581285">
                  <a:extLst>
                    <a:ext uri="{9D8B030D-6E8A-4147-A177-3AD203B41FA5}">
                      <a16:colId xmlns:a16="http://schemas.microsoft.com/office/drawing/2014/main" val="3286861547"/>
                    </a:ext>
                  </a:extLst>
                </a:gridCol>
                <a:gridCol w="659262">
                  <a:extLst>
                    <a:ext uri="{9D8B030D-6E8A-4147-A177-3AD203B41FA5}">
                      <a16:colId xmlns:a16="http://schemas.microsoft.com/office/drawing/2014/main" val="2773846293"/>
                    </a:ext>
                  </a:extLst>
                </a:gridCol>
                <a:gridCol w="170131">
                  <a:extLst>
                    <a:ext uri="{9D8B030D-6E8A-4147-A177-3AD203B41FA5}">
                      <a16:colId xmlns:a16="http://schemas.microsoft.com/office/drawing/2014/main" val="2970204660"/>
                    </a:ext>
                  </a:extLst>
                </a:gridCol>
                <a:gridCol w="803402">
                  <a:extLst>
                    <a:ext uri="{9D8B030D-6E8A-4147-A177-3AD203B41FA5}">
                      <a16:colId xmlns:a16="http://schemas.microsoft.com/office/drawing/2014/main" val="3079511177"/>
                    </a:ext>
                  </a:extLst>
                </a:gridCol>
                <a:gridCol w="170131">
                  <a:extLst>
                    <a:ext uri="{9D8B030D-6E8A-4147-A177-3AD203B41FA5}">
                      <a16:colId xmlns:a16="http://schemas.microsoft.com/office/drawing/2014/main" val="3101186194"/>
                    </a:ext>
                  </a:extLst>
                </a:gridCol>
                <a:gridCol w="560019">
                  <a:extLst>
                    <a:ext uri="{9D8B030D-6E8A-4147-A177-3AD203B41FA5}">
                      <a16:colId xmlns:a16="http://schemas.microsoft.com/office/drawing/2014/main" val="3320409269"/>
                    </a:ext>
                  </a:extLst>
                </a:gridCol>
                <a:gridCol w="666351">
                  <a:extLst>
                    <a:ext uri="{9D8B030D-6E8A-4147-A177-3AD203B41FA5}">
                      <a16:colId xmlns:a16="http://schemas.microsoft.com/office/drawing/2014/main" val="290499217"/>
                    </a:ext>
                  </a:extLst>
                </a:gridCol>
                <a:gridCol w="616729">
                  <a:extLst>
                    <a:ext uri="{9D8B030D-6E8A-4147-A177-3AD203B41FA5}">
                      <a16:colId xmlns:a16="http://schemas.microsoft.com/office/drawing/2014/main" val="853803239"/>
                    </a:ext>
                  </a:extLst>
                </a:gridCol>
                <a:gridCol w="827033">
                  <a:extLst>
                    <a:ext uri="{9D8B030D-6E8A-4147-A177-3AD203B41FA5}">
                      <a16:colId xmlns:a16="http://schemas.microsoft.com/office/drawing/2014/main" val="1343206521"/>
                    </a:ext>
                  </a:extLst>
                </a:gridCol>
              </a:tblGrid>
              <a:tr h="226730">
                <a:tc gridSpan="9">
                  <a:txBody>
                    <a:bodyPr/>
                    <a:lstStyle/>
                    <a:p>
                      <a:pPr algn="ctr" fontAlgn="b"/>
                      <a:r>
                        <a:rPr lang="en-US" sz="800" b="1" i="0" u="none" strike="noStrike">
                          <a:effectLst/>
                          <a:latin typeface="Arial" panose="020B0604020202020204" pitchFamily="34" charset="0"/>
                        </a:rPr>
                        <a:t>Repair Order Analysis Summary Report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177289176"/>
                  </a:ext>
                </a:extLst>
              </a:tr>
              <a:tr h="159755">
                <a:tc gridSpan="9">
                  <a:txBody>
                    <a:bodyPr/>
                    <a:lstStyle/>
                    <a:p>
                      <a:pPr algn="ctr" fontAlgn="b"/>
                      <a:r>
                        <a:rPr lang="en-US" sz="800" b="1"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265609552"/>
                  </a:ext>
                </a:extLst>
              </a:tr>
              <a:tr h="124106">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2" gridSpan="2">
                  <a:txBody>
                    <a:bodyPr/>
                    <a:lstStyle/>
                    <a:p>
                      <a:pPr algn="ctr" fontAlgn="b"/>
                      <a:r>
                        <a:rPr lang="en-US" sz="600" b="1" i="0" u="none" strike="noStrike">
                          <a:effectLst/>
                          <a:latin typeface="Arial" panose="020B0604020202020204" pitchFamily="34" charset="0"/>
                        </a:rPr>
                        <a:t>Sales in Dollars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rowSpan="2" hMerge="1">
                  <a:txBody>
                    <a:bodyPr/>
                    <a:lstStyle/>
                    <a:p>
                      <a:endParaRPr lang="en-US"/>
                    </a:p>
                  </a:txBody>
                  <a:tcPr/>
                </a:tc>
                <a:tc rowSpan="2">
                  <a:txBody>
                    <a:bodyPr/>
                    <a:lstStyle/>
                    <a:p>
                      <a:pPr algn="ctr" fontAlgn="b"/>
                      <a:r>
                        <a:rPr lang="en-US" sz="600" b="1" i="0" u="none" strike="noStrike">
                          <a:effectLst/>
                          <a:latin typeface="Arial" panose="020B0604020202020204" pitchFamily="34" charset="0"/>
                        </a:rPr>
                        <a:t>FRH's on RO's</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5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543904976"/>
                  </a:ext>
                </a:extLst>
              </a:tr>
              <a:tr h="239632">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1" i="0" u="none" strike="noStrike">
                          <a:effectLst/>
                          <a:latin typeface="Arial" panose="020B0604020202020204" pitchFamily="34" charset="0"/>
                        </a:rPr>
                        <a:t>Averages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latin typeface="Arial" panose="020B0604020202020204" pitchFamily="34" charset="0"/>
                        </a:rPr>
                        <a:t>Analysis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88270000"/>
                  </a:ext>
                </a:extLst>
              </a:tr>
              <a:tr h="239632">
                <a:tc>
                  <a:txBody>
                    <a:bodyPr/>
                    <a:lstStyle/>
                    <a:p>
                      <a:pPr algn="l" fontAlgn="b"/>
                      <a:r>
                        <a:rPr lang="en-US" sz="600" b="0" i="0" u="none" strike="noStrike">
                          <a:effectLst/>
                          <a:latin typeface="Arial" panose="020B0604020202020204" pitchFamily="34" charset="0"/>
                        </a:rPr>
                        <a:t>Competitive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2,405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53.90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44.61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880775585"/>
                  </a:ext>
                </a:extLst>
              </a:tr>
              <a:tr h="239632">
                <a:tc>
                  <a:txBody>
                    <a:bodyPr/>
                    <a:lstStyle/>
                    <a:p>
                      <a:pPr algn="l" fontAlgn="b"/>
                      <a:r>
                        <a:rPr lang="en-US" sz="600" b="0" i="0" u="none" strike="noStrike">
                          <a:effectLst/>
                          <a:latin typeface="Arial" panose="020B0604020202020204" pitchFamily="34" charset="0"/>
                        </a:rPr>
                        <a:t>Maintenance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1,724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16.20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106.41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731100196"/>
                  </a:ext>
                </a:extLst>
              </a:tr>
              <a:tr h="239632">
                <a:tc>
                  <a:txBody>
                    <a:bodyPr/>
                    <a:lstStyle/>
                    <a:p>
                      <a:pPr algn="l" fontAlgn="b"/>
                      <a:r>
                        <a:rPr lang="en-US" sz="600" b="0" i="0" u="none" strike="noStrike">
                          <a:effectLst/>
                          <a:latin typeface="Arial" panose="020B0604020202020204" pitchFamily="34" charset="0"/>
                        </a:rPr>
                        <a:t>Repair</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9,508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72.20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131.69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901537704"/>
                  </a:ext>
                </a:extLst>
              </a:tr>
              <a:tr h="239632">
                <a:tc>
                  <a:txBody>
                    <a:bodyPr/>
                    <a:lstStyle/>
                    <a:p>
                      <a:pPr algn="l" fontAlgn="b"/>
                      <a:r>
                        <a:rPr lang="en-US" sz="600" b="0" i="0" u="none" strike="noStrike">
                          <a:effectLst/>
                          <a:latin typeface="Arial" panose="020B0604020202020204" pitchFamily="34" charset="0"/>
                        </a:rPr>
                        <a:t>Totals</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13,637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142.30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95.83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Customer ELR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978932045"/>
                  </a:ext>
                </a:extLst>
              </a:tr>
              <a:tr h="958527">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Target Labor Rate</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126.48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17069178"/>
                  </a:ext>
                </a:extLst>
              </a:tr>
              <a:tr h="479264">
                <a:tc gridSpan="2">
                  <a:txBody>
                    <a:bodyPr/>
                    <a:lstStyle/>
                    <a:p>
                      <a:pPr algn="ctr" fontAlgn="b"/>
                      <a:r>
                        <a:rPr lang="en-US" sz="600" b="0" i="0" u="none" strike="noStrike">
                          <a:effectLst/>
                          <a:latin typeface="Arial" panose="020B0604020202020204" pitchFamily="34" charset="0"/>
                        </a:rPr>
                        <a:t>Total Ro's in Sample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600" b="0" i="0" u="none" strike="noStrike">
                          <a:effectLst/>
                          <a:latin typeface="Arial" panose="020B0604020202020204" pitchFamily="34" charset="0"/>
                        </a:rPr>
                        <a:t>100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Difference</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-30.65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926438191"/>
                  </a:ext>
                </a:extLst>
              </a:tr>
              <a:tr h="124106">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25659604"/>
                  </a:ext>
                </a:extLst>
              </a:tr>
              <a:tr h="143199">
                <a:tc gridSpan="8">
                  <a:txBody>
                    <a:bodyPr/>
                    <a:lstStyle/>
                    <a:p>
                      <a:pPr algn="l" fontAlgn="b"/>
                      <a:r>
                        <a:rPr lang="en-US" sz="700" b="1" i="0" u="none" strike="noStrike">
                          <a:effectLst/>
                          <a:latin typeface="Arial" panose="020B0604020202020204" pitchFamily="34" charset="0"/>
                        </a:rPr>
                        <a:t>Cost of Labor</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340475387"/>
                  </a:ext>
                </a:extLst>
              </a:tr>
              <a:tr h="124106">
                <a:tc gridSpan="2">
                  <a:txBody>
                    <a:bodyPr/>
                    <a:lstStyle/>
                    <a:p>
                      <a:pPr algn="l" fontAlgn="b"/>
                      <a:r>
                        <a:rPr lang="en-US" sz="600" b="0" i="0" u="none" strike="noStrike">
                          <a:effectLs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3530.50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Sales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a:effectLst/>
                          <a:latin typeface="Arial" panose="020B0604020202020204" pitchFamily="34" charset="0"/>
                        </a:rPr>
                        <a:t>25.89%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Cost of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891455686"/>
                  </a:ext>
                </a:extLst>
              </a:tr>
              <a:tr h="124106">
                <a:tc gridSpan="2">
                  <a:txBody>
                    <a:bodyPr/>
                    <a:lstStyle/>
                    <a:p>
                      <a:pPr algn="l" fontAlgn="b"/>
                      <a:r>
                        <a:rPr lang="en-US" sz="600" b="0" i="0" u="none" strike="noStrike">
                          <a:effectLs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3530.50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a:effectLst/>
                          <a:latin typeface="Arial" panose="020B0604020202020204" pitchFamily="34" charset="0"/>
                        </a:rPr>
                        <a:t>24.81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Cost per FRH</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562529936"/>
                  </a:ext>
                </a:extLst>
              </a:tr>
              <a:tr h="124106">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135108947"/>
                  </a:ext>
                </a:extLst>
              </a:tr>
              <a:tr h="143199">
                <a:tc gridSpan="8">
                  <a:txBody>
                    <a:bodyPr/>
                    <a:lstStyle/>
                    <a:p>
                      <a:pPr algn="l" fontAlgn="b"/>
                      <a:r>
                        <a:rPr lang="en-US" sz="700" b="1" i="0" u="none" strike="noStrike">
                          <a:effectLst/>
                          <a:latin typeface="Arial" panose="020B0604020202020204" pitchFamily="34" charset="0"/>
                        </a:rPr>
                        <a:t>Repair Order Measurements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900679351"/>
                  </a:ext>
                </a:extLst>
              </a:tr>
              <a:tr h="124106">
                <a:tc gridSpan="2">
                  <a:txBody>
                    <a:bodyPr/>
                    <a:lstStyle/>
                    <a:p>
                      <a:pPr algn="l" fontAlgn="b"/>
                      <a:r>
                        <a:rPr lang="en-US" sz="600" b="0" i="0" u="none" strike="noStrike">
                          <a:effectLs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13,636.78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136.37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Avg Labor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574437716"/>
                  </a:ext>
                </a:extLst>
              </a:tr>
              <a:tr h="119816">
                <a:tc gridSpan="2">
                  <a:txBody>
                    <a:bodyPr/>
                    <a:lstStyle/>
                    <a:p>
                      <a:pPr algn="l" fontAlgn="b"/>
                      <a:r>
                        <a:rPr lang="en-US" sz="600" b="0" i="0" u="none" strike="noStrike">
                          <a:effectLst/>
                          <a:latin typeface="Arial" panose="020B0604020202020204" pitchFamily="34" charset="0"/>
                        </a:rPr>
                        <a:t>Total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142.30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1.42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Avg FRH's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040805461"/>
                  </a:ext>
                </a:extLst>
              </a:tr>
              <a:tr h="119816">
                <a:tc gridSpan="2">
                  <a:txBody>
                    <a:bodyPr/>
                    <a:lstStyle/>
                    <a:p>
                      <a:pPr algn="l" fontAlgn="b"/>
                      <a:r>
                        <a:rPr lang="en-US" sz="600" b="0" i="0" u="none" strike="noStrike">
                          <a:effectLst/>
                          <a:latin typeface="Arial" panose="020B0604020202020204" pitchFamily="34" charset="0"/>
                        </a:rPr>
                        <a:t>Menu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b"/>
                      <a:r>
                        <a:rPr lang="en-US" sz="600" b="0" i="0" u="none" strike="noStrike">
                          <a:effectLst/>
                          <a:latin typeface="Arial" panose="020B0604020202020204" pitchFamily="34" charset="0"/>
                        </a:rPr>
                        <a:t>Percent Menu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901634625"/>
                  </a:ext>
                </a:extLst>
              </a:tr>
              <a:tr h="119816">
                <a:tc gridSpan="2">
                  <a:txBody>
                    <a:bodyPr/>
                    <a:lstStyle/>
                    <a:p>
                      <a:pPr algn="l" fontAlgn="b"/>
                      <a:r>
                        <a:rPr lang="en-US" sz="600" b="0" i="0" u="none" strike="noStrike">
                          <a:effectLst/>
                          <a:latin typeface="Arial" panose="020B0604020202020204" pitchFamily="34" charset="0"/>
                        </a:rPr>
                        <a:t>Competitive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53.90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37.88%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Competitive</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305498335"/>
                  </a:ext>
                </a:extLst>
              </a:tr>
              <a:tr h="119816">
                <a:tc gridSpan="2">
                  <a:txBody>
                    <a:bodyPr/>
                    <a:lstStyle/>
                    <a:p>
                      <a:pPr algn="l" fontAlgn="b"/>
                      <a:r>
                        <a:rPr lang="en-US" sz="600" b="0" i="0" u="none" strike="noStrike">
                          <a:effectLst/>
                          <a:latin typeface="Arial" panose="020B0604020202020204" pitchFamily="34" charset="0"/>
                        </a:rPr>
                        <a:t>Maintenance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16.20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11.38%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Maintenance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684497544"/>
                  </a:ext>
                </a:extLst>
              </a:tr>
              <a:tr h="119816">
                <a:tc gridSpan="2">
                  <a:txBody>
                    <a:bodyPr/>
                    <a:lstStyle/>
                    <a:p>
                      <a:pPr algn="l" fontAlgn="b"/>
                      <a:r>
                        <a:rPr lang="en-US" sz="600" b="0" i="0" u="none" strike="noStrike">
                          <a:effectLst/>
                          <a:latin typeface="Arial" panose="020B0604020202020204" pitchFamily="34" charset="0"/>
                        </a:rPr>
                        <a:t>Repair FRH</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72.20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50.74%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Repair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051776892"/>
                  </a:ext>
                </a:extLst>
              </a:tr>
              <a:tr h="124106">
                <a:tc gridSpan="2">
                  <a:txBody>
                    <a:bodyPr/>
                    <a:lstStyle/>
                    <a:p>
                      <a:pPr algn="l" fontAlgn="b"/>
                      <a:r>
                        <a:rPr lang="en-US" sz="600" b="0" i="0" u="none" strike="noStrike">
                          <a:effectLst/>
                          <a:latin typeface="Arial" panose="020B0604020202020204" pitchFamily="34" charset="0"/>
                        </a:rPr>
                        <a:t>One item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79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79.00%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One Item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011273904"/>
                  </a:ext>
                </a:extLst>
              </a:tr>
              <a:tr h="124106">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551613113"/>
                  </a:ext>
                </a:extLst>
              </a:tr>
              <a:tr h="143199">
                <a:tc gridSpan="8">
                  <a:txBody>
                    <a:bodyPr/>
                    <a:lstStyle/>
                    <a:p>
                      <a:pPr algn="l" fontAlgn="b"/>
                      <a:r>
                        <a:rPr lang="en-US" sz="700" b="1" i="0" u="none" strike="noStrike">
                          <a:effectLst/>
                          <a:latin typeface="Arial" panose="020B0604020202020204" pitchFamily="34" charset="0"/>
                        </a:rPr>
                        <a:t>Model Year Analysis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969696"/>
                    </a:solidFill>
                  </a:tcPr>
                </a:tc>
                <a:extLst>
                  <a:ext uri="{0D108BD9-81ED-4DB2-BD59-A6C34878D82A}">
                    <a16:rowId xmlns:a16="http://schemas.microsoft.com/office/drawing/2014/main" val="3713389060"/>
                  </a:ext>
                </a:extLst>
              </a:tr>
              <a:tr h="133652">
                <a:tc>
                  <a:txBody>
                    <a:bodyPr/>
                    <a:lstStyle/>
                    <a:p>
                      <a:pPr algn="ctr" fontAlgn="b"/>
                      <a:r>
                        <a:rPr lang="en-US" sz="600" b="1" i="0" u="none" strike="noStrike">
                          <a:effectLst/>
                          <a:latin typeface="Arial" panose="020B0604020202020204" pitchFamily="34" charset="0"/>
                        </a:rPr>
                        <a:t>2025</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a:effectLst/>
                          <a:latin typeface="Arial" panose="020B0604020202020204" pitchFamily="34" charset="0"/>
                        </a:rPr>
                        <a:t>2024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latin typeface="Arial" panose="020B0604020202020204" pitchFamily="34" charset="0"/>
                        </a:rPr>
                        <a:t>2023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2022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a:effectLst/>
                          <a:latin typeface="Arial" panose="020B0604020202020204" pitchFamily="34" charset="0"/>
                        </a:rPr>
                        <a:t>Older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1" i="0" u="none" strike="noStrike">
                          <a:effectLs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extLst>
                  <a:ext uri="{0D108BD9-81ED-4DB2-BD59-A6C34878D82A}">
                    <a16:rowId xmlns:a16="http://schemas.microsoft.com/office/drawing/2014/main" val="3238770223"/>
                  </a:ext>
                </a:extLst>
              </a:tr>
              <a:tr h="124106">
                <a:tc>
                  <a:txBody>
                    <a:bodyPr/>
                    <a:lstStyle/>
                    <a:p>
                      <a:pPr algn="ctr" fontAlgn="b"/>
                      <a:r>
                        <a:rPr lang="en-US" sz="600" b="1" i="0" u="none" strike="noStrike">
                          <a:effectLst/>
                          <a:latin typeface="Arial" panose="020B0604020202020204" pitchFamily="34" charset="0"/>
                        </a:rPr>
                        <a:t>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55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rowSpan="2">
                  <a:txBody>
                    <a:bodyPr/>
                    <a:lstStyle/>
                    <a:p>
                      <a:pPr algn="ctr" fontAlgn="ctr"/>
                      <a:r>
                        <a:rPr lang="en-US" sz="600" b="1" i="0" u="none" strike="noStrike">
                          <a:effectLst/>
                          <a:latin typeface="Arial" panose="020B0604020202020204" pitchFamily="34" charset="0"/>
                        </a:rPr>
                        <a:t>95</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098045281"/>
                  </a:ext>
                </a:extLst>
              </a:tr>
              <a:tr h="128878">
                <a:tc>
                  <a:txBody>
                    <a:bodyPr/>
                    <a:lstStyle/>
                    <a:p>
                      <a:pPr algn="ctr" fontAlgn="b"/>
                      <a:r>
                        <a:rPr lang="en-US" sz="600" b="1" i="0" u="none" strike="noStrike">
                          <a:effectLst/>
                          <a:latin typeface="Arial" panose="020B0604020202020204" pitchFamily="34" charset="0"/>
                        </a:rPr>
                        <a:t>0.00%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4.21%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6.32%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14.74%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dirty="0">
                          <a:effectLst/>
                          <a:latin typeface="Arial" panose="020B0604020202020204" pitchFamily="34" charset="0"/>
                        </a:rPr>
                        <a:t>6.32%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10.53%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dirty="0">
                          <a:effectLst/>
                          <a:latin typeface="Arial" panose="020B0604020202020204" pitchFamily="34" charset="0"/>
                        </a:rPr>
                        <a:t>57.89%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vMerge="1">
                  <a:txBody>
                    <a:bodyPr/>
                    <a:lstStyle/>
                    <a:p>
                      <a:endParaRPr lang="en-US"/>
                    </a:p>
                  </a:txBody>
                  <a:tcPr/>
                </a:tc>
                <a:extLst>
                  <a:ext uri="{0D108BD9-81ED-4DB2-BD59-A6C34878D82A}">
                    <a16:rowId xmlns:a16="http://schemas.microsoft.com/office/drawing/2014/main" val="1042353652"/>
                  </a:ext>
                </a:extLst>
              </a:tr>
            </a:tbl>
          </a:graphicData>
        </a:graphic>
      </p:graphicFrame>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a:buFontTx/>
              <a:buChar char="-"/>
            </a:pPr>
            <a:r>
              <a:rPr lang="en-US" dirty="0"/>
              <a:t>One of the biggest take aways from the strength section is the work environment. There have been many comments saying that people will help each other when needed, that the leadership is strong, and that the workload  opportunity is there.</a:t>
            </a:r>
          </a:p>
          <a:p>
            <a:pPr>
              <a:buFontTx/>
              <a:buChar char="-"/>
            </a:pPr>
            <a:r>
              <a:rPr lang="en-US" dirty="0"/>
              <a:t>There are a couple strategies that we can get from this. One of the biggest is that as leaders we can help support the staff and show them that we appreciate their willingness to help each other. Environment can make or destroy a place. If techs are regretting coming to work, then their performance will suffer. Another strategy is that we can look to expand our workload. With people seeing the workload is there, then we can expand how much we take on. This will allow us to fine toon our processes and become more proficient.</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a:buFontTx/>
              <a:buChar char="-"/>
            </a:pPr>
            <a:r>
              <a:rPr lang="en-US" dirty="0"/>
              <a:t>Schedule!!! One of the biggest weaknesses that people are pointing out is the schedule. Several of the team members said that they do not have the time to catch up. I found this ironic, because our services leaders said that if we change the schedule, then we would have a lot of techs leave. </a:t>
            </a:r>
          </a:p>
          <a:p>
            <a:pPr>
              <a:buFontTx/>
              <a:buChar char="-"/>
            </a:pPr>
            <a:r>
              <a:rPr lang="en-US" dirty="0"/>
              <a:t>We know that the schedule needs to change, but this is encouraging that the techs are more open than we initially thought. We are going to implement hours that mirror sales. They will be open from 8-6 everyday. This will help the staff feel that they have more opportunity to catch up. This will also help sales, allowing customers to come in later after work for appointments and parts.</a:t>
            </a:r>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4897</TotalTime>
  <Words>2565</Words>
  <Application>Microsoft Office PowerPoint</Application>
  <PresentationFormat>Widescreen</PresentationFormat>
  <Paragraphs>308</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Kyle Buxman</cp:lastModifiedBy>
  <cp:revision>31</cp:revision>
  <dcterms:created xsi:type="dcterms:W3CDTF">2022-12-04T13:10:55Z</dcterms:created>
  <dcterms:modified xsi:type="dcterms:W3CDTF">2024-10-14T22:14:13Z</dcterms:modified>
</cp:coreProperties>
</file>