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74" r:id="rId9"/>
    <p:sldId id="257" r:id="rId10"/>
    <p:sldId id="262" r:id="rId11"/>
    <p:sldId id="263" r:id="rId12"/>
    <p:sldId id="264" r:id="rId13"/>
    <p:sldId id="265" r:id="rId14"/>
    <p:sldId id="266" r:id="rId15"/>
    <p:sldId id="267" r:id="rId16"/>
    <p:sldId id="268" r:id="rId17"/>
    <p:sldId id="275" r:id="rId18"/>
    <p:sldId id="269"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63" d="100"/>
          <a:sy n="63" d="100"/>
        </p:scale>
        <p:origin x="8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rgbClr val="C00000"/>
                </a:solidFill>
              </a:rPr>
              <a:t>NADA</a:t>
            </a:r>
            <a:r>
              <a:rPr lang="en-US" dirty="0">
                <a:solidFill>
                  <a:schemeClr val="bg1"/>
                </a:solidFill>
              </a:rPr>
              <a:t>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Jose Adrianza</a:t>
            </a:r>
          </a:p>
          <a:p>
            <a:pPr algn="ctr"/>
            <a:r>
              <a:rPr lang="en-US" sz="3200" dirty="0"/>
              <a:t>South Dade Toyota</a:t>
            </a:r>
          </a:p>
          <a:p>
            <a:pPr algn="ctr"/>
            <a:r>
              <a:rPr lang="en-US" sz="3200" dirty="0"/>
              <a:t>N450</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Many one-item ROs. </a:t>
            </a:r>
          </a:p>
          <a:p>
            <a:r>
              <a:rPr lang="en-US" dirty="0"/>
              <a:t>Lack of processes. MPIs and MPIs presentation. </a:t>
            </a:r>
          </a:p>
          <a:p>
            <a:r>
              <a:rPr lang="en-US" dirty="0"/>
              <a:t>Lack of innovation. </a:t>
            </a:r>
          </a:p>
          <a:p>
            <a:r>
              <a:rPr lang="en-US" dirty="0"/>
              <a:t>Marketing could be better. </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Targeting untapped markets such as customers that lack technical knowledge. Advertise to earn their trust. </a:t>
            </a:r>
          </a:p>
          <a:p>
            <a:r>
              <a:rPr lang="en-US" dirty="0"/>
              <a:t>Using new technologies like for example AI as a predictive service maintenance tool.</a:t>
            </a:r>
          </a:p>
          <a:p>
            <a:r>
              <a:rPr lang="en-US" dirty="0"/>
              <a:t>With more bays, now we can expand with more experienced techs and produce more hours. </a:t>
            </a:r>
          </a:p>
          <a:p>
            <a:r>
              <a:rPr lang="en-US" dirty="0"/>
              <a:t>Opening full day on Sundays for more convenience to our customers. </a:t>
            </a:r>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Economic downturn, which would cause the decrease in RO count that we’ve been experiencing. </a:t>
            </a:r>
          </a:p>
          <a:p>
            <a:r>
              <a:rPr lang="en-US" dirty="0"/>
              <a:t>Independent shops offering extremely competitive pricing. </a:t>
            </a:r>
          </a:p>
          <a:p>
            <a:r>
              <a:rPr lang="en-US" dirty="0"/>
              <a:t>Changing consumer preferences; customers being inclined to high tech vehicles that at least at first require less maintenance or attention as updates are now done over the air (OTA).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Review and redefine if needed our processes or MPIs and MPI presentation. </a:t>
            </a:r>
          </a:p>
          <a:p>
            <a:r>
              <a:rPr lang="en-US" dirty="0"/>
              <a:t>Make sure our techs are up to date with training to make sure the shop is certified to perform all sorts of repairs. </a:t>
            </a:r>
          </a:p>
          <a:p>
            <a:r>
              <a:rPr lang="en-US" dirty="0"/>
              <a:t>Work on our marketing, specifically digital marketing tailored to our department; not only discounts, but also showing people who we are and what our vision is. Earning their trust. </a:t>
            </a:r>
          </a:p>
          <a:p>
            <a:r>
              <a:rPr lang="en-US" dirty="0"/>
              <a:t>Opening longer hours on Sunday to accommodate customers that can only service their cars that day.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Write down these new process for MPIs and make sure the whole team understands their part and follows the process with every vehicle we service.</a:t>
            </a:r>
          </a:p>
          <a:p>
            <a:r>
              <a:rPr lang="en-US" dirty="0"/>
              <a:t>Design a timeline specifying when each tech will attend training to make sure our main shop staff is up to date by July 2025. </a:t>
            </a:r>
          </a:p>
          <a:p>
            <a:r>
              <a:rPr lang="en-US" dirty="0"/>
              <a:t>Meet with marketing department to share our new vision and have them start working on campaigns that will fit our new purpose. </a:t>
            </a:r>
          </a:p>
          <a:p>
            <a:r>
              <a:rPr lang="en-US" dirty="0"/>
              <a:t>Surveying our customers to see how many of them would service their vehicles on a Sunday afternoon.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Tactics:</a:t>
            </a:r>
          </a:p>
          <a:p>
            <a:r>
              <a:rPr lang="en-US" dirty="0"/>
              <a:t>Written down processes for MPIs. Make sure everyone learns them and new employees get a printed document on their first week. Avoid process evaporation. </a:t>
            </a:r>
          </a:p>
          <a:p>
            <a:r>
              <a:rPr lang="en-US" dirty="0"/>
              <a:t>Placing a big calendar in the shop with deadlines for techs to complete their training. Make it visual. </a:t>
            </a:r>
          </a:p>
          <a:p>
            <a:r>
              <a:rPr lang="en-US" dirty="0"/>
              <a:t>Showing our staff and department on social media. Attempt o form personal connections between clients and our team. This way they will choose us rather than the competition. </a:t>
            </a:r>
          </a:p>
          <a:p>
            <a:r>
              <a:rPr lang="en-US" dirty="0"/>
              <a:t>Survey customers to see if they believe Sunday is the best day for them to maintain their vehicle and at what hours to really understand if opening more hours could be positive. </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443960761"/>
              </p:ext>
            </p:extLst>
          </p:nvPr>
        </p:nvGraphicFramePr>
        <p:xfrm>
          <a:off x="1005840" y="1818624"/>
          <a:ext cx="10962639" cy="4915322"/>
        </p:xfrm>
        <a:graphic>
          <a:graphicData uri="http://schemas.openxmlformats.org/drawingml/2006/table">
            <a:tbl>
              <a:tblPr firstRow="1" bandRow="1">
                <a:tableStyleId>{5C22544A-7EE6-4342-B048-85BDC9FD1C3A}</a:tableStyleId>
              </a:tblPr>
              <a:tblGrid>
                <a:gridCol w="3654213">
                  <a:extLst>
                    <a:ext uri="{9D8B030D-6E8A-4147-A177-3AD203B41FA5}">
                      <a16:colId xmlns:a16="http://schemas.microsoft.com/office/drawing/2014/main" val="2235853955"/>
                    </a:ext>
                  </a:extLst>
                </a:gridCol>
                <a:gridCol w="3654213">
                  <a:extLst>
                    <a:ext uri="{9D8B030D-6E8A-4147-A177-3AD203B41FA5}">
                      <a16:colId xmlns:a16="http://schemas.microsoft.com/office/drawing/2014/main" val="4174400132"/>
                    </a:ext>
                  </a:extLst>
                </a:gridCol>
                <a:gridCol w="3654213">
                  <a:extLst>
                    <a:ext uri="{9D8B030D-6E8A-4147-A177-3AD203B41FA5}">
                      <a16:colId xmlns:a16="http://schemas.microsoft.com/office/drawing/2014/main" val="1146395385"/>
                    </a:ext>
                  </a:extLst>
                </a:gridCol>
              </a:tblGrid>
              <a:tr h="526390">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26390">
                <a:tc>
                  <a:txBody>
                    <a:bodyPr/>
                    <a:lstStyle/>
                    <a:p>
                      <a:r>
                        <a:rPr lang="en-US" dirty="0"/>
                        <a:t>Write down revised MPI process.</a:t>
                      </a:r>
                    </a:p>
                  </a:txBody>
                  <a:tcPr/>
                </a:tc>
                <a:tc>
                  <a:txBody>
                    <a:bodyPr/>
                    <a:lstStyle/>
                    <a:p>
                      <a:r>
                        <a:rPr lang="en-US" dirty="0"/>
                        <a:t>Service Manager / Shop Foreman</a:t>
                      </a:r>
                    </a:p>
                  </a:txBody>
                  <a:tcPr/>
                </a:tc>
                <a:tc>
                  <a:txBody>
                    <a:bodyPr/>
                    <a:lstStyle/>
                    <a:p>
                      <a:r>
                        <a:rPr lang="en-US" dirty="0"/>
                        <a:t>December 1st 2024</a:t>
                      </a:r>
                    </a:p>
                  </a:txBody>
                  <a:tcPr/>
                </a:tc>
                <a:extLst>
                  <a:ext uri="{0D108BD9-81ED-4DB2-BD59-A6C34878D82A}">
                    <a16:rowId xmlns:a16="http://schemas.microsoft.com/office/drawing/2014/main" val="2400365483"/>
                  </a:ext>
                </a:extLst>
              </a:tr>
              <a:tr h="589940">
                <a:tc>
                  <a:txBody>
                    <a:bodyPr/>
                    <a:lstStyle/>
                    <a:p>
                      <a:r>
                        <a:rPr lang="en-US" dirty="0"/>
                        <a:t>Make sure process is being followed.</a:t>
                      </a:r>
                    </a:p>
                  </a:txBody>
                  <a:tcPr/>
                </a:tc>
                <a:tc>
                  <a:txBody>
                    <a:bodyPr/>
                    <a:lstStyle/>
                    <a:p>
                      <a:r>
                        <a:rPr lang="en-US" dirty="0"/>
                        <a:t>Service Manager</a:t>
                      </a:r>
                    </a:p>
                  </a:txBody>
                  <a:tcPr/>
                </a:tc>
                <a:tc>
                  <a:txBody>
                    <a:bodyPr/>
                    <a:lstStyle/>
                    <a:p>
                      <a:r>
                        <a:rPr lang="en-US" dirty="0"/>
                        <a:t>Monthly</a:t>
                      </a:r>
                    </a:p>
                  </a:txBody>
                  <a:tcPr/>
                </a:tc>
                <a:extLst>
                  <a:ext uri="{0D108BD9-81ED-4DB2-BD59-A6C34878D82A}">
                    <a16:rowId xmlns:a16="http://schemas.microsoft.com/office/drawing/2014/main" val="107845787"/>
                  </a:ext>
                </a:extLst>
              </a:tr>
              <a:tr h="589940">
                <a:tc>
                  <a:txBody>
                    <a:bodyPr/>
                    <a:lstStyle/>
                    <a:p>
                      <a:r>
                        <a:rPr lang="en-US" dirty="0"/>
                        <a:t>Checking shop hours to measure improvement</a:t>
                      </a:r>
                    </a:p>
                  </a:txBody>
                  <a:tcPr/>
                </a:tc>
                <a:tc>
                  <a:txBody>
                    <a:bodyPr/>
                    <a:lstStyle/>
                    <a:p>
                      <a:r>
                        <a:rPr lang="en-US" dirty="0"/>
                        <a:t>Myself.</a:t>
                      </a:r>
                    </a:p>
                  </a:txBody>
                  <a:tcPr/>
                </a:tc>
                <a:tc>
                  <a:txBody>
                    <a:bodyPr/>
                    <a:lstStyle/>
                    <a:p>
                      <a:r>
                        <a:rPr lang="en-US" dirty="0"/>
                        <a:t>Monthly starting January 2025. </a:t>
                      </a:r>
                    </a:p>
                  </a:txBody>
                  <a:tcPr/>
                </a:tc>
                <a:extLst>
                  <a:ext uri="{0D108BD9-81ED-4DB2-BD59-A6C34878D82A}">
                    <a16:rowId xmlns:a16="http://schemas.microsoft.com/office/drawing/2014/main" val="1530126605"/>
                  </a:ext>
                </a:extLst>
              </a:tr>
              <a:tr h="589940">
                <a:tc>
                  <a:txBody>
                    <a:bodyPr/>
                    <a:lstStyle/>
                    <a:p>
                      <a:r>
                        <a:rPr lang="en-US" dirty="0"/>
                        <a:t>Scheduling and planning technician’s training</a:t>
                      </a:r>
                    </a:p>
                  </a:txBody>
                  <a:tcPr/>
                </a:tc>
                <a:tc>
                  <a:txBody>
                    <a:bodyPr/>
                    <a:lstStyle/>
                    <a:p>
                      <a:r>
                        <a:rPr lang="en-US" dirty="0"/>
                        <a:t>Service Manager</a:t>
                      </a:r>
                    </a:p>
                  </a:txBody>
                  <a:tcPr/>
                </a:tc>
                <a:tc>
                  <a:txBody>
                    <a:bodyPr/>
                    <a:lstStyle/>
                    <a:p>
                      <a:r>
                        <a:rPr lang="en-US" dirty="0"/>
                        <a:t>December 1</a:t>
                      </a:r>
                      <a:r>
                        <a:rPr lang="en-US" baseline="30000" dirty="0"/>
                        <a:t>st</a:t>
                      </a:r>
                      <a:r>
                        <a:rPr lang="en-US" dirty="0"/>
                        <a:t> 2024</a:t>
                      </a:r>
                    </a:p>
                  </a:txBody>
                  <a:tcPr/>
                </a:tc>
                <a:extLst>
                  <a:ext uri="{0D108BD9-81ED-4DB2-BD59-A6C34878D82A}">
                    <a16:rowId xmlns:a16="http://schemas.microsoft.com/office/drawing/2014/main" val="1950345431"/>
                  </a:ext>
                </a:extLst>
              </a:tr>
              <a:tr h="589940">
                <a:tc>
                  <a:txBody>
                    <a:bodyPr/>
                    <a:lstStyle/>
                    <a:p>
                      <a:r>
                        <a:rPr lang="en-US" dirty="0"/>
                        <a:t>Making sure all tech’s training is up to date</a:t>
                      </a:r>
                    </a:p>
                  </a:txBody>
                  <a:tcPr/>
                </a:tc>
                <a:tc>
                  <a:txBody>
                    <a:bodyPr/>
                    <a:lstStyle/>
                    <a:p>
                      <a:r>
                        <a:rPr lang="en-US" dirty="0"/>
                        <a:t>Service Manager / Myself</a:t>
                      </a:r>
                    </a:p>
                  </a:txBody>
                  <a:tcPr/>
                </a:tc>
                <a:tc>
                  <a:txBody>
                    <a:bodyPr/>
                    <a:lstStyle/>
                    <a:p>
                      <a:r>
                        <a:rPr lang="en-US" dirty="0"/>
                        <a:t>July 1</a:t>
                      </a:r>
                      <a:r>
                        <a:rPr lang="en-US" baseline="30000" dirty="0"/>
                        <a:t>st</a:t>
                      </a:r>
                      <a:r>
                        <a:rPr lang="en-US" dirty="0"/>
                        <a:t> 2025</a:t>
                      </a:r>
                    </a:p>
                  </a:txBody>
                  <a:tcPr/>
                </a:tc>
                <a:extLst>
                  <a:ext uri="{0D108BD9-81ED-4DB2-BD59-A6C34878D82A}">
                    <a16:rowId xmlns:a16="http://schemas.microsoft.com/office/drawing/2014/main" val="1960891333"/>
                  </a:ext>
                </a:extLst>
              </a:tr>
              <a:tr h="842772">
                <a:tc>
                  <a:txBody>
                    <a:bodyPr/>
                    <a:lstStyle/>
                    <a:p>
                      <a:r>
                        <a:rPr lang="en-US" dirty="0"/>
                        <a:t>Meeting with marketing department to redefine our strategy</a:t>
                      </a:r>
                    </a:p>
                  </a:txBody>
                  <a:tcPr/>
                </a:tc>
                <a:tc>
                  <a:txBody>
                    <a:bodyPr/>
                    <a:lstStyle/>
                    <a:p>
                      <a:r>
                        <a:rPr lang="en-US" dirty="0"/>
                        <a:t>Myself / Marketing Director</a:t>
                      </a:r>
                    </a:p>
                  </a:txBody>
                  <a:tcPr/>
                </a:tc>
                <a:tc>
                  <a:txBody>
                    <a:bodyPr/>
                    <a:lstStyle/>
                    <a:p>
                      <a:r>
                        <a:rPr lang="en-US" dirty="0"/>
                        <a:t>November 20</a:t>
                      </a:r>
                      <a:r>
                        <a:rPr lang="en-US" baseline="30000" dirty="0"/>
                        <a:t>th</a:t>
                      </a:r>
                      <a:r>
                        <a:rPr lang="en-US" dirty="0"/>
                        <a:t> 2024</a:t>
                      </a:r>
                    </a:p>
                  </a:txBody>
                  <a:tcPr/>
                </a:tc>
                <a:extLst>
                  <a:ext uri="{0D108BD9-81ED-4DB2-BD59-A6C34878D82A}">
                    <a16:rowId xmlns:a16="http://schemas.microsoft.com/office/drawing/2014/main" val="4137224325"/>
                  </a:ext>
                </a:extLst>
              </a:tr>
              <a:tr h="387822">
                <a:tc>
                  <a:txBody>
                    <a:bodyPr/>
                    <a:lstStyle/>
                    <a:p>
                      <a:r>
                        <a:rPr lang="en-US" dirty="0"/>
                        <a:t>Sending out new campaigns</a:t>
                      </a:r>
                    </a:p>
                  </a:txBody>
                  <a:tcPr/>
                </a:tc>
                <a:tc>
                  <a:txBody>
                    <a:bodyPr/>
                    <a:lstStyle/>
                    <a:p>
                      <a:r>
                        <a:rPr lang="en-US" dirty="0"/>
                        <a:t>Marketing Director</a:t>
                      </a:r>
                    </a:p>
                  </a:txBody>
                  <a:tcPr/>
                </a:tc>
                <a:tc>
                  <a:txBody>
                    <a:bodyPr/>
                    <a:lstStyle/>
                    <a:p>
                      <a:r>
                        <a:rPr lang="en-US" dirty="0"/>
                        <a:t>January 1</a:t>
                      </a:r>
                      <a:r>
                        <a:rPr lang="en-US" baseline="30000" dirty="0"/>
                        <a:t>st</a:t>
                      </a:r>
                      <a:r>
                        <a:rPr lang="en-US" dirty="0"/>
                        <a:t> 2025</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1848E-2AFB-8424-655F-9A05550E49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9C1198-75D9-12CB-9DDC-B0341B4888AE}"/>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B5C372A8-59C5-6331-8695-C627F475C8E5}"/>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DE83118E-EFD3-6BE1-103F-5B91F7C61CA0}"/>
              </a:ext>
            </a:extLst>
          </p:cNvPr>
          <p:cNvGraphicFramePr>
            <a:graphicFrameLocks noGrp="1"/>
          </p:cNvGraphicFramePr>
          <p:nvPr>
            <p:extLst>
              <p:ext uri="{D42A27DB-BD31-4B8C-83A1-F6EECF244321}">
                <p14:modId xmlns:p14="http://schemas.microsoft.com/office/powerpoint/2010/main" val="2880296001"/>
              </p:ext>
            </p:extLst>
          </p:nvPr>
        </p:nvGraphicFramePr>
        <p:xfrm>
          <a:off x="677334" y="1818624"/>
          <a:ext cx="10732347" cy="4940955"/>
        </p:xfrm>
        <a:graphic>
          <a:graphicData uri="http://schemas.openxmlformats.org/drawingml/2006/table">
            <a:tbl>
              <a:tblPr firstRow="1" bandRow="1">
                <a:tableStyleId>{5C22544A-7EE6-4342-B048-85BDC9FD1C3A}</a:tableStyleId>
              </a:tblPr>
              <a:tblGrid>
                <a:gridCol w="3577449">
                  <a:extLst>
                    <a:ext uri="{9D8B030D-6E8A-4147-A177-3AD203B41FA5}">
                      <a16:colId xmlns:a16="http://schemas.microsoft.com/office/drawing/2014/main" val="2235853955"/>
                    </a:ext>
                  </a:extLst>
                </a:gridCol>
                <a:gridCol w="3577449">
                  <a:extLst>
                    <a:ext uri="{9D8B030D-6E8A-4147-A177-3AD203B41FA5}">
                      <a16:colId xmlns:a16="http://schemas.microsoft.com/office/drawing/2014/main" val="4174400132"/>
                    </a:ext>
                  </a:extLst>
                </a:gridCol>
                <a:gridCol w="3577449">
                  <a:extLst>
                    <a:ext uri="{9D8B030D-6E8A-4147-A177-3AD203B41FA5}">
                      <a16:colId xmlns:a16="http://schemas.microsoft.com/office/drawing/2014/main" val="1146395385"/>
                    </a:ext>
                  </a:extLst>
                </a:gridCol>
              </a:tblGrid>
              <a:tr h="583008">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832869">
                <a:tc>
                  <a:txBody>
                    <a:bodyPr/>
                    <a:lstStyle/>
                    <a:p>
                      <a:r>
                        <a:rPr lang="en-US" sz="1600" dirty="0"/>
                        <a:t>Design survey for customers to see more hours on Sunday make sense</a:t>
                      </a:r>
                    </a:p>
                  </a:txBody>
                  <a:tcPr/>
                </a:tc>
                <a:tc>
                  <a:txBody>
                    <a:bodyPr/>
                    <a:lstStyle/>
                    <a:p>
                      <a:r>
                        <a:rPr lang="en-US" sz="1600" dirty="0"/>
                        <a:t>Myself</a:t>
                      </a:r>
                    </a:p>
                  </a:txBody>
                  <a:tcPr/>
                </a:tc>
                <a:tc>
                  <a:txBody>
                    <a:bodyPr/>
                    <a:lstStyle/>
                    <a:p>
                      <a:r>
                        <a:rPr lang="en-US" sz="1600" dirty="0"/>
                        <a:t>December 1</a:t>
                      </a:r>
                      <a:r>
                        <a:rPr lang="en-US" sz="1600" baseline="30000" dirty="0"/>
                        <a:t>st</a:t>
                      </a:r>
                      <a:r>
                        <a:rPr lang="en-US" sz="1600" dirty="0"/>
                        <a:t> 2024</a:t>
                      </a:r>
                    </a:p>
                  </a:txBody>
                  <a:tcPr/>
                </a:tc>
                <a:extLst>
                  <a:ext uri="{0D108BD9-81ED-4DB2-BD59-A6C34878D82A}">
                    <a16:rowId xmlns:a16="http://schemas.microsoft.com/office/drawing/2014/main" val="2400365483"/>
                  </a:ext>
                </a:extLst>
              </a:tr>
              <a:tr h="609616">
                <a:tc>
                  <a:txBody>
                    <a:bodyPr/>
                    <a:lstStyle/>
                    <a:p>
                      <a:r>
                        <a:rPr lang="en-US" sz="1600" dirty="0"/>
                        <a:t>Get with DMS so this survey is sent out to customers at the end of their maintenance.</a:t>
                      </a:r>
                    </a:p>
                  </a:txBody>
                  <a:tcPr/>
                </a:tc>
                <a:tc>
                  <a:txBody>
                    <a:bodyPr/>
                    <a:lstStyle/>
                    <a:p>
                      <a:r>
                        <a:rPr lang="en-US" sz="1600" dirty="0"/>
                        <a:t>Myself / CDK rep.</a:t>
                      </a:r>
                    </a:p>
                  </a:txBody>
                  <a:tcPr/>
                </a:tc>
                <a:tc>
                  <a:txBody>
                    <a:bodyPr/>
                    <a:lstStyle/>
                    <a:p>
                      <a:r>
                        <a:rPr lang="en-US" sz="1600" dirty="0"/>
                        <a:t>December 20</a:t>
                      </a:r>
                      <a:r>
                        <a:rPr lang="en-US" sz="1600" baseline="30000" dirty="0"/>
                        <a:t>th</a:t>
                      </a:r>
                      <a:r>
                        <a:rPr lang="en-US" sz="1600" dirty="0"/>
                        <a:t> 2024 – January 5</a:t>
                      </a:r>
                      <a:r>
                        <a:rPr lang="en-US" sz="1600" baseline="30000" dirty="0"/>
                        <a:t>th</a:t>
                      </a:r>
                      <a:r>
                        <a:rPr lang="en-US" sz="1600" dirty="0"/>
                        <a:t> 2025</a:t>
                      </a:r>
                    </a:p>
                  </a:txBody>
                  <a:tcPr/>
                </a:tc>
                <a:extLst>
                  <a:ext uri="{0D108BD9-81ED-4DB2-BD59-A6C34878D82A}">
                    <a16:rowId xmlns:a16="http://schemas.microsoft.com/office/drawing/2014/main" val="107845787"/>
                  </a:ext>
                </a:extLst>
              </a:tr>
              <a:tr h="514626">
                <a:tc>
                  <a:txBody>
                    <a:bodyPr/>
                    <a:lstStyle/>
                    <a:p>
                      <a:r>
                        <a:rPr lang="en-US" sz="1600" dirty="0"/>
                        <a:t>Implement referral discounts for service customers.</a:t>
                      </a:r>
                    </a:p>
                  </a:txBody>
                  <a:tcPr/>
                </a:tc>
                <a:tc>
                  <a:txBody>
                    <a:bodyPr/>
                    <a:lstStyle/>
                    <a:p>
                      <a:r>
                        <a:rPr lang="en-US" sz="1600" dirty="0"/>
                        <a:t>Service Manager </a:t>
                      </a:r>
                    </a:p>
                  </a:txBody>
                  <a:tcPr/>
                </a:tc>
                <a:tc>
                  <a:txBody>
                    <a:bodyPr/>
                    <a:lstStyle/>
                    <a:p>
                      <a:r>
                        <a:rPr lang="en-US" sz="1600" dirty="0"/>
                        <a:t>January 1</a:t>
                      </a:r>
                      <a:r>
                        <a:rPr lang="en-US" sz="1600" baseline="30000" dirty="0"/>
                        <a:t>st</a:t>
                      </a:r>
                      <a:r>
                        <a:rPr lang="en-US" sz="1600" dirty="0"/>
                        <a:t> 2025</a:t>
                      </a:r>
                    </a:p>
                  </a:txBody>
                  <a:tcPr/>
                </a:tc>
                <a:extLst>
                  <a:ext uri="{0D108BD9-81ED-4DB2-BD59-A6C34878D82A}">
                    <a16:rowId xmlns:a16="http://schemas.microsoft.com/office/drawing/2014/main" val="1530126605"/>
                  </a:ext>
                </a:extLst>
              </a:tr>
              <a:tr h="514626">
                <a:tc>
                  <a:txBody>
                    <a:bodyPr/>
                    <a:lstStyle/>
                    <a:p>
                      <a:r>
                        <a:rPr lang="en-US" sz="1600" dirty="0"/>
                        <a:t>Measure how effective the referral discounts are</a:t>
                      </a:r>
                    </a:p>
                  </a:txBody>
                  <a:tcPr/>
                </a:tc>
                <a:tc>
                  <a:txBody>
                    <a:bodyPr/>
                    <a:lstStyle/>
                    <a:p>
                      <a:r>
                        <a:rPr lang="en-US" sz="1600" dirty="0"/>
                        <a:t>Myself / Service Manager</a:t>
                      </a:r>
                    </a:p>
                  </a:txBody>
                  <a:tcPr/>
                </a:tc>
                <a:tc>
                  <a:txBody>
                    <a:bodyPr/>
                    <a:lstStyle/>
                    <a:p>
                      <a:r>
                        <a:rPr lang="en-US" sz="1600" dirty="0"/>
                        <a:t>March 30</a:t>
                      </a:r>
                      <a:r>
                        <a:rPr lang="en-US" sz="1600" baseline="30000" dirty="0"/>
                        <a:t>th</a:t>
                      </a:r>
                      <a:r>
                        <a:rPr lang="en-US" sz="1600" dirty="0"/>
                        <a:t> 2025</a:t>
                      </a:r>
                    </a:p>
                  </a:txBody>
                  <a:tcPr/>
                </a:tc>
                <a:extLst>
                  <a:ext uri="{0D108BD9-81ED-4DB2-BD59-A6C34878D82A}">
                    <a16:rowId xmlns:a16="http://schemas.microsoft.com/office/drawing/2014/main" val="1950345431"/>
                  </a:ext>
                </a:extLst>
              </a:tr>
              <a:tr h="514626">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960891333"/>
                  </a:ext>
                </a:extLst>
              </a:tr>
              <a:tr h="514626">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14626">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22138780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dirty="0"/>
              <a:t>Even though our service department has steady operations, and is profitable, there is always room for improvement and this needs to be addressed timely, so it does not become a problem. Proactively improving. </a:t>
            </a:r>
          </a:p>
          <a:p>
            <a:r>
              <a:rPr lang="en-US" dirty="0"/>
              <a:t>Some threats like decreasing RO count require our immediate attention so that we can get back to writing more vehicles daily and even keep growing. </a:t>
            </a:r>
          </a:p>
          <a:p>
            <a:r>
              <a:rPr lang="en-US" dirty="0"/>
              <a:t>Innovation is key. Differentiating from others as we are not the only option out there. </a:t>
            </a:r>
          </a:p>
          <a:p>
            <a:r>
              <a:rPr lang="en-US" dirty="0"/>
              <a:t>Well trained staff could have a greater impact than trying to bring talent from outside. Grow from within and keep employees happy.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1"/>
                </a:solidFill>
                <a:latin typeface="Calibri" panose="020F0502020204030204" pitchFamily="34" charset="0"/>
              </a:rPr>
              <a:t>We are currently retaining customers well through a monthly email campaign that delivers great discounts for service and parts. It’s worked well so far as we do have a lot of repeat business that uses them thanks to the convenience.</a:t>
            </a:r>
          </a:p>
          <a:p>
            <a:r>
              <a:rPr lang="en-US" dirty="0">
                <a:solidFill>
                  <a:schemeClr val="tx1"/>
                </a:solidFill>
                <a:latin typeface="Calibri" panose="020F0502020204030204" pitchFamily="34" charset="0"/>
              </a:rPr>
              <a:t>I believe through better marketing we could attract more new customers and improve our customer retention.</a:t>
            </a:r>
            <a:endParaRPr lang="en-US" sz="1800" b="0" i="0" u="none" strike="noStrike" baseline="0" dirty="0">
              <a:solidFill>
                <a:schemeClr val="tx1"/>
              </a:solidFill>
              <a:latin typeface="Calibri" panose="020F0502020204030204" pitchFamily="34" charset="0"/>
            </a:endParaRPr>
          </a:p>
          <a:p>
            <a:r>
              <a:rPr lang="en-US" dirty="0">
                <a:solidFill>
                  <a:schemeClr val="tx1"/>
                </a:solidFill>
                <a:latin typeface="Calibri" panose="020F0502020204030204" pitchFamily="34" charset="0"/>
              </a:rPr>
              <a:t>Some p</a:t>
            </a:r>
            <a:r>
              <a:rPr lang="en-US" sz="1800" b="0" i="0" u="none" strike="noStrike" baseline="0" dirty="0">
                <a:solidFill>
                  <a:schemeClr val="tx1"/>
                </a:solidFill>
                <a:latin typeface="Calibri" panose="020F0502020204030204" pitchFamily="34" charset="0"/>
              </a:rPr>
              <a:t>lans to achieve my goals are coming up with new innovative marketing strategies. For example, we could implement a service referral program in which customers get exclusive discounts if they bring in new customers to service with us.</a:t>
            </a:r>
          </a:p>
          <a:p>
            <a:r>
              <a:rPr lang="en-US" dirty="0">
                <a:solidFill>
                  <a:schemeClr val="tx1"/>
                </a:solidFill>
                <a:latin typeface="Calibri" panose="020F0502020204030204" pitchFamily="34" charset="0"/>
              </a:rPr>
              <a:t>My p</a:t>
            </a:r>
            <a:r>
              <a:rPr lang="en-US" sz="1800" b="0" i="0" u="none" strike="noStrike" baseline="0" dirty="0">
                <a:solidFill>
                  <a:schemeClr val="tx1"/>
                </a:solidFill>
                <a:latin typeface="Calibri" panose="020F0502020204030204" pitchFamily="34" charset="0"/>
              </a:rPr>
              <a:t>lan to evaluate </a:t>
            </a:r>
            <a:r>
              <a:rPr lang="en-US" dirty="0">
                <a:solidFill>
                  <a:schemeClr val="tx1"/>
                </a:solidFill>
                <a:latin typeface="Calibri" panose="020F0502020204030204" pitchFamily="34" charset="0"/>
              </a:rPr>
              <a:t>my goals is to see how many new customers we have gained rom the referral program vs. other, and identifying if there is an uptick in visits from our repeat customers since they began receiving referral discounts vs. before.</a:t>
            </a:r>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5194195" cy="4704080"/>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600" dirty="0">
                <a:solidFill>
                  <a:srgbClr val="221E1F"/>
                </a:solidFill>
                <a:latin typeface="Calibri" panose="020F0502020204030204" pitchFamily="34" charset="0"/>
              </a:rPr>
              <a:t>As we can see, most of our sales contribution comes from our customer pay jobs, which are also holding an 84% GP%. We don’t do a lot of internal repairs, and our warranty rate is not as high as it could be. </a:t>
            </a:r>
            <a:endParaRPr lang="en-US" sz="1600" b="0" i="0" u="none" strike="noStrike" baseline="0" dirty="0">
              <a:solidFill>
                <a:srgbClr val="221E1F"/>
              </a:solidFill>
              <a:latin typeface="Calibri" panose="020F0502020204030204" pitchFamily="34" charset="0"/>
            </a:endParaRPr>
          </a:p>
          <a:p>
            <a:r>
              <a:rPr lang="en-US" sz="1600" b="0" i="0" u="none" strike="noStrike" baseline="0" dirty="0">
                <a:solidFill>
                  <a:srgbClr val="221E1F"/>
                </a:solidFill>
                <a:latin typeface="Calibri" panose="020F0502020204030204" pitchFamily="34" charset="0"/>
              </a:rPr>
              <a:t>I want to bring back all the internal repair from used cars that were being sent to an external vendor. Also, I want to work on getting the store a new warranty rate increase. </a:t>
            </a:r>
          </a:p>
          <a:p>
            <a:r>
              <a:rPr lang="en-US" sz="1600" dirty="0">
                <a:solidFill>
                  <a:srgbClr val="221E1F"/>
                </a:solidFill>
                <a:latin typeface="Calibri" panose="020F0502020204030204" pitchFamily="34" charset="0"/>
              </a:rPr>
              <a:t>Sit with sales team to make sure all internal reconditioning is kept in house and with the service management team to structure the shop in a way that we make sure these used cars are turned on time. </a:t>
            </a:r>
            <a:endParaRPr lang="en-US" sz="1600" b="0" i="0" u="none" strike="noStrike" baseline="0" dirty="0">
              <a:solidFill>
                <a:srgbClr val="221E1F"/>
              </a:solidFill>
              <a:latin typeface="Calibri" panose="020F0502020204030204" pitchFamily="34" charset="0"/>
            </a:endParaRPr>
          </a:p>
          <a:p>
            <a:r>
              <a:rPr lang="en-US" sz="1600" dirty="0">
                <a:solidFill>
                  <a:srgbClr val="221E1F"/>
                </a:solidFill>
                <a:latin typeface="Calibri" panose="020F0502020204030204" pitchFamily="34" charset="0"/>
              </a:rPr>
              <a:t>Revisit monthly to see the impact of these changes. Check after a month how have we progressed with the warranty increase inquiry and make sure there is a process to do this regularly.</a:t>
            </a:r>
            <a:endParaRPr lang="en-US" sz="1600" b="0" i="0" u="none" strike="noStrike" baseline="0" dirty="0">
              <a:solidFill>
                <a:srgbClr val="221E1F"/>
              </a:solidFill>
              <a:latin typeface="Calibri" panose="020F0502020204030204" pitchFamily="34" charset="0"/>
            </a:endParaRPr>
          </a:p>
          <a:p>
            <a:endParaRPr lang="en-US" dirty="0"/>
          </a:p>
        </p:txBody>
      </p:sp>
      <p:pic>
        <p:nvPicPr>
          <p:cNvPr id="9" name="Picture 8">
            <a:extLst>
              <a:ext uri="{FF2B5EF4-FFF2-40B4-BE49-F238E27FC236}">
                <a16:creationId xmlns:a16="http://schemas.microsoft.com/office/drawing/2014/main" id="{3F238878-0EA7-C99B-9BCB-DDDFFFCF45E5}"/>
              </a:ext>
            </a:extLst>
          </p:cNvPr>
          <p:cNvPicPr>
            <a:picLocks noChangeAspect="1"/>
          </p:cNvPicPr>
          <p:nvPr/>
        </p:nvPicPr>
        <p:blipFill>
          <a:blip r:embed="rId2"/>
          <a:stretch>
            <a:fillRect/>
          </a:stretch>
        </p:blipFill>
        <p:spPr>
          <a:xfrm>
            <a:off x="6482080" y="1463040"/>
            <a:ext cx="4366803" cy="2976712"/>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5997786" cy="3880772"/>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Expenses is an area where we must act as soon as possible. I especially see our policy and unapplied labor two vital categories that need to be addressed (selling expenses).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Most of the transactions going to policy are due to mistakes taking place in the shop; quality control processes are of the essence at our service department to reduce this. As for Unapplied, we may have too many hourly employees; maybe reducing our staff would help with this. Also pay special attention to overtime.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Review every team in the service department (porters, hourly express technicians) and decide if we could run the same operation with fewer individuals. Also, designating someone at the shop to check every vehicle leaving to make sure everything was done and done right.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Sit  with service management to review how the expenses fluctuate after we decide which course of action to take. Also, check if the quality control causes the shop to make less mistakes and our policy expense decreases. </a:t>
            </a:r>
          </a:p>
          <a:p>
            <a:endParaRPr lang="en-US" dirty="0"/>
          </a:p>
        </p:txBody>
      </p:sp>
      <p:pic>
        <p:nvPicPr>
          <p:cNvPr id="8" name="Picture 7">
            <a:extLst>
              <a:ext uri="{FF2B5EF4-FFF2-40B4-BE49-F238E27FC236}">
                <a16:creationId xmlns:a16="http://schemas.microsoft.com/office/drawing/2014/main" id="{896E1EB4-28C3-D758-D1EA-727D5274EBC1}"/>
              </a:ext>
            </a:extLst>
          </p:cNvPr>
          <p:cNvPicPr>
            <a:picLocks noChangeAspect="1"/>
          </p:cNvPicPr>
          <p:nvPr/>
        </p:nvPicPr>
        <p:blipFill>
          <a:blip r:embed="rId2"/>
          <a:stretch>
            <a:fillRect/>
          </a:stretch>
        </p:blipFill>
        <p:spPr>
          <a:xfrm>
            <a:off x="7181985" y="2435542"/>
            <a:ext cx="4184034" cy="3330865"/>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internal ELR is almost at retail which is good, but we should probably be a little higher. Proficiency for this period was great but repeating the exercise for previous periods this has not been the case. </a:t>
            </a:r>
          </a:p>
          <a:p>
            <a:r>
              <a:rPr lang="en-US" dirty="0">
                <a:solidFill>
                  <a:srgbClr val="221E1F"/>
                </a:solidFill>
                <a:latin typeface="Calibri" panose="020F0502020204030204" pitchFamily="34" charset="0"/>
              </a:rPr>
              <a:t>Work on technician’s inspections and how the advisors present these to customers to produce more hours at our shop.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Review these processes, make sure these are up to date and make sure everyone is following them.</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Monthly sit with shop foreman and service manager to see MPI utilization percentages and its impact in the shop hours. </a:t>
            </a:r>
          </a:p>
          <a:p>
            <a:endParaRPr lang="en-US" dirty="0"/>
          </a:p>
        </p:txBody>
      </p:sp>
      <p:pic>
        <p:nvPicPr>
          <p:cNvPr id="8" name="Picture 7">
            <a:extLst>
              <a:ext uri="{FF2B5EF4-FFF2-40B4-BE49-F238E27FC236}">
                <a16:creationId xmlns:a16="http://schemas.microsoft.com/office/drawing/2014/main" id="{013D6A38-5BBE-4B6F-2E92-16CA086FA673}"/>
              </a:ext>
            </a:extLst>
          </p:cNvPr>
          <p:cNvPicPr>
            <a:picLocks noChangeAspect="1"/>
          </p:cNvPicPr>
          <p:nvPr/>
        </p:nvPicPr>
        <p:blipFill>
          <a:blip r:embed="rId2"/>
          <a:stretch>
            <a:fillRect/>
          </a:stretch>
        </p:blipFill>
        <p:spPr>
          <a:xfrm>
            <a:off x="6637828" y="2003851"/>
            <a:ext cx="5272348" cy="4194248"/>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Looking at this we can see the facility is been underutilized. But we have been growing ever since we added the last 8 bays. </a:t>
            </a:r>
          </a:p>
          <a:p>
            <a:r>
              <a:rPr lang="en-US" dirty="0">
                <a:solidFill>
                  <a:srgbClr val="221E1F"/>
                </a:solidFill>
                <a:latin typeface="Calibri" panose="020F0502020204030204" pitchFamily="34" charset="0"/>
              </a:rPr>
              <a:t>Train staff to make the most out of our facility; now that we have more space, lets focus on higher quality again to maximize its capacity.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Stay on top of technician’s training and track their progress; incentivize them for completing classes that will take them to the next level.</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Make sure by July 2025 all our staff is up to date with training. </a:t>
            </a:r>
          </a:p>
          <a:p>
            <a:endParaRPr lang="en-US" dirty="0"/>
          </a:p>
        </p:txBody>
      </p:sp>
      <p:pic>
        <p:nvPicPr>
          <p:cNvPr id="8" name="Picture 7">
            <a:extLst>
              <a:ext uri="{FF2B5EF4-FFF2-40B4-BE49-F238E27FC236}">
                <a16:creationId xmlns:a16="http://schemas.microsoft.com/office/drawing/2014/main" id="{A80FCF11-F59D-930E-EC12-F2E3B17B3C93}"/>
              </a:ext>
            </a:extLst>
          </p:cNvPr>
          <p:cNvPicPr>
            <a:picLocks noChangeAspect="1"/>
          </p:cNvPicPr>
          <p:nvPr/>
        </p:nvPicPr>
        <p:blipFill>
          <a:blip r:embed="rId2"/>
          <a:stretch>
            <a:fillRect/>
          </a:stretch>
        </p:blipFill>
        <p:spPr>
          <a:xfrm>
            <a:off x="7622656" y="1930400"/>
            <a:ext cx="3302692" cy="3984049"/>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Our posted door rate is $199.99 and after analyzing 100 Ros, we can see that there is a difference of approximately $7 less. This tells us we are under our target but not by much of a difference. </a:t>
            </a:r>
          </a:p>
          <a:p>
            <a:r>
              <a:rPr lang="en-US" dirty="0"/>
              <a:t>There is probably discounting going on, but seeing that the difference is only $7, this is likely a healthy level of discounting for customer retention. </a:t>
            </a:r>
          </a:p>
        </p:txBody>
      </p:sp>
      <p:pic>
        <p:nvPicPr>
          <p:cNvPr id="8" name="Picture 7">
            <a:extLst>
              <a:ext uri="{FF2B5EF4-FFF2-40B4-BE49-F238E27FC236}">
                <a16:creationId xmlns:a16="http://schemas.microsoft.com/office/drawing/2014/main" id="{149D0502-025E-4752-F9E7-9739D74FE7CA}"/>
              </a:ext>
            </a:extLst>
          </p:cNvPr>
          <p:cNvPicPr>
            <a:picLocks noChangeAspect="1"/>
          </p:cNvPicPr>
          <p:nvPr/>
        </p:nvPicPr>
        <p:blipFill>
          <a:blip r:embed="rId2"/>
          <a:stretch>
            <a:fillRect/>
          </a:stretch>
        </p:blipFill>
        <p:spPr>
          <a:xfrm>
            <a:off x="6329681" y="1930399"/>
            <a:ext cx="5249490" cy="4110961"/>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998AA-94BA-1B70-716A-A2E1BEE3AD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7F4EC0-0A48-5734-EDD2-8A4968317DDF}"/>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3F4C6B82-BC99-2676-EB76-91CC1E81EEBA}"/>
              </a:ext>
            </a:extLst>
          </p:cNvPr>
          <p:cNvSpPr>
            <a:spLocks noGrp="1"/>
          </p:cNvSpPr>
          <p:nvPr>
            <p:ph sz="half" idx="1"/>
          </p:nvPr>
        </p:nvSpPr>
        <p:spPr/>
        <p:txBody>
          <a:bodyPr/>
          <a:lstStyle/>
          <a:p>
            <a:r>
              <a:rPr lang="en-US" dirty="0"/>
              <a:t>Hours per RO in total for this sample were 270.4, which means we averaged 2.7 hours per RO per ticket which is not bad but there is room for improvement. Especially when we look at the percentage of one-item Ros, these amounted for 50%. One-item ROs are always going to happen, but in some (or most) of these cases, we are being order takers rather than trying to sell something. Leaving potential money on the table. </a:t>
            </a:r>
          </a:p>
        </p:txBody>
      </p:sp>
      <p:pic>
        <p:nvPicPr>
          <p:cNvPr id="8" name="Picture 7">
            <a:extLst>
              <a:ext uri="{FF2B5EF4-FFF2-40B4-BE49-F238E27FC236}">
                <a16:creationId xmlns:a16="http://schemas.microsoft.com/office/drawing/2014/main" id="{4D4F8EAD-EB51-1DC4-89E1-C2C19B834D41}"/>
              </a:ext>
            </a:extLst>
          </p:cNvPr>
          <p:cNvPicPr>
            <a:picLocks noChangeAspect="1"/>
          </p:cNvPicPr>
          <p:nvPr/>
        </p:nvPicPr>
        <p:blipFill>
          <a:blip r:embed="rId2"/>
          <a:stretch>
            <a:fillRect/>
          </a:stretch>
        </p:blipFill>
        <p:spPr>
          <a:xfrm>
            <a:off x="6329681" y="1930399"/>
            <a:ext cx="5249490" cy="4110961"/>
          </a:xfrm>
          <a:prstGeom prst="rect">
            <a:avLst/>
          </a:prstGeom>
        </p:spPr>
      </p:pic>
    </p:spTree>
    <p:extLst>
      <p:ext uri="{BB962C8B-B14F-4D97-AF65-F5344CB8AC3E}">
        <p14:creationId xmlns:p14="http://schemas.microsoft.com/office/powerpoint/2010/main" val="1541132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Experienced technicians. </a:t>
            </a:r>
          </a:p>
          <a:p>
            <a:r>
              <a:rPr lang="en-US" dirty="0"/>
              <a:t>Experienced advisors mixed with young talent eager to learn. </a:t>
            </a:r>
          </a:p>
          <a:p>
            <a:r>
              <a:rPr lang="en-US" dirty="0"/>
              <a:t>Successful sales department that’s putting new vehicles out there that will mostly come back to us for service. </a:t>
            </a:r>
          </a:p>
          <a:p>
            <a:r>
              <a:rPr lang="en-US" dirty="0"/>
              <a:t>With shop expansion, quick lube services take less time to be completed. </a:t>
            </a:r>
          </a:p>
          <a:p>
            <a:r>
              <a:rPr lang="en-US" dirty="0"/>
              <a:t>Good CSI</a:t>
            </a:r>
          </a:p>
          <a:p>
            <a:endParaRPr lang="en-US" dirty="0"/>
          </a:p>
        </p:txBody>
      </p:sp>
    </p:spTree>
    <p:extLst>
      <p:ext uri="{BB962C8B-B14F-4D97-AF65-F5344CB8AC3E}">
        <p14:creationId xmlns:p14="http://schemas.microsoft.com/office/powerpoint/2010/main" val="3839221384"/>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380</TotalTime>
  <Words>1695</Words>
  <Application>Microsoft Office PowerPoint</Application>
  <PresentationFormat>Widescreen</PresentationFormat>
  <Paragraphs>136</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Jose Adrianza</cp:lastModifiedBy>
  <cp:revision>7</cp:revision>
  <dcterms:created xsi:type="dcterms:W3CDTF">2022-12-04T13:10:55Z</dcterms:created>
  <dcterms:modified xsi:type="dcterms:W3CDTF">2024-11-10T00:18:44Z</dcterms:modified>
</cp:coreProperties>
</file>