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BFAD92-BC1C-4C93-8ACB-4C043100F3B1}" v="1" dt="2024-10-11T21:01:58.3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m Berube" userId="443fe9a1-3fc8-4b19-9550-2ae564cf0631" providerId="ADAL" clId="{70BFAD92-BC1C-4C93-8ACB-4C043100F3B1}"/>
    <pc:docChg chg="undo custSel modSld">
      <pc:chgData name="Jim Berube" userId="443fe9a1-3fc8-4b19-9550-2ae564cf0631" providerId="ADAL" clId="{70BFAD92-BC1C-4C93-8ACB-4C043100F3B1}" dt="2024-10-27T21:03:03.823" v="12166" actId="27636"/>
      <pc:docMkLst>
        <pc:docMk/>
      </pc:docMkLst>
      <pc:sldChg chg="addSp modSp mod">
        <pc:chgData name="Jim Berube" userId="443fe9a1-3fc8-4b19-9550-2ae564cf0631" providerId="ADAL" clId="{70BFAD92-BC1C-4C93-8ACB-4C043100F3B1}" dt="2024-10-11T21:02:18.534" v="54" actId="207"/>
        <pc:sldMkLst>
          <pc:docMk/>
          <pc:sldMk cId="407074056" sldId="256"/>
        </pc:sldMkLst>
        <pc:spChg chg="mod">
          <ac:chgData name="Jim Berube" userId="443fe9a1-3fc8-4b19-9550-2ae564cf0631" providerId="ADAL" clId="{70BFAD92-BC1C-4C93-8ACB-4C043100F3B1}" dt="2024-10-11T21:01:27.190" v="38" actId="20577"/>
          <ac:spMkLst>
            <pc:docMk/>
            <pc:sldMk cId="407074056" sldId="256"/>
            <ac:spMk id="2" creationId="{3E0A9F39-3A40-DAF5-FB29-F9EF6B43BC8E}"/>
          </ac:spMkLst>
        </pc:spChg>
        <pc:spChg chg="mod">
          <ac:chgData name="Jim Berube" userId="443fe9a1-3fc8-4b19-9550-2ae564cf0631" providerId="ADAL" clId="{70BFAD92-BC1C-4C93-8ACB-4C043100F3B1}" dt="2024-10-11T20:59:28.083" v="8" actId="20577"/>
          <ac:spMkLst>
            <pc:docMk/>
            <pc:sldMk cId="407074056" sldId="256"/>
            <ac:spMk id="3" creationId="{3D24D94E-9ADE-FBA4-4E04-F5102B2316CA}"/>
          </ac:spMkLst>
        </pc:spChg>
        <pc:spChg chg="add mod">
          <ac:chgData name="Jim Berube" userId="443fe9a1-3fc8-4b19-9550-2ae564cf0631" providerId="ADAL" clId="{70BFAD92-BC1C-4C93-8ACB-4C043100F3B1}" dt="2024-10-11T21:02:18.534" v="54" actId="207"/>
          <ac:spMkLst>
            <pc:docMk/>
            <pc:sldMk cId="407074056" sldId="256"/>
            <ac:spMk id="8" creationId="{C3DB0661-4A88-44C3-6CD4-B2E655C44AD2}"/>
          </ac:spMkLst>
        </pc:spChg>
        <pc:picChg chg="add mod">
          <ac:chgData name="Jim Berube" userId="443fe9a1-3fc8-4b19-9550-2ae564cf0631" providerId="ADAL" clId="{70BFAD92-BC1C-4C93-8ACB-4C043100F3B1}" dt="2024-10-11T21:01:39.601" v="40" actId="1076"/>
          <ac:picMkLst>
            <pc:docMk/>
            <pc:sldMk cId="407074056" sldId="256"/>
            <ac:picMk id="5" creationId="{71C7E9EC-C716-1656-E371-F1D9ACBD172E}"/>
          </ac:picMkLst>
        </pc:picChg>
        <pc:picChg chg="add mod">
          <ac:chgData name="Jim Berube" userId="443fe9a1-3fc8-4b19-9550-2ae564cf0631" providerId="ADAL" clId="{70BFAD92-BC1C-4C93-8ACB-4C043100F3B1}" dt="2024-10-11T21:01:43.330" v="41" actId="1076"/>
          <ac:picMkLst>
            <pc:docMk/>
            <pc:sldMk cId="407074056" sldId="256"/>
            <ac:picMk id="7" creationId="{B027403F-E463-D004-7001-3B599CDCD0ED}"/>
          </ac:picMkLst>
        </pc:picChg>
      </pc:sldChg>
      <pc:sldChg chg="modSp mod">
        <pc:chgData name="Jim Berube" userId="443fe9a1-3fc8-4b19-9550-2ae564cf0631" providerId="ADAL" clId="{70BFAD92-BC1C-4C93-8ACB-4C043100F3B1}" dt="2024-10-22T17:00:42.084" v="1418" actId="313"/>
        <pc:sldMkLst>
          <pc:docMk/>
          <pc:sldMk cId="3839221384" sldId="257"/>
        </pc:sldMkLst>
        <pc:spChg chg="mod">
          <ac:chgData name="Jim Berube" userId="443fe9a1-3fc8-4b19-9550-2ae564cf0631" providerId="ADAL" clId="{70BFAD92-BC1C-4C93-8ACB-4C043100F3B1}" dt="2024-10-22T17:00:42.084" v="1418" actId="313"/>
          <ac:spMkLst>
            <pc:docMk/>
            <pc:sldMk cId="3839221384" sldId="257"/>
            <ac:spMk id="3" creationId="{203A9D90-6288-FF85-A14B-EAAC61E0E9A8}"/>
          </ac:spMkLst>
        </pc:spChg>
      </pc:sldChg>
      <pc:sldChg chg="modSp mod">
        <pc:chgData name="Jim Berube" userId="443fe9a1-3fc8-4b19-9550-2ae564cf0631" providerId="ADAL" clId="{70BFAD92-BC1C-4C93-8ACB-4C043100F3B1}" dt="2024-10-27T20:32:56.923" v="9777" actId="33524"/>
        <pc:sldMkLst>
          <pc:docMk/>
          <pc:sldMk cId="4167117408" sldId="258"/>
        </pc:sldMkLst>
        <pc:spChg chg="mod">
          <ac:chgData name="Jim Berube" userId="443fe9a1-3fc8-4b19-9550-2ae564cf0631" providerId="ADAL" clId="{70BFAD92-BC1C-4C93-8ACB-4C043100F3B1}" dt="2024-10-27T20:32:56.923" v="9777" actId="33524"/>
          <ac:spMkLst>
            <pc:docMk/>
            <pc:sldMk cId="4167117408" sldId="258"/>
            <ac:spMk id="3" creationId="{DC1AC215-6A1E-4C59-EFD0-D293BFB95537}"/>
          </ac:spMkLst>
        </pc:spChg>
        <pc:picChg chg="mod">
          <ac:chgData name="Jim Berube" userId="443fe9a1-3fc8-4b19-9550-2ae564cf0631" providerId="ADAL" clId="{70BFAD92-BC1C-4C93-8ACB-4C043100F3B1}" dt="2024-10-22T16:52:12.617" v="1228" actId="14100"/>
          <ac:picMkLst>
            <pc:docMk/>
            <pc:sldMk cId="4167117408" sldId="258"/>
            <ac:picMk id="6" creationId="{7D7FBF6D-1B6B-4091-9ABF-B967D33EAC3F}"/>
          </ac:picMkLst>
        </pc:picChg>
      </pc:sldChg>
      <pc:sldChg chg="addSp delSp modSp mod">
        <pc:chgData name="Jim Berube" userId="443fe9a1-3fc8-4b19-9550-2ae564cf0631" providerId="ADAL" clId="{70BFAD92-BC1C-4C93-8ACB-4C043100F3B1}" dt="2024-10-17T14:07:37.751" v="1217" actId="478"/>
        <pc:sldMkLst>
          <pc:docMk/>
          <pc:sldMk cId="2924363353" sldId="259"/>
        </pc:sldMkLst>
        <pc:spChg chg="mod">
          <ac:chgData name="Jim Berube" userId="443fe9a1-3fc8-4b19-9550-2ae564cf0631" providerId="ADAL" clId="{70BFAD92-BC1C-4C93-8ACB-4C043100F3B1}" dt="2024-10-15T16:51:24.496" v="1209" actId="20577"/>
          <ac:spMkLst>
            <pc:docMk/>
            <pc:sldMk cId="2924363353" sldId="259"/>
            <ac:spMk id="3" creationId="{0CC31931-4847-F763-D4D1-1433E7E0CE49}"/>
          </ac:spMkLst>
        </pc:spChg>
        <pc:picChg chg="add del mod">
          <ac:chgData name="Jim Berube" userId="443fe9a1-3fc8-4b19-9550-2ae564cf0631" providerId="ADAL" clId="{70BFAD92-BC1C-4C93-8ACB-4C043100F3B1}" dt="2024-10-17T14:07:35.324" v="1216" actId="478"/>
          <ac:picMkLst>
            <pc:docMk/>
            <pc:sldMk cId="2924363353" sldId="259"/>
            <ac:picMk id="5" creationId="{2C37221C-A6FA-A20C-1F44-0264CCD58E3C}"/>
          </ac:picMkLst>
        </pc:picChg>
        <pc:picChg chg="add del mod">
          <ac:chgData name="Jim Berube" userId="443fe9a1-3fc8-4b19-9550-2ae564cf0631" providerId="ADAL" clId="{70BFAD92-BC1C-4C93-8ACB-4C043100F3B1}" dt="2024-10-17T14:07:37.751" v="1217" actId="478"/>
          <ac:picMkLst>
            <pc:docMk/>
            <pc:sldMk cId="2924363353" sldId="259"/>
            <ac:picMk id="7" creationId="{1DE37F92-11A0-CC00-749C-883B7F3705DF}"/>
          </ac:picMkLst>
        </pc:picChg>
      </pc:sldChg>
      <pc:sldChg chg="modSp mod">
        <pc:chgData name="Jim Berube" userId="443fe9a1-3fc8-4b19-9550-2ae564cf0631" providerId="ADAL" clId="{70BFAD92-BC1C-4C93-8ACB-4C043100F3B1}" dt="2024-10-22T17:09:48.604" v="2112" actId="20577"/>
        <pc:sldMkLst>
          <pc:docMk/>
          <pc:sldMk cId="2417698126" sldId="262"/>
        </pc:sldMkLst>
        <pc:spChg chg="mod">
          <ac:chgData name="Jim Berube" userId="443fe9a1-3fc8-4b19-9550-2ae564cf0631" providerId="ADAL" clId="{70BFAD92-BC1C-4C93-8ACB-4C043100F3B1}" dt="2024-10-22T17:09:48.604" v="2112" actId="20577"/>
          <ac:spMkLst>
            <pc:docMk/>
            <pc:sldMk cId="2417698126" sldId="262"/>
            <ac:spMk id="3" creationId="{203A9D90-6288-FF85-A14B-EAAC61E0E9A8}"/>
          </ac:spMkLst>
        </pc:spChg>
      </pc:sldChg>
      <pc:sldChg chg="modSp mod">
        <pc:chgData name="Jim Berube" userId="443fe9a1-3fc8-4b19-9550-2ae564cf0631" providerId="ADAL" clId="{70BFAD92-BC1C-4C93-8ACB-4C043100F3B1}" dt="2024-10-22T19:20:51.822" v="2668" actId="20577"/>
        <pc:sldMkLst>
          <pc:docMk/>
          <pc:sldMk cId="3912869560" sldId="263"/>
        </pc:sldMkLst>
        <pc:spChg chg="mod">
          <ac:chgData name="Jim Berube" userId="443fe9a1-3fc8-4b19-9550-2ae564cf0631" providerId="ADAL" clId="{70BFAD92-BC1C-4C93-8ACB-4C043100F3B1}" dt="2024-10-22T19:20:51.822" v="2668" actId="20577"/>
          <ac:spMkLst>
            <pc:docMk/>
            <pc:sldMk cId="3912869560" sldId="263"/>
            <ac:spMk id="3" creationId="{203A9D90-6288-FF85-A14B-EAAC61E0E9A8}"/>
          </ac:spMkLst>
        </pc:spChg>
      </pc:sldChg>
      <pc:sldChg chg="modSp mod">
        <pc:chgData name="Jim Berube" userId="443fe9a1-3fc8-4b19-9550-2ae564cf0631" providerId="ADAL" clId="{70BFAD92-BC1C-4C93-8ACB-4C043100F3B1}" dt="2024-10-22T19:25:38.970" v="3018" actId="20577"/>
        <pc:sldMkLst>
          <pc:docMk/>
          <pc:sldMk cId="627664966" sldId="264"/>
        </pc:sldMkLst>
        <pc:spChg chg="mod">
          <ac:chgData name="Jim Berube" userId="443fe9a1-3fc8-4b19-9550-2ae564cf0631" providerId="ADAL" clId="{70BFAD92-BC1C-4C93-8ACB-4C043100F3B1}" dt="2024-10-22T19:25:38.970" v="3018" actId="20577"/>
          <ac:spMkLst>
            <pc:docMk/>
            <pc:sldMk cId="627664966" sldId="264"/>
            <ac:spMk id="3" creationId="{203A9D90-6288-FF85-A14B-EAAC61E0E9A8}"/>
          </ac:spMkLst>
        </pc:spChg>
      </pc:sldChg>
      <pc:sldChg chg="modSp mod">
        <pc:chgData name="Jim Berube" userId="443fe9a1-3fc8-4b19-9550-2ae564cf0631" providerId="ADAL" clId="{70BFAD92-BC1C-4C93-8ACB-4C043100F3B1}" dt="2024-10-22T19:28:20.057" v="3240" actId="20577"/>
        <pc:sldMkLst>
          <pc:docMk/>
          <pc:sldMk cId="3985272254" sldId="265"/>
        </pc:sldMkLst>
        <pc:spChg chg="mod">
          <ac:chgData name="Jim Berube" userId="443fe9a1-3fc8-4b19-9550-2ae564cf0631" providerId="ADAL" clId="{70BFAD92-BC1C-4C93-8ACB-4C043100F3B1}" dt="2024-10-22T19:28:20.057" v="3240" actId="20577"/>
          <ac:spMkLst>
            <pc:docMk/>
            <pc:sldMk cId="3985272254" sldId="265"/>
            <ac:spMk id="3" creationId="{203A9D90-6288-FF85-A14B-EAAC61E0E9A8}"/>
          </ac:spMkLst>
        </pc:spChg>
      </pc:sldChg>
      <pc:sldChg chg="modSp mod">
        <pc:chgData name="Jim Berube" userId="443fe9a1-3fc8-4b19-9550-2ae564cf0631" providerId="ADAL" clId="{70BFAD92-BC1C-4C93-8ACB-4C043100F3B1}" dt="2024-10-22T19:38:05.544" v="4045" actId="20577"/>
        <pc:sldMkLst>
          <pc:docMk/>
          <pc:sldMk cId="4226099158" sldId="266"/>
        </pc:sldMkLst>
        <pc:spChg chg="mod">
          <ac:chgData name="Jim Berube" userId="443fe9a1-3fc8-4b19-9550-2ae564cf0631" providerId="ADAL" clId="{70BFAD92-BC1C-4C93-8ACB-4C043100F3B1}" dt="2024-10-22T19:38:05.544" v="4045" actId="20577"/>
          <ac:spMkLst>
            <pc:docMk/>
            <pc:sldMk cId="4226099158" sldId="266"/>
            <ac:spMk id="3" creationId="{203A9D90-6288-FF85-A14B-EAAC61E0E9A8}"/>
          </ac:spMkLst>
        </pc:spChg>
      </pc:sldChg>
      <pc:sldChg chg="modSp mod">
        <pc:chgData name="Jim Berube" userId="443fe9a1-3fc8-4b19-9550-2ae564cf0631" providerId="ADAL" clId="{70BFAD92-BC1C-4C93-8ACB-4C043100F3B1}" dt="2024-10-22T20:10:01.684" v="4815" actId="20577"/>
        <pc:sldMkLst>
          <pc:docMk/>
          <pc:sldMk cId="850427537" sldId="267"/>
        </pc:sldMkLst>
        <pc:spChg chg="mod">
          <ac:chgData name="Jim Berube" userId="443fe9a1-3fc8-4b19-9550-2ae564cf0631" providerId="ADAL" clId="{70BFAD92-BC1C-4C93-8ACB-4C043100F3B1}" dt="2024-10-22T20:10:01.684" v="4815" actId="20577"/>
          <ac:spMkLst>
            <pc:docMk/>
            <pc:sldMk cId="850427537" sldId="267"/>
            <ac:spMk id="3" creationId="{203A9D90-6288-FF85-A14B-EAAC61E0E9A8}"/>
          </ac:spMkLst>
        </pc:spChg>
      </pc:sldChg>
      <pc:sldChg chg="modSp mod">
        <pc:chgData name="Jim Berube" userId="443fe9a1-3fc8-4b19-9550-2ae564cf0631" providerId="ADAL" clId="{70BFAD92-BC1C-4C93-8ACB-4C043100F3B1}" dt="2024-10-27T20:39:47.639" v="10343" actId="20577"/>
        <pc:sldMkLst>
          <pc:docMk/>
          <pc:sldMk cId="3364109993" sldId="268"/>
        </pc:sldMkLst>
        <pc:graphicFrameChg chg="modGraphic">
          <ac:chgData name="Jim Berube" userId="443fe9a1-3fc8-4b19-9550-2ae564cf0631" providerId="ADAL" clId="{70BFAD92-BC1C-4C93-8ACB-4C043100F3B1}" dt="2024-10-27T20:39:47.639" v="10343" actId="20577"/>
          <ac:graphicFrameMkLst>
            <pc:docMk/>
            <pc:sldMk cId="3364109993" sldId="268"/>
            <ac:graphicFrameMk id="4" creationId="{BC8B6778-11BB-9A9A-F0BF-8949F85F8237}"/>
          </ac:graphicFrameMkLst>
        </pc:graphicFrameChg>
      </pc:sldChg>
      <pc:sldChg chg="modSp mod">
        <pc:chgData name="Jim Berube" userId="443fe9a1-3fc8-4b19-9550-2ae564cf0631" providerId="ADAL" clId="{70BFAD92-BC1C-4C93-8ACB-4C043100F3B1}" dt="2024-10-27T21:03:03.823" v="12166" actId="27636"/>
        <pc:sldMkLst>
          <pc:docMk/>
          <pc:sldMk cId="3799370086" sldId="269"/>
        </pc:sldMkLst>
        <pc:spChg chg="mod">
          <ac:chgData name="Jim Berube" userId="443fe9a1-3fc8-4b19-9550-2ae564cf0631" providerId="ADAL" clId="{70BFAD92-BC1C-4C93-8ACB-4C043100F3B1}" dt="2024-10-27T21:03:03.823" v="12166" actId="27636"/>
          <ac:spMkLst>
            <pc:docMk/>
            <pc:sldMk cId="3799370086" sldId="269"/>
            <ac:spMk id="3" creationId="{203A9D90-6288-FF85-A14B-EAAC61E0E9A8}"/>
          </ac:spMkLst>
        </pc:spChg>
      </pc:sldChg>
      <pc:sldChg chg="modSp mod">
        <pc:chgData name="Jim Berube" userId="443fe9a1-3fc8-4b19-9550-2ae564cf0631" providerId="ADAL" clId="{70BFAD92-BC1C-4C93-8ACB-4C043100F3B1}" dt="2024-10-27T19:29:40.434" v="5920" actId="20577"/>
        <pc:sldMkLst>
          <pc:docMk/>
          <pc:sldMk cId="3887641486" sldId="270"/>
        </pc:sldMkLst>
        <pc:spChg chg="mod">
          <ac:chgData name="Jim Berube" userId="443fe9a1-3fc8-4b19-9550-2ae564cf0631" providerId="ADAL" clId="{70BFAD92-BC1C-4C93-8ACB-4C043100F3B1}" dt="2024-10-27T19:29:40.434" v="5920" actId="20577"/>
          <ac:spMkLst>
            <pc:docMk/>
            <pc:sldMk cId="3887641486" sldId="270"/>
            <ac:spMk id="3" creationId="{0CC31931-4847-F763-D4D1-1433E7E0CE49}"/>
          </ac:spMkLst>
        </pc:spChg>
        <pc:picChg chg="mod">
          <ac:chgData name="Jim Berube" userId="443fe9a1-3fc8-4b19-9550-2ae564cf0631" providerId="ADAL" clId="{70BFAD92-BC1C-4C93-8ACB-4C043100F3B1}" dt="2024-10-22T16:48:44.059" v="1218" actId="14826"/>
          <ac:picMkLst>
            <pc:docMk/>
            <pc:sldMk cId="3887641486" sldId="270"/>
            <ac:picMk id="10" creationId="{C3022619-ABD1-BF3C-F7D9-E56C642C5D22}"/>
          </ac:picMkLst>
        </pc:picChg>
      </pc:sldChg>
      <pc:sldChg chg="modSp mod">
        <pc:chgData name="Jim Berube" userId="443fe9a1-3fc8-4b19-9550-2ae564cf0631" providerId="ADAL" clId="{70BFAD92-BC1C-4C93-8ACB-4C043100F3B1}" dt="2024-10-27T19:40:42.051" v="6517" actId="20577"/>
        <pc:sldMkLst>
          <pc:docMk/>
          <pc:sldMk cId="1306592365" sldId="271"/>
        </pc:sldMkLst>
        <pc:spChg chg="mod">
          <ac:chgData name="Jim Berube" userId="443fe9a1-3fc8-4b19-9550-2ae564cf0631" providerId="ADAL" clId="{70BFAD92-BC1C-4C93-8ACB-4C043100F3B1}" dt="2024-10-27T19:40:42.051" v="6517" actId="20577"/>
          <ac:spMkLst>
            <pc:docMk/>
            <pc:sldMk cId="1306592365" sldId="271"/>
            <ac:spMk id="3" creationId="{0CC31931-4847-F763-D4D1-1433E7E0CE49}"/>
          </ac:spMkLst>
        </pc:spChg>
        <pc:picChg chg="mod">
          <ac:chgData name="Jim Berube" userId="443fe9a1-3fc8-4b19-9550-2ae564cf0631" providerId="ADAL" clId="{70BFAD92-BC1C-4C93-8ACB-4C043100F3B1}" dt="2024-10-22T16:49:09.800" v="1219" actId="14826"/>
          <ac:picMkLst>
            <pc:docMk/>
            <pc:sldMk cId="1306592365" sldId="271"/>
            <ac:picMk id="6" creationId="{C2A3775D-51A5-D12F-8A3D-32A5B63F1D82}"/>
          </ac:picMkLst>
        </pc:picChg>
      </pc:sldChg>
      <pc:sldChg chg="modSp mod">
        <pc:chgData name="Jim Berube" userId="443fe9a1-3fc8-4b19-9550-2ae564cf0631" providerId="ADAL" clId="{70BFAD92-BC1C-4C93-8ACB-4C043100F3B1}" dt="2024-10-27T20:01:20.626" v="7584" actId="20577"/>
        <pc:sldMkLst>
          <pc:docMk/>
          <pc:sldMk cId="1901477980" sldId="272"/>
        </pc:sldMkLst>
        <pc:spChg chg="mod">
          <ac:chgData name="Jim Berube" userId="443fe9a1-3fc8-4b19-9550-2ae564cf0631" providerId="ADAL" clId="{70BFAD92-BC1C-4C93-8ACB-4C043100F3B1}" dt="2024-10-27T20:01:20.626" v="7584" actId="20577"/>
          <ac:spMkLst>
            <pc:docMk/>
            <pc:sldMk cId="1901477980" sldId="272"/>
            <ac:spMk id="3" creationId="{0CC31931-4847-F763-D4D1-1433E7E0CE49}"/>
          </ac:spMkLst>
        </pc:spChg>
        <pc:picChg chg="mod">
          <ac:chgData name="Jim Berube" userId="443fe9a1-3fc8-4b19-9550-2ae564cf0631" providerId="ADAL" clId="{70BFAD92-BC1C-4C93-8ACB-4C043100F3B1}" dt="2024-10-22T16:50:44.698" v="1223" actId="14100"/>
          <ac:picMkLst>
            <pc:docMk/>
            <pc:sldMk cId="1901477980" sldId="272"/>
            <ac:picMk id="6" creationId="{D4C80DC3-BDC2-5C76-B2D1-6B01142DEC0F}"/>
          </ac:picMkLst>
        </pc:picChg>
      </pc:sldChg>
      <pc:sldChg chg="modSp mod">
        <pc:chgData name="Jim Berube" userId="443fe9a1-3fc8-4b19-9550-2ae564cf0631" providerId="ADAL" clId="{70BFAD92-BC1C-4C93-8ACB-4C043100F3B1}" dt="2024-10-27T20:19:36.630" v="9279" actId="20577"/>
        <pc:sldMkLst>
          <pc:docMk/>
          <pc:sldMk cId="3333452679" sldId="273"/>
        </pc:sldMkLst>
        <pc:spChg chg="mod">
          <ac:chgData name="Jim Berube" userId="443fe9a1-3fc8-4b19-9550-2ae564cf0631" providerId="ADAL" clId="{70BFAD92-BC1C-4C93-8ACB-4C043100F3B1}" dt="2024-10-27T20:19:36.630" v="9279" actId="20577"/>
          <ac:spMkLst>
            <pc:docMk/>
            <pc:sldMk cId="3333452679" sldId="273"/>
            <ac:spMk id="3" creationId="{0CC31931-4847-F763-D4D1-1433E7E0CE49}"/>
          </ac:spMkLst>
        </pc:spChg>
        <pc:picChg chg="mod">
          <ac:chgData name="Jim Berube" userId="443fe9a1-3fc8-4b19-9550-2ae564cf0631" providerId="ADAL" clId="{70BFAD92-BC1C-4C93-8ACB-4C043100F3B1}" dt="2024-10-22T16:51:24.372" v="1225" actId="14100"/>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992038"/>
            <a:ext cx="8773006" cy="957532"/>
          </a:xfrm>
        </p:spPr>
        <p:txBody>
          <a:bodyPr/>
          <a:lstStyle/>
          <a:p>
            <a:r>
              <a:rPr lang="en-US" dirty="0">
                <a:solidFill>
                  <a:srgbClr val="C00000"/>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err="1"/>
              <a:t>Tite</a:t>
            </a:r>
            <a:r>
              <a:rPr lang="en-US" sz="3200" dirty="0"/>
              <a:t> Page</a:t>
            </a:r>
          </a:p>
        </p:txBody>
      </p:sp>
      <p:pic>
        <p:nvPicPr>
          <p:cNvPr id="5" name="Picture 4">
            <a:extLst>
              <a:ext uri="{FF2B5EF4-FFF2-40B4-BE49-F238E27FC236}">
                <a16:creationId xmlns:a16="http://schemas.microsoft.com/office/drawing/2014/main" id="{71C7E9EC-C716-1656-E371-F1D9ACBD172E}"/>
              </a:ext>
            </a:extLst>
          </p:cNvPr>
          <p:cNvPicPr>
            <a:picLocks noChangeAspect="1"/>
          </p:cNvPicPr>
          <p:nvPr/>
        </p:nvPicPr>
        <p:blipFill>
          <a:blip r:embed="rId2"/>
          <a:stretch>
            <a:fillRect/>
          </a:stretch>
        </p:blipFill>
        <p:spPr>
          <a:xfrm>
            <a:off x="7050852" y="2147233"/>
            <a:ext cx="3829584" cy="3505421"/>
          </a:xfrm>
          <a:prstGeom prst="rect">
            <a:avLst/>
          </a:prstGeom>
        </p:spPr>
      </p:pic>
      <p:pic>
        <p:nvPicPr>
          <p:cNvPr id="7" name="Picture 6">
            <a:extLst>
              <a:ext uri="{FF2B5EF4-FFF2-40B4-BE49-F238E27FC236}">
                <a16:creationId xmlns:a16="http://schemas.microsoft.com/office/drawing/2014/main" id="{B027403F-E463-D004-7001-3B599CDCD0ED}"/>
              </a:ext>
            </a:extLst>
          </p:cNvPr>
          <p:cNvPicPr>
            <a:picLocks noChangeAspect="1"/>
          </p:cNvPicPr>
          <p:nvPr/>
        </p:nvPicPr>
        <p:blipFill>
          <a:blip r:embed="rId3"/>
          <a:stretch>
            <a:fillRect/>
          </a:stretch>
        </p:blipFill>
        <p:spPr>
          <a:xfrm>
            <a:off x="434456" y="2147233"/>
            <a:ext cx="6428509" cy="3505420"/>
          </a:xfrm>
          <a:prstGeom prst="rect">
            <a:avLst/>
          </a:prstGeom>
        </p:spPr>
      </p:pic>
      <p:sp>
        <p:nvSpPr>
          <p:cNvPr id="8" name="TextBox 7">
            <a:extLst>
              <a:ext uri="{FF2B5EF4-FFF2-40B4-BE49-F238E27FC236}">
                <a16:creationId xmlns:a16="http://schemas.microsoft.com/office/drawing/2014/main" id="{C3DB0661-4A88-44C3-6CD4-B2E655C44AD2}"/>
              </a:ext>
            </a:extLst>
          </p:cNvPr>
          <p:cNvSpPr txBox="1"/>
          <p:nvPr/>
        </p:nvSpPr>
        <p:spPr>
          <a:xfrm>
            <a:off x="8857673" y="6179127"/>
            <a:ext cx="1418978" cy="369332"/>
          </a:xfrm>
          <a:prstGeom prst="rect">
            <a:avLst/>
          </a:prstGeom>
          <a:noFill/>
        </p:spPr>
        <p:txBody>
          <a:bodyPr wrap="none" rtlCol="0">
            <a:spAutoFit/>
          </a:bodyPr>
          <a:lstStyle/>
          <a:p>
            <a:r>
              <a:rPr lang="en-US" dirty="0">
                <a:solidFill>
                  <a:srgbClr val="C00000"/>
                </a:solidFill>
              </a:rPr>
              <a:t>Jim Berube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Parts maintenance items priced correctly so we do not loose to local independent shops that are purchasing the parts at a discounted rate. </a:t>
            </a:r>
          </a:p>
          <a:p>
            <a:r>
              <a:rPr lang="en-US" dirty="0"/>
              <a:t>Parts to offer an aftermarket option on 7 year or older vehicles.</a:t>
            </a:r>
          </a:p>
          <a:p>
            <a:r>
              <a:rPr lang="en-US" dirty="0"/>
              <a:t>Special tool organization for quicker repair times.</a:t>
            </a:r>
          </a:p>
          <a:p>
            <a:r>
              <a:rPr lang="en-US" dirty="0"/>
              <a:t>Advisors spending more time at write up to point out issues found in drive, Tire issues, wipers, lights on dash and possible body work.</a:t>
            </a:r>
          </a:p>
          <a:p>
            <a:r>
              <a:rPr lang="en-US" dirty="0"/>
              <a:t>Performing Follow up on each closed repair order.</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Loosing to local independent shops that are purchasing the parts at a discounted rate. </a:t>
            </a:r>
          </a:p>
          <a:p>
            <a:r>
              <a:rPr lang="en-US" dirty="0"/>
              <a:t>Slave to online reviews</a:t>
            </a:r>
          </a:p>
          <a:p>
            <a:r>
              <a:rPr lang="en-US" dirty="0"/>
              <a:t>Electric Vehicles with less maintenance intervals. </a:t>
            </a:r>
          </a:p>
          <a:p>
            <a:r>
              <a:rPr lang="en-US" dirty="0"/>
              <a:t>Fear of conflict (internal communication)</a:t>
            </a:r>
          </a:p>
          <a:p>
            <a:r>
              <a:rPr lang="en-US" dirty="0"/>
              <a:t>Loss of strong techs due to being poached or internal conflicts that can be corrected (Again could be a lack of communication of both parties)</a:t>
            </a:r>
          </a:p>
          <a:p>
            <a:r>
              <a:rPr lang="en-US" dirty="0"/>
              <a:t>Online reviews.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Selling Audi care- Advisor does not explain the savings or the benefits.</a:t>
            </a:r>
          </a:p>
          <a:p>
            <a:r>
              <a:rPr lang="en-US" dirty="0"/>
              <a:t>Menu items </a:t>
            </a:r>
          </a:p>
          <a:p>
            <a:r>
              <a:rPr lang="en-US" dirty="0"/>
              <a:t>Fear of objection so Advisors and/or Techs will not express themselves in certain situations</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Build proper Op codes for a discount</a:t>
            </a:r>
          </a:p>
          <a:p>
            <a:r>
              <a:rPr lang="en-US" dirty="0"/>
              <a:t>Add 2 more techs (I have 30 bays and should have 20 Technicians; I currently have 18)</a:t>
            </a:r>
          </a:p>
          <a:p>
            <a:r>
              <a:rPr lang="en-US" dirty="0"/>
              <a:t>I am updating our ICE repair rate to $229 variable.</a:t>
            </a:r>
          </a:p>
          <a:p>
            <a:r>
              <a:rPr lang="en-US" dirty="0"/>
              <a:t>I am adding an EV repair rate of $249 variable.</a:t>
            </a:r>
          </a:p>
          <a:p>
            <a:r>
              <a:rPr lang="en-US" dirty="0"/>
              <a:t>Advisors must be in the drive and spending time with each customer listening to their vehicle needs along with performing a proper walk around to start the Halo effect and giving the customer proper expectations. </a:t>
            </a:r>
          </a:p>
          <a:p>
            <a:r>
              <a:rPr lang="en-US" dirty="0"/>
              <a:t>Sell Audi prepaid maintenance and menu items. (BG packages)</a:t>
            </a:r>
          </a:p>
          <a:p>
            <a:r>
              <a:rPr lang="en-US" dirty="0"/>
              <a:t>Move the shop around to have mentors with apprentices.</a:t>
            </a:r>
          </a:p>
          <a:p>
            <a:pPr marL="0" indent="0">
              <a:buNone/>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Fix op codes.</a:t>
            </a:r>
          </a:p>
          <a:p>
            <a:r>
              <a:rPr lang="en-US" dirty="0"/>
              <a:t>Daily Metrics email to advisors, along with a weekly meeting.</a:t>
            </a:r>
          </a:p>
          <a:p>
            <a:r>
              <a:rPr lang="en-US" dirty="0"/>
              <a:t>Open repair order lists will be checked on Tuesdays, weekly.</a:t>
            </a:r>
          </a:p>
          <a:p>
            <a:r>
              <a:rPr lang="en-US" dirty="0"/>
              <a:t>Work with parts manager to properly price maintenance items and offer an aftermarket option for 8 year or older vehicles. Also, because this is happening as I type this, have the parts department hand out the correct part!!!</a:t>
            </a:r>
          </a:p>
          <a:p>
            <a:r>
              <a:rPr lang="en-US" dirty="0"/>
              <a:t>Market more frequently that we have been. We do not need to send coupons out all the time, we can be sending informational emails about our staff, tires or general information that will also customer seek us out for service.</a:t>
            </a:r>
          </a:p>
          <a:p>
            <a:r>
              <a:rPr lang="en-US" dirty="0"/>
              <a:t>Advisors to perform </a:t>
            </a:r>
            <a:r>
              <a:rPr lang="en-US"/>
              <a:t>Follow-up after service.</a:t>
            </a:r>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11757210"/>
              </p:ext>
            </p:extLst>
          </p:nvPr>
        </p:nvGraphicFramePr>
        <p:xfrm>
          <a:off x="677334" y="1818624"/>
          <a:ext cx="9132492" cy="599269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Fix Op codes</a:t>
                      </a:r>
                    </a:p>
                  </a:txBody>
                  <a:tcPr/>
                </a:tc>
                <a:tc>
                  <a:txBody>
                    <a:bodyPr/>
                    <a:lstStyle/>
                    <a:p>
                      <a:r>
                        <a:rPr lang="en-US" dirty="0"/>
                        <a:t>Service Manager</a:t>
                      </a:r>
                    </a:p>
                  </a:txBody>
                  <a:tcPr/>
                </a:tc>
                <a:tc>
                  <a:txBody>
                    <a:bodyPr/>
                    <a:lstStyle/>
                    <a:p>
                      <a:r>
                        <a:rPr lang="en-US" dirty="0"/>
                        <a:t>11/30/2024</a:t>
                      </a:r>
                    </a:p>
                  </a:txBody>
                  <a:tcPr/>
                </a:tc>
                <a:extLst>
                  <a:ext uri="{0D108BD9-81ED-4DB2-BD59-A6C34878D82A}">
                    <a16:rowId xmlns:a16="http://schemas.microsoft.com/office/drawing/2014/main" val="2400365483"/>
                  </a:ext>
                </a:extLst>
              </a:tr>
              <a:tr h="565004">
                <a:tc>
                  <a:txBody>
                    <a:bodyPr/>
                    <a:lstStyle/>
                    <a:p>
                      <a:r>
                        <a:rPr lang="en-US" dirty="0"/>
                        <a:t>Daily Metrics to be emails to advisors and Dispatcher</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07845787"/>
                  </a:ext>
                </a:extLst>
              </a:tr>
              <a:tr h="565004">
                <a:tc>
                  <a:txBody>
                    <a:bodyPr/>
                    <a:lstStyle/>
                    <a:p>
                      <a:r>
                        <a:rPr lang="en-US" dirty="0"/>
                        <a:t>Check in on Customer follow up with advisors</a:t>
                      </a:r>
                    </a:p>
                  </a:txBody>
                  <a:tcPr/>
                </a:tc>
                <a:tc>
                  <a:txBody>
                    <a:bodyPr/>
                    <a:lstStyle/>
                    <a:p>
                      <a:r>
                        <a:rPr lang="en-US" dirty="0"/>
                        <a:t>Service Manager</a:t>
                      </a:r>
                    </a:p>
                  </a:txBody>
                  <a:tcPr/>
                </a:tc>
                <a:tc>
                  <a:txBody>
                    <a:bodyPr/>
                    <a:lstStyle/>
                    <a:p>
                      <a:r>
                        <a:rPr lang="en-US" dirty="0"/>
                        <a:t>Daily/Weekly with CSI reporting tool</a:t>
                      </a:r>
                    </a:p>
                  </a:txBody>
                  <a:tcPr/>
                </a:tc>
                <a:extLst>
                  <a:ext uri="{0D108BD9-81ED-4DB2-BD59-A6C34878D82A}">
                    <a16:rowId xmlns:a16="http://schemas.microsoft.com/office/drawing/2014/main" val="1530126605"/>
                  </a:ext>
                </a:extLst>
              </a:tr>
              <a:tr h="565004">
                <a:tc>
                  <a:txBody>
                    <a:bodyPr/>
                    <a:lstStyle/>
                    <a:p>
                      <a:r>
                        <a:rPr lang="en-US" dirty="0"/>
                        <a:t>Open repair order review</a:t>
                      </a:r>
                    </a:p>
                  </a:txBody>
                  <a:tcPr/>
                </a:tc>
                <a:tc>
                  <a:txBody>
                    <a:bodyPr/>
                    <a:lstStyle/>
                    <a:p>
                      <a:r>
                        <a:rPr lang="en-US" dirty="0"/>
                        <a:t>Service manager</a:t>
                      </a:r>
                    </a:p>
                  </a:txBody>
                  <a:tcPr/>
                </a:tc>
                <a:tc>
                  <a:txBody>
                    <a:bodyPr/>
                    <a:lstStyle/>
                    <a:p>
                      <a:r>
                        <a:rPr lang="en-US" dirty="0"/>
                        <a:t>Every Tuesday </a:t>
                      </a:r>
                    </a:p>
                  </a:txBody>
                  <a:tcPr/>
                </a:tc>
                <a:extLst>
                  <a:ext uri="{0D108BD9-81ED-4DB2-BD59-A6C34878D82A}">
                    <a16:rowId xmlns:a16="http://schemas.microsoft.com/office/drawing/2014/main" val="1950345431"/>
                  </a:ext>
                </a:extLst>
              </a:tr>
              <a:tr h="565004">
                <a:tc>
                  <a:txBody>
                    <a:bodyPr/>
                    <a:lstStyle/>
                    <a:p>
                      <a:r>
                        <a:rPr lang="en-US" dirty="0"/>
                        <a:t>Work with Parts manager to provide more options for parts with 8 year or older vehicles. (Aftermarket or pricing strategy) in order to get the labor hours/dollars</a:t>
                      </a:r>
                    </a:p>
                  </a:txBody>
                  <a:tcPr/>
                </a:tc>
                <a:tc>
                  <a:txBody>
                    <a:bodyPr/>
                    <a:lstStyle/>
                    <a:p>
                      <a:r>
                        <a:rPr lang="en-US" dirty="0"/>
                        <a:t>Service and Parts manager</a:t>
                      </a:r>
                    </a:p>
                  </a:txBody>
                  <a:tcPr/>
                </a:tc>
                <a:tc>
                  <a:txBody>
                    <a:bodyPr/>
                    <a:lstStyle/>
                    <a:p>
                      <a:r>
                        <a:rPr lang="en-US" dirty="0"/>
                        <a:t>11/30/2024</a:t>
                      </a:r>
                    </a:p>
                  </a:txBody>
                  <a:tcPr/>
                </a:tc>
                <a:extLst>
                  <a:ext uri="{0D108BD9-81ED-4DB2-BD59-A6C34878D82A}">
                    <a16:rowId xmlns:a16="http://schemas.microsoft.com/office/drawing/2014/main" val="1960891333"/>
                  </a:ext>
                </a:extLst>
              </a:tr>
              <a:tr h="565004">
                <a:tc>
                  <a:txBody>
                    <a:bodyPr/>
                    <a:lstStyle/>
                    <a:p>
                      <a:r>
                        <a:rPr lang="en-US" dirty="0"/>
                        <a:t>Teach the techs Proficiency</a:t>
                      </a:r>
                    </a:p>
                  </a:txBody>
                  <a:tcPr/>
                </a:tc>
                <a:tc>
                  <a:txBody>
                    <a:bodyPr/>
                    <a:lstStyle/>
                    <a:p>
                      <a:r>
                        <a:rPr lang="en-US" dirty="0"/>
                        <a:t>Service manager and shop </a:t>
                      </a:r>
                      <a:r>
                        <a:rPr lang="en-US" dirty="0" err="1"/>
                        <a:t>foremans</a:t>
                      </a:r>
                      <a:endParaRPr lang="en-US" dirty="0"/>
                    </a:p>
                  </a:txBody>
                  <a:tcPr/>
                </a:tc>
                <a:tc>
                  <a:txBody>
                    <a:bodyPr/>
                    <a:lstStyle/>
                    <a:p>
                      <a:r>
                        <a:rPr lang="en-US" dirty="0"/>
                        <a:t>11/30/2024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39019"/>
            <a:ext cx="8596668" cy="4402343"/>
          </a:xfrm>
        </p:spPr>
        <p:txBody>
          <a:bodyPr>
            <a:normAutofit fontScale="85000" lnSpcReduction="20000"/>
          </a:bodyPr>
          <a:lstStyle/>
          <a:p>
            <a:r>
              <a:rPr lang="en-US" dirty="0"/>
              <a:t>Our service team is very strong in culture, communication and desire to grow. But what I am finding we need to be on the same page with billing repair work and having accurate op codes that we all use as it is like having the proper parts on the shelf so over the next month, I will be working with my team to correct this. </a:t>
            </a:r>
          </a:p>
          <a:p>
            <a:r>
              <a:rPr lang="en-US" dirty="0"/>
              <a:t>I have also found that we need to collect and close repair orders quicker. We tend to procrastinate for what ever reason, but this is costing us money with loaner cars being out to long or moneys not hitting the doc in a timely manner. I need to inspect repair orders daily and running an open RO list weekly. </a:t>
            </a:r>
          </a:p>
          <a:p>
            <a:r>
              <a:rPr lang="en-US" dirty="0"/>
              <a:t>I will be running service advisor deviation report to ensure discounts are being applied properly and/or stop discounting.</a:t>
            </a:r>
          </a:p>
          <a:p>
            <a:r>
              <a:rPr lang="en-US" dirty="0"/>
              <a:t>I will be working with our parts manager to bring down the pricing on fast moving maintenance parts like brake pads and rotors to a proper parts maintenance price to be able to sell at the desk with out the customer wanting to shop us.</a:t>
            </a:r>
          </a:p>
          <a:p>
            <a:r>
              <a:rPr lang="en-US" dirty="0"/>
              <a:t>I will be also working with my shop </a:t>
            </a:r>
            <a:r>
              <a:rPr lang="en-US" dirty="0" err="1"/>
              <a:t>foremans</a:t>
            </a:r>
            <a:r>
              <a:rPr lang="en-US" dirty="0"/>
              <a:t> to keeping mentoring our apprentices to grow them quicker to be able to bring more in as they are our future.</a:t>
            </a:r>
          </a:p>
          <a:p>
            <a:r>
              <a:rPr lang="en-US" dirty="0"/>
              <a:t>I will be adding an electric vehicle rate as it is true that our strongest and most expensive technicians are working on these vehicles.</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group is partnered with Xtime for </a:t>
            </a:r>
            <a:r>
              <a:rPr lang="en-US" dirty="0">
                <a:solidFill>
                  <a:schemeClr val="tx1"/>
                </a:solidFill>
                <a:latin typeface="Calibri" panose="020F0502020204030204" pitchFamily="34" charset="0"/>
              </a:rPr>
              <a:t>a</a:t>
            </a:r>
            <a:r>
              <a:rPr lang="en-US" sz="1800" b="0" i="0" u="none" strike="noStrike" baseline="0" dirty="0">
                <a:solidFill>
                  <a:schemeClr val="tx1"/>
                </a:solidFill>
                <a:latin typeface="Calibri" panose="020F0502020204030204" pitchFamily="34" charset="0"/>
              </a:rPr>
              <a:t>ppointments/service inspections/videos. With the partnership, I have 4 free email blasts to send marketing blast out with general vehicle or dealership information and/or coupons to attract customers </a:t>
            </a:r>
            <a:r>
              <a:rPr lang="en-US" dirty="0">
                <a:solidFill>
                  <a:schemeClr val="tx1"/>
                </a:solidFill>
                <a:latin typeface="Calibri" panose="020F0502020204030204" pitchFamily="34" charset="0"/>
              </a:rPr>
              <a:t>current customers in our data along with 2 free text blasts. </a:t>
            </a:r>
            <a:r>
              <a:rPr lang="en-US" sz="1800" b="0" i="0" u="none" strike="noStrike" baseline="0" dirty="0">
                <a:solidFill>
                  <a:schemeClr val="tx1"/>
                </a:solidFill>
                <a:latin typeface="Calibri" panose="020F0502020204030204" pitchFamily="34" charset="0"/>
              </a:rPr>
              <a:t> I also have Audi’s marketing for quarterly email first then mailers to customers that the email has not been opened or not on file. Audi does go after customers in our area that do not service with us to try to gain their business. </a:t>
            </a:r>
          </a:p>
          <a:p>
            <a:r>
              <a:rPr lang="en-US" sz="1800" b="0" i="0" u="none" strike="noStrike" baseline="0" dirty="0">
                <a:solidFill>
                  <a:schemeClr val="tx1"/>
                </a:solidFill>
                <a:latin typeface="Calibri" panose="020F0502020204030204" pitchFamily="34" charset="0"/>
              </a:rPr>
              <a:t>My Goals for improvement is to utilize this on a more consistent basis. </a:t>
            </a:r>
          </a:p>
          <a:p>
            <a:r>
              <a:rPr lang="en-US" sz="1800" b="0" i="0" u="none" strike="noStrike" baseline="0" dirty="0">
                <a:solidFill>
                  <a:schemeClr val="tx1"/>
                </a:solidFill>
                <a:latin typeface="Calibri" panose="020F0502020204030204" pitchFamily="34" charset="0"/>
              </a:rPr>
              <a:t>Plan to achieve your goals is to set up a monthly strategy call with my Xtime and Audi  marketing reps to strategize for the next months campaigns.</a:t>
            </a:r>
          </a:p>
          <a:p>
            <a:r>
              <a:rPr lang="en-US" sz="1800" b="0" i="0" u="none" strike="noStrike" baseline="0" dirty="0">
                <a:solidFill>
                  <a:schemeClr val="tx1"/>
                </a:solidFill>
                <a:latin typeface="Calibri" panose="020F0502020204030204" pitchFamily="34" charset="0"/>
              </a:rPr>
              <a:t>Xtime and Audi can help me evaluate changes </a:t>
            </a:r>
            <a:r>
              <a:rPr lang="en-US" dirty="0">
                <a:solidFill>
                  <a:schemeClr val="tx1"/>
                </a:solidFill>
                <a:latin typeface="Calibri" panose="020F0502020204030204" pitchFamily="34" charset="0"/>
              </a:rPr>
              <a:t>by seeing if there are gains in retention and information gathered with email to appointment rates made from the actual email to website click rates.</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89781" y="1406106"/>
            <a:ext cx="5379420" cy="5270739"/>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at $209 variable rate for all repair work, </a:t>
            </a:r>
            <a:r>
              <a:rPr lang="en-US" sz="1800" b="0" i="0" u="none" strike="noStrike" baseline="0" dirty="0">
                <a:solidFill>
                  <a:srgbClr val="221E1F"/>
                </a:solidFill>
                <a:latin typeface="Calibri" panose="020F0502020204030204" pitchFamily="34" charset="0"/>
              </a:rPr>
              <a:t>$175 for internal and $194 for maintenance. Advisors are allowed to change sale amounts.</a:t>
            </a:r>
          </a:p>
          <a:p>
            <a:r>
              <a:rPr lang="en-US" sz="1800" b="0" i="0" u="none" strike="noStrike" baseline="0" dirty="0">
                <a:solidFill>
                  <a:srgbClr val="221E1F"/>
                </a:solidFill>
                <a:latin typeface="Calibri" panose="020F0502020204030204" pitchFamily="34" charset="0"/>
              </a:rPr>
              <a:t>-Goals for improvement is to go up to $229 variable  for all ICE repairs, $249 variable for EV repairs. Raise the internal rate to $189 (There will be increases </a:t>
            </a:r>
            <a:r>
              <a:rPr lang="en-US" dirty="0">
                <a:solidFill>
                  <a:srgbClr val="221E1F"/>
                </a:solidFill>
                <a:latin typeface="Calibri" panose="020F0502020204030204" pitchFamily="34" charset="0"/>
              </a:rPr>
              <a:t>with internals </a:t>
            </a:r>
            <a:r>
              <a:rPr lang="en-US" sz="1800" b="0" i="0" u="none" strike="noStrike" baseline="0" dirty="0">
                <a:solidFill>
                  <a:srgbClr val="221E1F"/>
                </a:solidFill>
                <a:latin typeface="Calibri" panose="020F0502020204030204" pitchFamily="34" charset="0"/>
              </a:rPr>
              <a:t>faster than normal to get them to our door rate). </a:t>
            </a:r>
          </a:p>
          <a:p>
            <a:r>
              <a:rPr lang="en-US" sz="1800" b="0" i="0" u="none" strike="noStrike" baseline="0" dirty="0">
                <a:solidFill>
                  <a:srgbClr val="221E1F"/>
                </a:solidFill>
                <a:latin typeface="Calibri" panose="020F0502020204030204" pitchFamily="34" charset="0"/>
              </a:rPr>
              <a:t>Plans to achieve your goals will happen by November 1,2024.</a:t>
            </a:r>
          </a:p>
          <a:p>
            <a:r>
              <a:rPr lang="en-US" sz="1800" b="0" i="0" u="none" strike="noStrike" baseline="0" dirty="0">
                <a:solidFill>
                  <a:srgbClr val="221E1F"/>
                </a:solidFill>
                <a:latin typeface="Calibri" panose="020F0502020204030204" pitchFamily="34" charset="0"/>
              </a:rPr>
              <a:t>Plans to evaluate your changes will happen the first of each month to see changes that have happened. </a:t>
            </a:r>
            <a:r>
              <a:rPr lang="en-US" dirty="0">
                <a:solidFill>
                  <a:srgbClr val="221E1F"/>
                </a:solidFill>
                <a:latin typeface="Calibri" panose="020F0502020204030204" pitchFamily="34" charset="0"/>
              </a:rPr>
              <a:t>To check for increases of dollars added, is there more discounting are tech times being lowered. I will also run a daily advisor report daily to inspect/manage advisor procedure.</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a:t>
            </a:r>
            <a:r>
              <a:rPr lang="en-US" dirty="0">
                <a:solidFill>
                  <a:srgbClr val="221E1F"/>
                </a:solidFill>
                <a:latin typeface="Calibri" panose="020F0502020204030204" pitchFamily="34" charset="0"/>
              </a:rPr>
              <a:t>ly we must be at 28% or less in personal expense to service gross.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would be to watch overtime and/or if a lot person was to leave, I would not rehire. Trimming the staff would be ok for this department at this time.</a:t>
            </a:r>
          </a:p>
          <a:p>
            <a:r>
              <a:rPr lang="en-US" sz="1800" b="0" i="0" u="none" strike="noStrike" baseline="0" dirty="0">
                <a:solidFill>
                  <a:srgbClr val="221E1F"/>
                </a:solidFill>
                <a:latin typeface="Calibri" panose="020F0502020204030204" pitchFamily="34" charset="0"/>
              </a:rPr>
              <a:t>Plans to achieve </a:t>
            </a:r>
            <a:r>
              <a:rPr lang="en-US" dirty="0">
                <a:solidFill>
                  <a:srgbClr val="221E1F"/>
                </a:solidFill>
                <a:latin typeface="Calibri" panose="020F0502020204030204" pitchFamily="34" charset="0"/>
              </a:rPr>
              <a:t>my goal is to start by watching OT daily/weekly.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a:t>
            </a:r>
            <a:r>
              <a:rPr lang="en-US" dirty="0">
                <a:solidFill>
                  <a:srgbClr val="221E1F"/>
                </a:solidFill>
                <a:latin typeface="Calibri" panose="020F0502020204030204" pitchFamily="34" charset="0"/>
              </a:rPr>
              <a:t>will be after 2 months to see if the strategy is working. This would help $2,888 per month and $27,461 for the year addition to gross. (It is a start).</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do watch tech flat rate hours, and I speak to the techs to see what happened if they were under 40 hours for the week. I also have 5 techs in our apprentice mentorship program.</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Goals for improvement is to teach and watch flat rate tech proficiency weekly, along with getting our apprentices taught this at an early part of their career to make the most hours they can. </a:t>
            </a:r>
          </a:p>
          <a:p>
            <a:r>
              <a:rPr lang="en-US" sz="1800" b="0" i="0" u="none" strike="noStrike" baseline="0" dirty="0">
                <a:solidFill>
                  <a:srgbClr val="221E1F"/>
                </a:solidFill>
                <a:latin typeface="Calibri" panose="020F0502020204030204" pitchFamily="34" charset="0"/>
              </a:rPr>
              <a:t>Plans to achieve your goals is to get our assistant manager/dispatcher and 2 shop </a:t>
            </a:r>
            <a:r>
              <a:rPr lang="en-US" sz="1800" b="0" i="0" u="none" strike="noStrike" baseline="0" dirty="0" err="1">
                <a:solidFill>
                  <a:srgbClr val="221E1F"/>
                </a:solidFill>
                <a:latin typeface="Calibri" panose="020F0502020204030204" pitchFamily="34" charset="0"/>
              </a:rPr>
              <a:t>foremans</a:t>
            </a:r>
            <a:r>
              <a:rPr lang="en-US" sz="1800" b="0" i="0" u="none" strike="noStrike" baseline="0" dirty="0">
                <a:solidFill>
                  <a:srgbClr val="221E1F"/>
                </a:solidFill>
                <a:latin typeface="Calibri" panose="020F0502020204030204" pitchFamily="34" charset="0"/>
              </a:rPr>
              <a:t> on board and making this apart of our weekly meeting with the shop.</a:t>
            </a:r>
          </a:p>
          <a:p>
            <a:r>
              <a:rPr lang="en-US" sz="1800" b="0" i="0" u="none" strike="noStrike" baseline="0" dirty="0">
                <a:solidFill>
                  <a:srgbClr val="221E1F"/>
                </a:solidFill>
                <a:latin typeface="Calibri" panose="020F0502020204030204" pitchFamily="34" charset="0"/>
              </a:rPr>
              <a:t>Plans to evaluate your change</a:t>
            </a:r>
            <a:r>
              <a:rPr lang="en-US" dirty="0">
                <a:solidFill>
                  <a:srgbClr val="221E1F"/>
                </a:solidFill>
                <a:latin typeface="Calibri" panose="020F0502020204030204" pitchFamily="34" charset="0"/>
              </a:rPr>
              <a:t>s will happen weekly and monthly with assistant manager and </a:t>
            </a:r>
            <a:r>
              <a:rPr lang="en-US" dirty="0" err="1">
                <a:solidFill>
                  <a:srgbClr val="221E1F"/>
                </a:solidFill>
                <a:latin typeface="Calibri" panose="020F0502020204030204" pitchFamily="34" charset="0"/>
              </a:rPr>
              <a:t>Foremans</a:t>
            </a:r>
            <a:r>
              <a:rPr lang="en-US" dirty="0">
                <a:solidFill>
                  <a:srgbClr val="221E1F"/>
                </a:solidFill>
                <a:latin typeface="Calibri" panose="020F0502020204030204" pitchFamily="34" charset="0"/>
              </a:rPr>
              <a:t> with data from flat rate hours and time- card reports.</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4975667" y="1453062"/>
            <a:ext cx="5186249" cy="4076470"/>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66491"/>
            <a:ext cx="4184035" cy="4574870"/>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have 30 bays with 18 techs.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need 2 more flat rate techs or one flat rate and an apprentice to work with to groom on how we do business. (I am tired of retreads and tech schools have a lot of students that want to work)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my goals are hard in this climat</a:t>
            </a:r>
            <a:r>
              <a:rPr lang="en-US" dirty="0">
                <a:solidFill>
                  <a:srgbClr val="221E1F"/>
                </a:solidFill>
                <a:latin typeface="Calibri" panose="020F0502020204030204" pitchFamily="34" charset="0"/>
              </a:rPr>
              <a:t>e as flat rate techs are hard to find, with a good apprentice candidate it could take 6 months to 2 years to get the person ready to turn 40+ hours a week.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my changes will be with watching hours produced from the apprentice tech to know when they are ready for flat rate. This will also be the help with our dispatcher and shop </a:t>
            </a:r>
            <a:r>
              <a:rPr lang="en-US" sz="1800" b="0" i="0" u="none" strike="noStrike" baseline="0" dirty="0" err="1">
                <a:solidFill>
                  <a:srgbClr val="221E1F"/>
                </a:solidFill>
                <a:latin typeface="Calibri" panose="020F0502020204030204" pitchFamily="34" charset="0"/>
              </a:rPr>
              <a:t>foremans</a:t>
            </a:r>
            <a:r>
              <a:rPr lang="en-US" sz="1800" b="0" i="0" u="none" strike="noStrike" baseline="0" dirty="0">
                <a:solidFill>
                  <a:srgbClr val="221E1F"/>
                </a:solidFill>
                <a:latin typeface="Calibri" panose="020F0502020204030204" pitchFamily="34" charset="0"/>
              </a:rPr>
              <a:t> that are me</a:t>
            </a:r>
            <a:r>
              <a:rPr lang="en-US" dirty="0">
                <a:solidFill>
                  <a:srgbClr val="221E1F"/>
                </a:solidFill>
                <a:latin typeface="Calibri" panose="020F0502020204030204" pitchFamily="34" charset="0"/>
              </a:rPr>
              <a:t>ntoring the student. Also, me as when I start seeing a big production increase of the </a:t>
            </a:r>
            <a:r>
              <a:rPr lang="en-US" dirty="0" err="1">
                <a:solidFill>
                  <a:srgbClr val="221E1F"/>
                </a:solidFill>
                <a:latin typeface="Calibri" panose="020F0502020204030204" pitchFamily="34" charset="0"/>
              </a:rPr>
              <a:t>foremans</a:t>
            </a:r>
            <a:r>
              <a:rPr lang="en-US" dirty="0">
                <a:solidFill>
                  <a:srgbClr val="221E1F"/>
                </a:solidFill>
                <a:latin typeface="Calibri" panose="020F0502020204030204" pitchFamily="34" charset="0"/>
              </a:rPr>
              <a:t>, I know it is time for a new apprentice. </a:t>
            </a:r>
          </a:p>
          <a:p>
            <a:r>
              <a:rPr lang="en-US" sz="1800" b="0" i="0" u="none" strike="noStrike" baseline="0" dirty="0">
                <a:solidFill>
                  <a:srgbClr val="221E1F"/>
                </a:solidFill>
                <a:latin typeface="Calibri" panose="020F0502020204030204" pitchFamily="34" charset="0"/>
              </a:rPr>
              <a:t>We have a total 6 techs that are flat rate, in between hourly to flat rate or is very green that has gone trough our internal apprentice program. Our plan is to have all these techs stay together to keep building the program.</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5614987" y="1673525"/>
            <a:ext cx="3133725" cy="4332781"/>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Details from discussions that you had with myself the service manager about your repair order analysis. What I found was we need to clean up our op codes. Example we have one op code for oil changes and every advisor is all over the place with times for models. We will be building more. Along with being more consistent with our Competitive and maintenance buckets and not charging repair rates. Maybe this is why we lose to the competition. At the end of the day, I should be inspecting every repair order before close.</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089525" y="1854680"/>
            <a:ext cx="5037886" cy="394539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Teamwork / Collaboration</a:t>
            </a:r>
          </a:p>
          <a:p>
            <a:r>
              <a:rPr lang="en-US" dirty="0"/>
              <a:t>Culture</a:t>
            </a:r>
          </a:p>
          <a:p>
            <a:r>
              <a:rPr lang="en-US" dirty="0"/>
              <a:t>Apprentice Mentorship</a:t>
            </a:r>
          </a:p>
          <a:p>
            <a:r>
              <a:rPr lang="en-US" dirty="0"/>
              <a:t>Benefits – Full Tool Reimbursement</a:t>
            </a:r>
          </a:p>
          <a:p>
            <a:r>
              <a:rPr lang="en-US" dirty="0"/>
              <a:t>Strong Talented technician group</a:t>
            </a:r>
          </a:p>
          <a:p>
            <a:r>
              <a:rPr lang="en-US" dirty="0"/>
              <a:t>Reputation</a:t>
            </a:r>
          </a:p>
          <a:p>
            <a:r>
              <a:rPr lang="en-US" dirty="0"/>
              <a:t>Customer service</a:t>
            </a:r>
          </a:p>
          <a:p>
            <a:r>
              <a:rPr lang="en-US" dirty="0"/>
              <a:t>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Process to improve efficiency.</a:t>
            </a:r>
          </a:p>
          <a:p>
            <a:r>
              <a:rPr lang="en-US" dirty="0"/>
              <a:t>Shop Layout- Older shop.</a:t>
            </a:r>
          </a:p>
          <a:p>
            <a:r>
              <a:rPr lang="en-US" dirty="0"/>
              <a:t>Manufacturer to dealer relation (Audi has too many silos)</a:t>
            </a:r>
          </a:p>
          <a:p>
            <a:r>
              <a:rPr lang="en-US" dirty="0"/>
              <a:t>Sales and service communication.</a:t>
            </a:r>
          </a:p>
          <a:p>
            <a:r>
              <a:rPr lang="en-US" dirty="0"/>
              <a:t>Parts with locating the part locally, and high pricing.</a:t>
            </a:r>
          </a:p>
          <a:p>
            <a:r>
              <a:rPr lang="en-US" dirty="0"/>
              <a:t>Special tool organization.</a:t>
            </a:r>
          </a:p>
          <a:p>
            <a:r>
              <a:rPr lang="en-US" dirty="0"/>
              <a:t>Buy from employees when new policies are put in place.</a:t>
            </a:r>
          </a:p>
          <a:p>
            <a:r>
              <a:rPr lang="en-US" dirty="0"/>
              <a:t>Advisors getting in the drive and taking the time on drop off – Providing that Halo effect.</a:t>
            </a:r>
          </a:p>
          <a:p>
            <a:r>
              <a:rPr lang="en-US" dirty="0"/>
              <a:t>Advisors not setting proper expectations at write up.</a:t>
            </a:r>
          </a:p>
          <a:p>
            <a:r>
              <a:rPr lang="en-US" dirty="0"/>
              <a:t>Follow up after service is low</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405</TotalTime>
  <Words>1808</Words>
  <Application>Microsoft Office PowerPoint</Application>
  <PresentationFormat>Widescreen</PresentationFormat>
  <Paragraphs>123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Jim Berube</cp:lastModifiedBy>
  <cp:revision>6</cp:revision>
  <dcterms:created xsi:type="dcterms:W3CDTF">2022-12-04T13:10:55Z</dcterms:created>
  <dcterms:modified xsi:type="dcterms:W3CDTF">2024-10-27T21:03:12Z</dcterms:modified>
</cp:coreProperties>
</file>