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10/31/2024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10/31/2024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10/31/2024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10/31/2024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7577DEC-D9A5-404D-9789-702F4319B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EEA9366-CEA8-4F23-B065-4337F0D836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04A03D6-39B4-4278-9BE1-A07E024499B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FBE459AF-3736-4886-82E0-9B5DA427B5E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alpha val="80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4B6B88EF-180C-4E39-8A3F-A52E87110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52DFAACF-64D0-4621-8FF4-E2F03C3E8D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36611FF0-65B3-49DB-97C6-1B72AAD0FB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0F7407FE-86B1-4890-9D80-9406FBF29E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9">
              <a:extLst>
                <a:ext uri="{FF2B5EF4-FFF2-40B4-BE49-F238E27FC236}">
                  <a16:creationId xmlns:a16="http://schemas.microsoft.com/office/drawing/2014/main" id="{EBD42D5B-8F87-45B3-98B3-C66944F92E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F5E04699-59E1-4468-9E7C-83070EEB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F2AE8F13-9A52-4D7F-9637-321EA7CF32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096899"/>
          </a:xfrm>
        </p:spPr>
        <p:txBody>
          <a:bodyPr>
            <a:normAutofit lnSpcReduction="10000"/>
          </a:bodyPr>
          <a:lstStyle/>
          <a:p>
            <a:pPr algn="ctr"/>
            <a:r>
              <a:rPr lang="en-US" dirty="0">
                <a:solidFill>
                  <a:schemeClr val="tx1"/>
                </a:solidFill>
              </a:rPr>
              <a:t>Wright CDJR</a:t>
            </a:r>
          </a:p>
          <a:p>
            <a:pPr algn="ctr"/>
            <a:r>
              <a:rPr lang="en-US" dirty="0">
                <a:solidFill>
                  <a:schemeClr val="tx1"/>
                </a:solidFill>
              </a:rPr>
              <a:t>Jim Carlisle</a:t>
            </a:r>
          </a:p>
          <a:p>
            <a:pPr algn="ctr"/>
            <a:r>
              <a:rPr lang="en-US" dirty="0">
                <a:solidFill>
                  <a:schemeClr val="tx1"/>
                </a:solidFill>
              </a:rPr>
              <a:t>Class N450</a:t>
            </a:r>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67564" y="1216988"/>
            <a:ext cx="7766936" cy="1646302"/>
          </a:xfrm>
        </p:spPr>
        <p:txBody>
          <a:bodyPr>
            <a:normAutofit/>
          </a:bodyPr>
          <a:lstStyle/>
          <a:p>
            <a:r>
              <a:rPr lang="en-US" dirty="0"/>
              <a:t>NADA Service Homework </a:t>
            </a:r>
          </a:p>
        </p:txBody>
      </p:sp>
    </p:spTree>
    <p:extLst>
      <p:ext uri="{BB962C8B-B14F-4D97-AF65-F5344CB8AC3E}">
        <p14:creationId xmlns:p14="http://schemas.microsoft.com/office/powerpoint/2010/main" val="40707405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1000"/>
                                  </p:stCondLst>
                                  <p:iterate>
                                    <p:tmPct val="10000"/>
                                  </p:iterate>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1000"/>
                                  </p:stCondLst>
                                  <p:iterate>
                                    <p:tmPct val="10000"/>
                                  </p:iterate>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00"/>
                                        <p:tgtEl>
                                          <p:spTgt spid="3">
                                            <p:txEl>
                                              <p:pRg st="2" end="2"/>
                                            </p:txEl>
                                          </p:spTgt>
                                        </p:tgtEl>
                                      </p:cBhvr>
                                    </p:animEffect>
                                  </p:childTnLst>
                                </p:cTn>
                              </p:par>
                              <p:par>
                                <p:cTn id="18" presetID="10" presetClass="entr" presetSubtype="0" fill="hold" grpId="0" nodeType="withEffect">
                                  <p:stCondLst>
                                    <p:cond delay="500"/>
                                  </p:stCondLst>
                                  <p:iterate>
                                    <p:tmPct val="10000"/>
                                  </p:iterate>
                                  <p:childTnLst>
                                    <p:set>
                                      <p:cBhvr>
                                        <p:cTn id="19" dur="1" fill="hold">
                                          <p:stCondLst>
                                            <p:cond delay="0"/>
                                          </p:stCondLst>
                                        </p:cTn>
                                        <p:tgtEl>
                                          <p:spTgt spid="2"/>
                                        </p:tgtEl>
                                        <p:attrNameLst>
                                          <p:attrName>style.visibility</p:attrName>
                                        </p:attrNameLst>
                                      </p:cBhvr>
                                      <p:to>
                                        <p:strVal val="visible"/>
                                      </p:to>
                                    </p:set>
                                    <p:animEffect transition="in" filter="fade">
                                      <p:cBhvr>
                                        <p:cTn id="2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Car repair">
            <a:extLst>
              <a:ext uri="{FF2B5EF4-FFF2-40B4-BE49-F238E27FC236}">
                <a16:creationId xmlns:a16="http://schemas.microsoft.com/office/drawing/2014/main" id="{471C5BD9-77B1-76C3-89DB-E97B1D03D4B2}"/>
              </a:ext>
            </a:extLst>
          </p:cNvPr>
          <p:cNvPicPr>
            <a:picLocks noChangeAspect="1"/>
          </p:cNvPicPr>
          <p:nvPr/>
        </p:nvPicPr>
        <p:blipFill>
          <a:blip r:embed="rId2">
            <a:duotone>
              <a:prstClr val="black"/>
              <a:schemeClr val="tx2">
                <a:tint val="45000"/>
                <a:satMod val="400000"/>
              </a:schemeClr>
            </a:duotone>
            <a:alphaModFix amt="40000"/>
          </a:blip>
          <a:srcRect t="4237" b="11494"/>
          <a:stretch/>
        </p:blipFill>
        <p:spPr>
          <a:xfrm>
            <a:off x="20" y="1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lnSpc>
                <a:spcPct val="90000"/>
              </a:lnSpc>
            </a:pPr>
            <a:r>
              <a:rPr lang="en-US" b="1">
                <a:solidFill>
                  <a:srgbClr val="FFFFFF"/>
                </a:solidFill>
              </a:rPr>
              <a:t>Opportunities</a:t>
            </a:r>
          </a:p>
          <a:p>
            <a:pPr marL="342900" marR="0" lvl="0" indent="-342900">
              <a:lnSpc>
                <a:spcPct val="90000"/>
              </a:lnSpc>
              <a:spcAft>
                <a:spcPts val="800"/>
              </a:spcAft>
              <a:buFont typeface="+mj-lt"/>
              <a:buAutoNum type="arabicPeriod"/>
            </a:pPr>
            <a:r>
              <a:rPr lang="en-US"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Increase Tech Proficiency</a:t>
            </a:r>
          </a:p>
          <a:p>
            <a:pPr marL="342900" marR="0" lvl="0" indent="-342900">
              <a:lnSpc>
                <a:spcPct val="90000"/>
              </a:lnSpc>
              <a:spcAft>
                <a:spcPts val="800"/>
              </a:spcAft>
              <a:buFont typeface="+mj-lt"/>
              <a:buAutoNum type="arabicPeriod"/>
            </a:pPr>
            <a:r>
              <a:rPr lang="en-US"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Increase training amongst Techs and Advisors</a:t>
            </a:r>
          </a:p>
          <a:p>
            <a:pPr marL="342900" marR="0" lvl="0" indent="-342900">
              <a:lnSpc>
                <a:spcPct val="90000"/>
              </a:lnSpc>
              <a:spcAft>
                <a:spcPts val="800"/>
              </a:spcAft>
              <a:buFont typeface="+mj-lt"/>
              <a:buAutoNum type="arabicPeriod"/>
            </a:pPr>
            <a:r>
              <a:rPr lang="en-US"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Increase marketing </a:t>
            </a:r>
          </a:p>
          <a:p>
            <a:pPr marL="342900" marR="0" lvl="0" indent="-342900">
              <a:lnSpc>
                <a:spcPct val="90000"/>
              </a:lnSpc>
              <a:spcAft>
                <a:spcPts val="800"/>
              </a:spcAft>
              <a:buFont typeface="+mj-lt"/>
              <a:buAutoNum type="arabicPeriod"/>
            </a:pPr>
            <a:r>
              <a:rPr lang="en-US"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Service Advisors Utilizing a Menu</a:t>
            </a:r>
          </a:p>
          <a:p>
            <a:pPr marL="342900" marR="0" lvl="0" indent="-342900">
              <a:lnSpc>
                <a:spcPct val="90000"/>
              </a:lnSpc>
              <a:spcAft>
                <a:spcPts val="800"/>
              </a:spcAft>
              <a:buFont typeface="+mj-lt"/>
              <a:buAutoNum type="arabicPeriod"/>
            </a:pPr>
            <a:r>
              <a:rPr lang="en-US"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Techs utilizing video multi point inspections</a:t>
            </a:r>
          </a:p>
          <a:p>
            <a:pPr marL="342900" marR="0" lvl="0" indent="-342900">
              <a:lnSpc>
                <a:spcPct val="90000"/>
              </a:lnSpc>
              <a:spcAft>
                <a:spcPts val="800"/>
              </a:spcAft>
              <a:buFont typeface="+mj-lt"/>
              <a:buAutoNum type="arabicPeriod"/>
            </a:pPr>
            <a:r>
              <a:rPr lang="en-US"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Creating processes to increase shop utilization</a:t>
            </a:r>
          </a:p>
          <a:p>
            <a:pPr marL="342900" marR="0" lvl="0" indent="-342900">
              <a:lnSpc>
                <a:spcPct val="90000"/>
              </a:lnSpc>
              <a:spcAft>
                <a:spcPts val="800"/>
              </a:spcAft>
              <a:buFont typeface="+mj-lt"/>
              <a:buAutoNum type="arabicPeriod"/>
            </a:pPr>
            <a:r>
              <a:rPr lang="en-US"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Communication to help with scheduling</a:t>
            </a:r>
          </a:p>
          <a:p>
            <a:pPr>
              <a:lnSpc>
                <a:spcPct val="90000"/>
              </a:lnSpc>
            </a:pPr>
            <a:endParaRPr lang="en-US" b="1">
              <a:solidFill>
                <a:srgbClr val="FFFFFF"/>
              </a:solidFill>
            </a:endParaRPr>
          </a:p>
          <a:p>
            <a:pPr>
              <a:lnSpc>
                <a:spcPct val="90000"/>
              </a:lnSpc>
            </a:pPr>
            <a:endParaRPr lang="en-US" b="1">
              <a:solidFill>
                <a:srgbClr val="FFFFFF"/>
              </a:solidFill>
            </a:endParaRPr>
          </a:p>
          <a:p>
            <a:pPr>
              <a:lnSpc>
                <a:spcPct val="90000"/>
              </a:lnSpc>
            </a:pPr>
            <a:endParaRPr lang="en-US">
              <a:solidFill>
                <a:srgbClr val="FFFFFF"/>
              </a:solidFill>
            </a:endParaRPr>
          </a:p>
        </p:txBody>
      </p:sp>
    </p:spTree>
    <p:extLst>
      <p:ext uri="{BB962C8B-B14F-4D97-AF65-F5344CB8AC3E}">
        <p14:creationId xmlns:p14="http://schemas.microsoft.com/office/powerpoint/2010/main" val="3912869560"/>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echanic fixing car">
            <a:extLst>
              <a:ext uri="{FF2B5EF4-FFF2-40B4-BE49-F238E27FC236}">
                <a16:creationId xmlns:a16="http://schemas.microsoft.com/office/drawing/2014/main" id="{1707E6D1-FBC4-1BA9-35DB-FE4D9D5E5488}"/>
              </a:ext>
            </a:extLst>
          </p:cNvPr>
          <p:cNvPicPr>
            <a:picLocks noChangeAspect="1"/>
          </p:cNvPicPr>
          <p:nvPr/>
        </p:nvPicPr>
        <p:blipFill>
          <a:blip r:embed="rId2">
            <a:duotone>
              <a:prstClr val="black"/>
              <a:schemeClr val="tx2">
                <a:tint val="45000"/>
                <a:satMod val="400000"/>
              </a:schemeClr>
            </a:duotone>
            <a:alphaModFix amt="40000"/>
          </a:blip>
          <a:srcRect b="15730"/>
          <a:stretch/>
        </p:blipFill>
        <p:spPr>
          <a:xfrm>
            <a:off x="20" y="1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lnSpc>
                <a:spcPct val="90000"/>
              </a:lnSpc>
            </a:pPr>
            <a:r>
              <a:rPr lang="en-US" sz="1100" b="1" dirty="0">
                <a:solidFill>
                  <a:srgbClr val="FFFFFF"/>
                </a:solidFill>
              </a:rPr>
              <a:t>Threats</a:t>
            </a:r>
            <a:r>
              <a:rPr lang="en-US" sz="1100" b="1"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endPar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90000"/>
              </a:lnSpc>
              <a:spcAft>
                <a:spcPts val="800"/>
              </a:spcAft>
              <a:buFont typeface="+mj-lt"/>
              <a:buAutoNum type="arabicPeriod"/>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Shop expansion without a change in process to increase Facility Utilization. Currently we are only at 27.24% Facility Utilization, so there is plenty of room for improvement with what we currently have.</a:t>
            </a:r>
          </a:p>
          <a:p>
            <a:pPr marL="342900" marR="0" lvl="0" indent="-342900">
              <a:lnSpc>
                <a:spcPct val="90000"/>
              </a:lnSpc>
              <a:spcAft>
                <a:spcPts val="800"/>
              </a:spcAft>
              <a:buFont typeface="+mj-lt"/>
              <a:buAutoNum type="arabicPeriod"/>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Lack of accountability to increase Tech Proficiency. Tech Proficiency is currently only 27.25%. There are obstacles that are beyond their control that do not help with that number but with the proper processes and accountability this number should be higher. Once other things fall in line this percentage should grow even more.</a:t>
            </a:r>
          </a:p>
          <a:p>
            <a:pPr marL="342900" marR="0" lvl="0" indent="-342900">
              <a:lnSpc>
                <a:spcPct val="90000"/>
              </a:lnSpc>
              <a:spcAft>
                <a:spcPts val="800"/>
              </a:spcAft>
              <a:buFont typeface="+mj-lt"/>
              <a:buAutoNum type="arabicPeriod"/>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Inability to attract / find qualified people to work. Having the fear that people are currently irreplaceable makes it impossible to hold current employees accountable. </a:t>
            </a:r>
          </a:p>
          <a:p>
            <a:pPr marL="342900" marR="0" lvl="0" indent="-342900">
              <a:lnSpc>
                <a:spcPct val="90000"/>
              </a:lnSpc>
              <a:spcAft>
                <a:spcPts val="800"/>
              </a:spcAft>
              <a:buFont typeface="+mj-lt"/>
              <a:buAutoNum type="arabicPeriod"/>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Lack of overall training ultimately affects everyone, starting with Dave. Getting the techs properly trained, will give him the flexibility to Manage the department. Which will help with scheduling. Getting the Advisors more training will help them with selling, so they can be better at selling more jobs, selling more in general to decrease the one-line R.O.s.</a:t>
            </a:r>
          </a:p>
          <a:p>
            <a:pPr marL="342900" marR="0" lvl="0" indent="-342900">
              <a:lnSpc>
                <a:spcPct val="90000"/>
              </a:lnSpc>
              <a:spcAft>
                <a:spcPts val="800"/>
              </a:spcAft>
              <a:buFont typeface="+mj-lt"/>
              <a:buAutoNum type="arabicPeriod"/>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Parts obsolescence and FTFR.  Getting this addressed is necessary to help with Tech proficiency, and shop utilization. Not being able to stock the proper parts, and not tracking which parts we need heavily affects the shop and how efficiently we operate. Techs waiting for even 10 minutes can back track the entire shop for the day.</a:t>
            </a:r>
          </a:p>
          <a:p>
            <a:pPr>
              <a:lnSpc>
                <a:spcPct val="90000"/>
              </a:lnSpc>
            </a:pPr>
            <a:endParaRPr lang="en-US" sz="1100" dirty="0">
              <a:solidFill>
                <a:srgbClr val="FFFFFF"/>
              </a:solidFill>
            </a:endParaRPr>
          </a:p>
          <a:p>
            <a:pPr>
              <a:lnSpc>
                <a:spcPct val="90000"/>
              </a:lnSpc>
            </a:pPr>
            <a:endParaRPr lang="en-US" sz="1100" dirty="0">
              <a:solidFill>
                <a:srgbClr val="FFFFFF"/>
              </a:solidFill>
            </a:endParaRPr>
          </a:p>
        </p:txBody>
      </p:sp>
    </p:spTree>
    <p:extLst>
      <p:ext uri="{BB962C8B-B14F-4D97-AF65-F5344CB8AC3E}">
        <p14:creationId xmlns:p14="http://schemas.microsoft.com/office/powerpoint/2010/main" val="627664966"/>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ool drawer">
            <a:extLst>
              <a:ext uri="{FF2B5EF4-FFF2-40B4-BE49-F238E27FC236}">
                <a16:creationId xmlns:a16="http://schemas.microsoft.com/office/drawing/2014/main" id="{C4F42DFF-B86E-3D6E-3DDD-FFEBC8EA890B}"/>
              </a:ext>
            </a:extLst>
          </p:cNvPr>
          <p:cNvPicPr>
            <a:picLocks noChangeAspect="1"/>
          </p:cNvPicPr>
          <p:nvPr/>
        </p:nvPicPr>
        <p:blipFill>
          <a:blip r:embed="rId2">
            <a:duotone>
              <a:prstClr val="black"/>
              <a:schemeClr val="tx2">
                <a:tint val="45000"/>
                <a:satMod val="400000"/>
              </a:schemeClr>
            </a:duotone>
            <a:alphaModFix amt="40000"/>
          </a:blip>
          <a:srcRect t="8864" b="6866"/>
          <a:stretch/>
        </p:blipFill>
        <p:spPr>
          <a:xfrm>
            <a:off x="20" y="1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lnSpc>
                <a:spcPct val="90000"/>
              </a:lnSpc>
            </a:pPr>
            <a:r>
              <a:rPr lang="en-US" sz="1400" b="1" dirty="0">
                <a:solidFill>
                  <a:srgbClr val="FFFFFF"/>
                </a:solidFill>
              </a:rPr>
              <a:t>Objectives</a:t>
            </a:r>
          </a:p>
          <a:p>
            <a:pPr marL="0" marR="0" lvl="0" indent="0">
              <a:lnSpc>
                <a:spcPct val="90000"/>
              </a:lnSpc>
              <a:buNone/>
            </a:pPr>
            <a:r>
              <a:rPr lang="en-US" sz="14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To create and implement processes so we can create expectations and be able to hold people accountable when said expectations are not being met.</a:t>
            </a:r>
          </a:p>
          <a:p>
            <a:pPr marR="0" indent="0">
              <a:lnSpc>
                <a:spcPct val="90000"/>
              </a:lnSpc>
              <a:buNone/>
            </a:pPr>
            <a:r>
              <a:rPr lang="en-US" sz="14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nSpc>
                <a:spcPct val="90000"/>
              </a:lnSpc>
              <a:buNone/>
            </a:pPr>
            <a:r>
              <a:rPr lang="en-US" sz="14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To increase Shop Utilization and Tech Proficiency, so we can be more efficient as a whole department.</a:t>
            </a:r>
          </a:p>
          <a:p>
            <a:pPr marL="114300" marR="0" indent="0">
              <a:lnSpc>
                <a:spcPct val="90000"/>
              </a:lnSpc>
              <a:buNone/>
            </a:pPr>
            <a:r>
              <a:rPr lang="en-US" sz="14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nSpc>
                <a:spcPct val="90000"/>
              </a:lnSpc>
              <a:buNone/>
            </a:pPr>
            <a:r>
              <a:rPr lang="en-US" sz="14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To get everyone properly trained. From techs to advisors.</a:t>
            </a:r>
          </a:p>
          <a:p>
            <a:pPr marL="114300" marR="0" indent="0">
              <a:lnSpc>
                <a:spcPct val="90000"/>
              </a:lnSpc>
              <a:buNone/>
            </a:pPr>
            <a:r>
              <a:rPr lang="en-US" sz="14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nSpc>
                <a:spcPct val="90000"/>
              </a:lnSpc>
              <a:buNone/>
            </a:pPr>
            <a:r>
              <a:rPr lang="en-US" sz="14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To be more efficient, and proficient with what space we currently have. So, when we do add more space we are able to utilize that space to maximize profits and not just add more expenses.</a:t>
            </a:r>
          </a:p>
          <a:p>
            <a:pPr marL="114300" marR="0" indent="0">
              <a:lnSpc>
                <a:spcPct val="90000"/>
              </a:lnSpc>
              <a:buNone/>
            </a:pPr>
            <a:r>
              <a:rPr lang="en-US" sz="14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nSpc>
                <a:spcPct val="90000"/>
              </a:lnSpc>
              <a:spcAft>
                <a:spcPts val="800"/>
              </a:spcAft>
              <a:buNone/>
            </a:pPr>
            <a:r>
              <a:rPr lang="en-US" sz="14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Track lost sales to help parts stock the right inventory.</a:t>
            </a:r>
          </a:p>
          <a:p>
            <a:pPr>
              <a:lnSpc>
                <a:spcPct val="90000"/>
              </a:lnSpc>
            </a:pPr>
            <a:endParaRPr lang="en-US" sz="1400" dirty="0">
              <a:solidFill>
                <a:srgbClr val="FFFFFF"/>
              </a:solidFill>
            </a:endParaRPr>
          </a:p>
          <a:p>
            <a:pPr>
              <a:lnSpc>
                <a:spcPct val="90000"/>
              </a:lnSpc>
            </a:pPr>
            <a:endParaRPr lang="en-US" sz="1400" dirty="0">
              <a:solidFill>
                <a:srgbClr val="FFFFFF"/>
              </a:solidFill>
            </a:endParaRPr>
          </a:p>
        </p:txBody>
      </p:sp>
    </p:spTree>
    <p:extLst>
      <p:ext uri="{BB962C8B-B14F-4D97-AF65-F5344CB8AC3E}">
        <p14:creationId xmlns:p14="http://schemas.microsoft.com/office/powerpoint/2010/main" val="3985272254"/>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erson working on a table">
            <a:extLst>
              <a:ext uri="{FF2B5EF4-FFF2-40B4-BE49-F238E27FC236}">
                <a16:creationId xmlns:a16="http://schemas.microsoft.com/office/drawing/2014/main" id="{B4197144-7DF7-4E40-10ED-18A2E8EB0395}"/>
              </a:ext>
            </a:extLst>
          </p:cNvPr>
          <p:cNvPicPr>
            <a:picLocks noChangeAspect="1"/>
          </p:cNvPicPr>
          <p:nvPr/>
        </p:nvPicPr>
        <p:blipFill>
          <a:blip r:embed="rId2">
            <a:duotone>
              <a:prstClr val="black"/>
              <a:schemeClr val="tx2">
                <a:tint val="45000"/>
                <a:satMod val="400000"/>
              </a:schemeClr>
            </a:duotone>
            <a:alphaModFix amt="40000"/>
          </a:blip>
          <a:srcRect t="4053" b="11678"/>
          <a:stretch/>
        </p:blipFill>
        <p:spPr>
          <a:xfrm>
            <a:off x="0" y="-1270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a:t>SWOT Analysis-Strategies</a:t>
            </a:r>
            <a:br>
              <a:rPr lang="en-US"/>
            </a:br>
            <a:endParaRPr lang="en-US"/>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lnSpc>
                <a:spcPct val="90000"/>
              </a:lnSpc>
            </a:pPr>
            <a:r>
              <a:rPr lang="en-US" sz="1100" b="1" dirty="0">
                <a:solidFill>
                  <a:srgbClr val="FFFFFF"/>
                </a:solidFill>
              </a:rPr>
              <a:t>Strategies</a:t>
            </a:r>
          </a:p>
          <a:p>
            <a:pPr marL="0" marR="0" lvl="0" indent="0">
              <a:lnSpc>
                <a:spcPct val="90000"/>
              </a:lnSpc>
              <a:spcAft>
                <a:spcPts val="800"/>
              </a:spcAft>
              <a:buNone/>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Set and implement a training schedule for both technicians and advisors. Have a plan and expectations for how/when to get techs to the next level. Get Advisors and Parts sales training and on a schedule for continuous training.</a:t>
            </a:r>
          </a:p>
          <a:p>
            <a:pPr marL="0" marR="0" indent="0">
              <a:lnSpc>
                <a:spcPct val="90000"/>
              </a:lnSpc>
              <a:spcAft>
                <a:spcPts val="800"/>
              </a:spcAft>
              <a:buNone/>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Set processes in place and establish a system of accountability.</a:t>
            </a:r>
          </a:p>
          <a:p>
            <a:pPr marL="0" marR="0" indent="0">
              <a:lnSpc>
                <a:spcPct val="90000"/>
              </a:lnSpc>
              <a:spcAft>
                <a:spcPts val="800"/>
              </a:spcAft>
              <a:buNone/>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Focus on utilizing time management for techs so more hours are produced.</a:t>
            </a:r>
          </a:p>
          <a:p>
            <a:pPr marL="0" marR="0" indent="0">
              <a:lnSpc>
                <a:spcPct val="90000"/>
              </a:lnSpc>
              <a:spcAft>
                <a:spcPts val="800"/>
              </a:spcAft>
              <a:buNone/>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Getting parts on board with being more efficient so there is less dead time waiting on parts that should be in stock.</a:t>
            </a:r>
          </a:p>
          <a:p>
            <a:pPr marL="0" marR="0" indent="0">
              <a:lnSpc>
                <a:spcPct val="90000"/>
              </a:lnSpc>
              <a:spcAft>
                <a:spcPts val="800"/>
              </a:spcAft>
              <a:buNone/>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Setting realistic goals as to when we can expect results from processes being placed</a:t>
            </a:r>
          </a:p>
          <a:p>
            <a:pPr marL="0" marR="0" indent="0">
              <a:lnSpc>
                <a:spcPct val="90000"/>
              </a:lnSpc>
              <a:spcAft>
                <a:spcPts val="800"/>
              </a:spcAft>
              <a:buNone/>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Devise a scheduling system so everyone is on the same page. </a:t>
            </a:r>
          </a:p>
          <a:p>
            <a:pPr marL="0" marR="0" indent="0">
              <a:lnSpc>
                <a:spcPct val="90000"/>
              </a:lnSpc>
              <a:spcAft>
                <a:spcPts val="800"/>
              </a:spcAft>
              <a:buNone/>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To get employees to buy into the system, get them either 100% in or be okay with moving on and finding someone</a:t>
            </a:r>
          </a:p>
          <a:p>
            <a:pPr marL="0" marR="0" indent="0">
              <a:lnSpc>
                <a:spcPct val="90000"/>
              </a:lnSpc>
              <a:spcAft>
                <a:spcPts val="800"/>
              </a:spcAft>
              <a:buNone/>
            </a:pPr>
            <a:r>
              <a:rPr lang="en-US" sz="11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that is.</a:t>
            </a:r>
          </a:p>
          <a:p>
            <a:pPr>
              <a:lnSpc>
                <a:spcPct val="90000"/>
              </a:lnSpc>
            </a:pPr>
            <a:endParaRPr lang="en-US" sz="1100" dirty="0">
              <a:solidFill>
                <a:srgbClr val="FFFFFF"/>
              </a:solidFill>
            </a:endParaRPr>
          </a:p>
          <a:p>
            <a:pPr>
              <a:lnSpc>
                <a:spcPct val="90000"/>
              </a:lnSpc>
            </a:pPr>
            <a:endParaRPr lang="en-US" sz="1100" dirty="0">
              <a:solidFill>
                <a:srgbClr val="FFFFFF"/>
              </a:solidFill>
            </a:endParaRPr>
          </a:p>
        </p:txBody>
      </p:sp>
    </p:spTree>
    <p:extLst>
      <p:ext uri="{BB962C8B-B14F-4D97-AF65-F5344CB8AC3E}">
        <p14:creationId xmlns:p14="http://schemas.microsoft.com/office/powerpoint/2010/main" val="4226099158"/>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erson repairing car">
            <a:extLst>
              <a:ext uri="{FF2B5EF4-FFF2-40B4-BE49-F238E27FC236}">
                <a16:creationId xmlns:a16="http://schemas.microsoft.com/office/drawing/2014/main" id="{B71F4C42-64CF-6408-4FA8-99C1B7757758}"/>
              </a:ext>
            </a:extLst>
          </p:cNvPr>
          <p:cNvPicPr>
            <a:picLocks noChangeAspect="1"/>
          </p:cNvPicPr>
          <p:nvPr/>
        </p:nvPicPr>
        <p:blipFill>
          <a:blip r:embed="rId2">
            <a:duotone>
              <a:prstClr val="black"/>
              <a:schemeClr val="tx2">
                <a:tint val="45000"/>
                <a:satMod val="400000"/>
              </a:schemeClr>
            </a:duotone>
            <a:alphaModFix amt="40000"/>
          </a:blip>
          <a:srcRect t="10112" b="5618"/>
          <a:stretch/>
        </p:blipFill>
        <p:spPr>
          <a:xfrm>
            <a:off x="20" y="1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lnSpc>
                <a:spcPct val="90000"/>
              </a:lnSpc>
            </a:pPr>
            <a:r>
              <a:rPr lang="en-US" sz="1300" b="1" dirty="0">
                <a:solidFill>
                  <a:srgbClr val="FFFFFF"/>
                </a:solidFill>
              </a:rPr>
              <a:t>Tactics</a:t>
            </a:r>
          </a:p>
          <a:p>
            <a:pPr marL="0" marR="0" lvl="0" indent="0">
              <a:lnSpc>
                <a:spcPct val="90000"/>
              </a:lnSpc>
              <a:spcAft>
                <a:spcPts val="800"/>
              </a:spcAft>
              <a:buNone/>
            </a:pPr>
            <a:r>
              <a:rPr lang="en-US" sz="13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Write out processes for all employees in the department, go over with and have them sign so they fully understand expectations</a:t>
            </a:r>
          </a:p>
          <a:p>
            <a:pPr marL="0" marR="0" lvl="0" indent="0">
              <a:lnSpc>
                <a:spcPct val="90000"/>
              </a:lnSpc>
              <a:spcAft>
                <a:spcPts val="800"/>
              </a:spcAft>
              <a:buNone/>
            </a:pPr>
            <a:r>
              <a:rPr lang="en-US" sz="13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Set a structured scheduling system in place, make sure everyone in parts and service understands and can access the schedule.</a:t>
            </a:r>
          </a:p>
          <a:p>
            <a:pPr marL="114300" marR="0" indent="0">
              <a:lnSpc>
                <a:spcPct val="90000"/>
              </a:lnSpc>
              <a:buNone/>
            </a:pPr>
            <a:r>
              <a:rPr lang="en-US" sz="13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nSpc>
                <a:spcPct val="90000"/>
              </a:lnSpc>
              <a:buNone/>
            </a:pPr>
            <a:r>
              <a:rPr lang="en-US" sz="13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Set a training schedule/expectation for everyone, once this has been established write it out and have them sign.</a:t>
            </a:r>
          </a:p>
          <a:p>
            <a:pPr marL="114300" marR="0" indent="0">
              <a:lnSpc>
                <a:spcPct val="90000"/>
              </a:lnSpc>
              <a:buNone/>
            </a:pPr>
            <a:r>
              <a:rPr lang="en-US" sz="13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nSpc>
                <a:spcPct val="90000"/>
              </a:lnSpc>
              <a:buNone/>
            </a:pPr>
            <a:r>
              <a:rPr lang="en-US" sz="13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Have a weekly meeting with Parts, Advisors, and techs to assure everyone is on the same page and has the same goal in mind.</a:t>
            </a:r>
          </a:p>
          <a:p>
            <a:pPr marL="114300" marR="0" indent="0">
              <a:lnSpc>
                <a:spcPct val="90000"/>
              </a:lnSpc>
              <a:buNone/>
            </a:pPr>
            <a:r>
              <a:rPr lang="en-US" sz="13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nSpc>
                <a:spcPct val="90000"/>
              </a:lnSpc>
              <a:spcAft>
                <a:spcPts val="800"/>
              </a:spcAft>
              <a:buNone/>
            </a:pPr>
            <a:r>
              <a:rPr lang="en-US" sz="13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Create a positive mindset for both Parts and Service. Focus on what we can do, instead of what is holding us back.</a:t>
            </a:r>
          </a:p>
          <a:p>
            <a:pPr>
              <a:lnSpc>
                <a:spcPct val="90000"/>
              </a:lnSpc>
            </a:pPr>
            <a:endParaRPr lang="en-US" sz="1300" dirty="0">
              <a:solidFill>
                <a:srgbClr val="FFFFFF"/>
              </a:solidFill>
            </a:endParaRPr>
          </a:p>
          <a:p>
            <a:pPr>
              <a:lnSpc>
                <a:spcPct val="90000"/>
              </a:lnSpc>
            </a:pPr>
            <a:endParaRPr lang="en-US" sz="1300" dirty="0">
              <a:solidFill>
                <a:srgbClr val="FFFFFF"/>
              </a:solidFill>
            </a:endParaRPr>
          </a:p>
        </p:txBody>
      </p:sp>
    </p:spTree>
    <p:extLst>
      <p:ext uri="{BB962C8B-B14F-4D97-AF65-F5344CB8AC3E}">
        <p14:creationId xmlns:p14="http://schemas.microsoft.com/office/powerpoint/2010/main" val="850427537"/>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Person using anvil">
            <a:extLst>
              <a:ext uri="{FF2B5EF4-FFF2-40B4-BE49-F238E27FC236}">
                <a16:creationId xmlns:a16="http://schemas.microsoft.com/office/drawing/2014/main" id="{355F2DA4-052F-79EE-7D09-FDDF2A8716D1}"/>
              </a:ext>
            </a:extLst>
          </p:cNvPr>
          <p:cNvPicPr>
            <a:picLocks noChangeAspect="1"/>
          </p:cNvPicPr>
          <p:nvPr/>
        </p:nvPicPr>
        <p:blipFill>
          <a:blip r:embed="rId2">
            <a:duotone>
              <a:prstClr val="black"/>
              <a:schemeClr val="tx2">
                <a:tint val="45000"/>
                <a:satMod val="400000"/>
              </a:schemeClr>
            </a:duotone>
            <a:alphaModFix amt="40000"/>
          </a:blip>
          <a:srcRect t="4227" b="11504"/>
          <a:stretch/>
        </p:blipFill>
        <p:spPr>
          <a:xfrm>
            <a:off x="20" y="1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28725"/>
            <a:ext cx="8596668" cy="5295900"/>
          </a:xfrm>
        </p:spPr>
        <p:txBody>
          <a:bodyPr>
            <a:normAutofit fontScale="92500" lnSpcReduction="10000"/>
          </a:bodyPr>
          <a:lstStyle/>
          <a:p>
            <a:pPr>
              <a:lnSpc>
                <a:spcPct val="90000"/>
              </a:lnSpc>
            </a:pPr>
            <a:r>
              <a:rPr lang="en-US" sz="1000" b="1" dirty="0">
                <a:solidFill>
                  <a:srgbClr val="FFFFFF"/>
                </a:solidFill>
              </a:rPr>
              <a:t>Action Plan</a:t>
            </a:r>
          </a:p>
          <a:p>
            <a:pPr>
              <a:lnSpc>
                <a:spcPct val="90000"/>
              </a:lnSpc>
            </a:pPr>
            <a:endParaRPr lang="en-US" sz="1000" dirty="0">
              <a:solidFill>
                <a:srgbClr val="FFFFFF"/>
              </a:solidFill>
            </a:endParaRP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-Create a training schedule and plan		            	SVC MGR				12/02/2024</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with expectations with all service </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and parts employees. </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Establish a scheduling system			SVC MGR				 12/02/2024</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That everyone can use and see</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Set a weekly/monthly meeting 			All Managers			 	11/18/2024</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schedule</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-Put processes in place to 				SVC MGR			`</a:t>
            </a:r>
            <a:r>
              <a:rPr lang="en-US" sz="1000" kern="100" dirty="0">
                <a:solidFill>
                  <a:srgbClr val="FFFFFF"/>
                </a:solidFill>
                <a:latin typeface="Aptos" panose="020B0004020202020204" pitchFamily="34" charset="0"/>
                <a:ea typeface="Aptos" panose="020B0004020202020204" pitchFamily="34" charset="0"/>
                <a:cs typeface="Times New Roman" panose="02020603050405020304" pitchFamily="18" charset="0"/>
              </a:rPr>
              <a:t>	</a:t>
            </a: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12/02/2024</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Increase Facility utilization</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And tech proficiency</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-Meet with Parts weekly to go 			SVC MGR / Parts MGR</a:t>
            </a:r>
            <a:r>
              <a:rPr lang="en-US" sz="1000" kern="100" dirty="0">
                <a:solidFill>
                  <a:srgbClr val="FFFFFF"/>
                </a:solidFill>
                <a:latin typeface="Aptos" panose="020B0004020202020204" pitchFamily="34" charset="0"/>
                <a:ea typeface="Aptos" panose="020B0004020202020204" pitchFamily="34" charset="0"/>
                <a:cs typeface="Times New Roman" panose="02020603050405020304" pitchFamily="18" charset="0"/>
              </a:rPr>
              <a:t>	                </a:t>
            </a: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11/18/2024</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Over first time fill rate and lost</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sales</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p>
          <a:p>
            <a:pPr>
              <a:lnSpc>
                <a:spcPct val="90000"/>
              </a:lnSpc>
            </a:pPr>
            <a:endParaRPr lang="en-US" sz="500" dirty="0">
              <a:solidFill>
                <a:srgbClr val="FFFFFF"/>
              </a:solidFill>
            </a:endParaRPr>
          </a:p>
        </p:txBody>
      </p:sp>
    </p:spTree>
    <p:extLst>
      <p:ext uri="{BB962C8B-B14F-4D97-AF65-F5344CB8AC3E}">
        <p14:creationId xmlns:p14="http://schemas.microsoft.com/office/powerpoint/2010/main" val="3364109993"/>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erson working in garage">
            <a:extLst>
              <a:ext uri="{FF2B5EF4-FFF2-40B4-BE49-F238E27FC236}">
                <a16:creationId xmlns:a16="http://schemas.microsoft.com/office/drawing/2014/main" id="{E12439DD-CF4B-2EF2-2E62-636B342CA04F}"/>
              </a:ext>
            </a:extLst>
          </p:cNvPr>
          <p:cNvPicPr>
            <a:picLocks noChangeAspect="1"/>
          </p:cNvPicPr>
          <p:nvPr/>
        </p:nvPicPr>
        <p:blipFill>
          <a:blip r:embed="rId2">
            <a:duotone>
              <a:prstClr val="black"/>
              <a:schemeClr val="tx2">
                <a:tint val="45000"/>
                <a:satMod val="400000"/>
              </a:schemeClr>
            </a:duotone>
            <a:alphaModFix amt="40000"/>
          </a:blip>
          <a:srcRect t="4692" b="11039"/>
          <a:stretch/>
        </p:blipFill>
        <p:spPr>
          <a:xfrm>
            <a:off x="20" y="1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fontScale="92500" lnSpcReduction="20000"/>
          </a:bodyPr>
          <a:lstStyle/>
          <a:p>
            <a:pPr marL="0" marR="0" indent="0">
              <a:lnSpc>
                <a:spcPct val="90000"/>
              </a:lnSpc>
              <a:spcAft>
                <a:spcPts val="800"/>
              </a:spcAft>
              <a:buNone/>
            </a:pPr>
            <a:r>
              <a:rPr lang="en-US" sz="700" b="1"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endParaRPr lang="en-US" sz="7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90000"/>
              </a:lnSpc>
              <a:spcAft>
                <a:spcPts val="800"/>
              </a:spcAft>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There is a lot of opportunity to grow with what we currently are working with. The biggest numbers that stand out are Tech Proficiency at 27.25% and Facility Utilization at 27.24%. A general lack of training, to go along with no set expectations or processes in place, gives us plenty of opportunity to be far more efficient and to generate more income for all of Fixed Ops and the store as whole.</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90000"/>
              </a:lnSpc>
              <a:spcAft>
                <a:spcPts val="800"/>
              </a:spcAft>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While more room will be beneficial. Getting everyone as highly trained as possible, setting processes in place, and setting expectations so we can hold everyone accountable will greatly increase structure and profitability in Service and Parts. </a:t>
            </a:r>
          </a:p>
          <a:p>
            <a:pPr marL="0" marR="0" indent="0">
              <a:lnSpc>
                <a:spcPct val="90000"/>
              </a:lnSpc>
              <a:spcAft>
                <a:spcPts val="800"/>
              </a:spcAft>
              <a:buNone/>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90000"/>
              </a:lnSpc>
              <a:spcAft>
                <a:spcPts val="800"/>
              </a:spcAft>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Obsolescence in parts has played its part in all department efficiencies, while that is being addressed having good communication between the Service Manager and Parts manager about lost sales and first time fill rate would help ensure the proper items are being stocked. </a:t>
            </a:r>
          </a:p>
          <a:p>
            <a:pPr marL="0" marR="0" indent="0">
              <a:lnSpc>
                <a:spcPct val="90000"/>
              </a:lnSpc>
              <a:spcAft>
                <a:spcPts val="800"/>
              </a:spcAft>
              <a:buNone/>
            </a:pPr>
            <a:endPar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90000"/>
              </a:lnSpc>
              <a:spcAft>
                <a:spcPts val="800"/>
              </a:spcAft>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Between Service ad Parts there is so much room to grow, getting the right training in place will greatly improve overall efficiency. Good communication between all departments will also help with overall efficiency. With the proper policies in place across the board Service and Parts can become the backbone of the store and drive profits significantly higher, not just for their department, but also for Sales. Overall increasing the stores over all profits.</a:t>
            </a:r>
          </a:p>
          <a:p>
            <a:pPr marL="0" marR="0">
              <a:lnSpc>
                <a:spcPct val="90000"/>
              </a:lnSpc>
              <a:spcAft>
                <a:spcPts val="800"/>
              </a:spcAft>
            </a:pPr>
            <a:endPar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90000"/>
              </a:lnSpc>
              <a:spcAft>
                <a:spcPts val="800"/>
              </a:spcAft>
            </a:pPr>
            <a:r>
              <a:rPr lang="en-US" sz="10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While we all have a lot on our plate, I am looking forward to seeing what we accomplish. There is a lot of room for growth, if we all work together getting everyone trained, getting  policies set in place, and making sure we hold everyone accountable the skies the limit in what we can achieve. </a:t>
            </a:r>
          </a:p>
          <a:p>
            <a:pPr>
              <a:lnSpc>
                <a:spcPct val="90000"/>
              </a:lnSpc>
            </a:pPr>
            <a:endParaRPr lang="en-US" sz="700" dirty="0">
              <a:solidFill>
                <a:srgbClr val="FFFFFF"/>
              </a:solidFill>
            </a:endParaRPr>
          </a:p>
          <a:p>
            <a:pPr>
              <a:lnSpc>
                <a:spcPct val="90000"/>
              </a:lnSpc>
            </a:pPr>
            <a:endParaRPr lang="en-US" sz="700" dirty="0">
              <a:solidFill>
                <a:srgbClr val="FFFFFF"/>
              </a:solidFill>
            </a:endParaRPr>
          </a:p>
          <a:p>
            <a:pPr>
              <a:lnSpc>
                <a:spcPct val="90000"/>
              </a:lnSpc>
            </a:pPr>
            <a:endParaRPr lang="en-US" sz="700" dirty="0">
              <a:solidFill>
                <a:srgbClr val="FFFFFF"/>
              </a:solidFill>
            </a:endParaRPr>
          </a:p>
        </p:txBody>
      </p:sp>
    </p:spTree>
    <p:extLst>
      <p:ext uri="{BB962C8B-B14F-4D97-AF65-F5344CB8AC3E}">
        <p14:creationId xmlns:p14="http://schemas.microsoft.com/office/powerpoint/2010/main" val="3799370086"/>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Mechanic working on car engine">
            <a:extLst>
              <a:ext uri="{FF2B5EF4-FFF2-40B4-BE49-F238E27FC236}">
                <a16:creationId xmlns:a16="http://schemas.microsoft.com/office/drawing/2014/main" id="{86B95DB8-6BEE-F8AB-7A12-615EBEAEB143}"/>
              </a:ext>
            </a:extLst>
          </p:cNvPr>
          <p:cNvPicPr>
            <a:picLocks noChangeAspect="1"/>
          </p:cNvPicPr>
          <p:nvPr/>
        </p:nvPicPr>
        <p:blipFill>
          <a:blip r:embed="rId2"/>
          <a:srcRect l="16925" r="5967" b="-2"/>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3" y="609600"/>
            <a:ext cx="3851123" cy="1320800"/>
          </a:xfrm>
        </p:spPr>
        <p:txBody>
          <a:bodyPr>
            <a:normAutofit/>
          </a:bodyPr>
          <a:lstStyle/>
          <a:p>
            <a:pPr>
              <a:lnSpc>
                <a:spcPct val="90000"/>
              </a:lnSpc>
            </a:pPr>
            <a:br>
              <a:rPr lang="en-US" sz="2000" b="0" i="0" u="none" strike="noStrike" baseline="0">
                <a:latin typeface="Calibri" panose="020F0502020204030204" pitchFamily="34" charset="0"/>
              </a:rPr>
            </a:br>
            <a:r>
              <a:rPr lang="en-US" sz="2000" b="0" i="0" u="none" strike="noStrike" baseline="0">
                <a:latin typeface="Calibri" panose="020F0502020204030204" pitchFamily="34" charset="0"/>
              </a:rPr>
              <a:t> </a:t>
            </a:r>
            <a:br>
              <a:rPr lang="en-US" sz="2000" b="0" i="0" u="none" strike="noStrike" baseline="0">
                <a:latin typeface="Calibri" panose="020F0502020204030204" pitchFamily="34" charset="0"/>
              </a:rPr>
            </a:br>
            <a:r>
              <a:rPr lang="en-US" sz="2000" b="1" i="0" u="none" strike="noStrike" baseline="0">
                <a:latin typeface="Calibri" panose="020F0502020204030204" pitchFamily="34" charset="0"/>
              </a:rPr>
              <a:t>Marketing</a:t>
            </a:r>
            <a:r>
              <a:rPr lang="en-US" sz="2000" b="0" i="0" u="none" strike="noStrike" baseline="0">
                <a:latin typeface="Calibri" panose="020F0502020204030204" pitchFamily="34" charset="0"/>
              </a:rPr>
              <a:t> </a:t>
            </a:r>
            <a:br>
              <a:rPr lang="en-US" sz="2000" b="0" i="0" u="none" strike="noStrike" baseline="0">
                <a:latin typeface="Calibri" panose="020F0502020204030204" pitchFamily="34" charset="0"/>
              </a:rPr>
            </a:br>
            <a:endParaRPr lang="en-US" sz="20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3851122" cy="3880773"/>
          </a:xfrm>
        </p:spPr>
        <p:txBody>
          <a:bodyPr>
            <a:normAutofit/>
          </a:bodyPr>
          <a:lstStyle/>
          <a:p>
            <a:pPr>
              <a:lnSpc>
                <a:spcPct val="90000"/>
              </a:lnSpc>
            </a:pPr>
            <a:endParaRPr lang="en-US" b="0" i="0" u="none" strike="noStrike" baseline="0">
              <a:latin typeface="Calibri" panose="020F0502020204030204" pitchFamily="34" charset="0"/>
            </a:endParaRPr>
          </a:p>
          <a:p>
            <a:pPr>
              <a:lnSpc>
                <a:spcPct val="90000"/>
              </a:lnSpc>
            </a:pPr>
            <a:r>
              <a:rPr lang="en-US">
                <a:latin typeface="Calibri" panose="020F0502020204030204" pitchFamily="34" charset="0"/>
              </a:rPr>
              <a:t>No Current Marketing Strategies in Place</a:t>
            </a:r>
            <a:endParaRPr lang="en-US" b="0" i="0" u="none" strike="noStrike" baseline="0">
              <a:latin typeface="Calibri" panose="020F0502020204030204" pitchFamily="34" charset="0"/>
            </a:endParaRPr>
          </a:p>
          <a:p>
            <a:pPr>
              <a:lnSpc>
                <a:spcPct val="90000"/>
              </a:lnSpc>
            </a:pPr>
            <a:r>
              <a:rPr lang="en-US">
                <a:latin typeface="Calibri" panose="020F0502020204030204" pitchFamily="34" charset="0"/>
              </a:rPr>
              <a:t>Start with basic Social Media Posts and grow from there.</a:t>
            </a:r>
            <a:endParaRPr lang="en-US" b="0" i="0" u="none" strike="noStrike" baseline="0">
              <a:latin typeface="Calibri" panose="020F0502020204030204" pitchFamily="34" charset="0"/>
            </a:endParaRPr>
          </a:p>
          <a:p>
            <a:pPr>
              <a:lnSpc>
                <a:spcPct val="90000"/>
              </a:lnSpc>
            </a:pPr>
            <a:r>
              <a:rPr lang="en-US">
                <a:latin typeface="Calibri" panose="020F0502020204030204" pitchFamily="34" charset="0"/>
              </a:rPr>
              <a:t>Start with 3-4 posts per week, then push with paid ads.</a:t>
            </a:r>
            <a:endParaRPr lang="en-US" b="0" i="0" u="none" strike="noStrike" baseline="0">
              <a:latin typeface="Calibri" panose="020F0502020204030204" pitchFamily="34" charset="0"/>
            </a:endParaRPr>
          </a:p>
          <a:p>
            <a:pPr>
              <a:lnSpc>
                <a:spcPct val="90000"/>
              </a:lnSpc>
            </a:pPr>
            <a:r>
              <a:rPr lang="en-US"/>
              <a:t>With in 3 months look back at traffic to compare previous months, also have Advisors and Parts ask how they heard about us.</a:t>
            </a:r>
          </a:p>
        </p:txBody>
      </p:sp>
      <p:cxnSp>
        <p:nvCxnSpPr>
          <p:cNvPr id="16" name="Straight Connector 15">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7"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rcRect/>
          <a:stretch/>
        </p:blipFill>
        <p:spPr>
          <a:xfrm>
            <a:off x="457894" y="4098522"/>
            <a:ext cx="4517774" cy="2271990"/>
          </a:xfrm>
        </p:spPr>
      </p:pic>
      <p:sp>
        <p:nvSpPr>
          <p:cNvPr id="4" name="TextBox 3">
            <a:extLst>
              <a:ext uri="{FF2B5EF4-FFF2-40B4-BE49-F238E27FC236}">
                <a16:creationId xmlns:a16="http://schemas.microsoft.com/office/drawing/2014/main" id="{BBE3039E-DA28-F2EB-E0AA-CC584D5A7328}"/>
              </a:ext>
            </a:extLst>
          </p:cNvPr>
          <p:cNvSpPr txBox="1"/>
          <p:nvPr/>
        </p:nvSpPr>
        <p:spPr>
          <a:xfrm>
            <a:off x="790045" y="1968695"/>
            <a:ext cx="4075155" cy="1754326"/>
          </a:xfrm>
          <a:prstGeom prst="rect">
            <a:avLst/>
          </a:prstGeom>
          <a:noFill/>
        </p:spPr>
        <p:txBody>
          <a:bodyPr wrap="none" rtlCol="0">
            <a:spAutoFit/>
          </a:bodyPr>
          <a:lstStyle/>
          <a:p>
            <a:r>
              <a:rPr lang="en-US" dirty="0"/>
              <a:t>Overall cost of labor sales seems </a:t>
            </a:r>
          </a:p>
          <a:p>
            <a:r>
              <a:rPr lang="en-US" dirty="0"/>
              <a:t>to be in line with where need to </a:t>
            </a:r>
          </a:p>
          <a:p>
            <a:r>
              <a:rPr lang="en-US" dirty="0"/>
              <a:t>be.</a:t>
            </a:r>
          </a:p>
          <a:p>
            <a:endParaRPr lang="en-US" dirty="0"/>
          </a:p>
          <a:p>
            <a:r>
              <a:rPr lang="en-US" dirty="0"/>
              <a:t>Need to work on being more efficient</a:t>
            </a:r>
          </a:p>
          <a:p>
            <a:r>
              <a:rPr lang="en-US" dirty="0"/>
              <a:t>to benefit more from cost of labor.</a:t>
            </a:r>
          </a:p>
        </p:txBody>
      </p:sp>
      <p:pic>
        <p:nvPicPr>
          <p:cNvPr id="6" name="Picture 5" descr="Girl working on a machine">
            <a:extLst>
              <a:ext uri="{FF2B5EF4-FFF2-40B4-BE49-F238E27FC236}">
                <a16:creationId xmlns:a16="http://schemas.microsoft.com/office/drawing/2014/main" id="{9E7B0A37-D212-B823-F561-66CD7AFB541B}"/>
              </a:ext>
            </a:extLst>
          </p:cNvPr>
          <p:cNvPicPr>
            <a:picLocks noChangeAspect="1"/>
          </p:cNvPicPr>
          <p:nvPr/>
        </p:nvPicPr>
        <p:blipFill>
          <a:blip r:embed="rId3"/>
          <a:stretch>
            <a:fillRect/>
          </a:stretch>
        </p:blipFill>
        <p:spPr>
          <a:xfrm>
            <a:off x="5625475" y="250825"/>
            <a:ext cx="6395687" cy="620436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884F175-9D23-496E-80AC-F3D2FD54109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2D4B7B8-5AFE-4B32-A805-72EC571E6F0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757D13B2-7A74-4788-8689-5EDB2DA868F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66964837-B2CC-483D-BEDA-4BB1901BCC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77D4E216-8B6C-4A3B-AF75-3016320F6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CDD4EA12-82D2-47D7-8742-8F4746AA6F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115B7F7E-4C23-429B-A947-A5B436DB2D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A6B03A29-0A21-40D4-87E4-3C41D6F54C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6C871F60-4E5A-449A-B6D8-1F58C12EE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3182795B-2BFA-4D7B-BE85-701A73E253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810B9E5C-2AE2-4B4E-916F-F954F2AA8A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5065" y="609600"/>
            <a:ext cx="2930518" cy="1320800"/>
          </a:xfrm>
        </p:spPr>
        <p:txBody>
          <a:bodyPr vert="horz" lIns="91440" tIns="45720" rIns="91440" bIns="45720" rtlCol="0" anchor="ctr">
            <a:normAutofit/>
          </a:bodyPr>
          <a:lstStyle/>
          <a:p>
            <a:pPr>
              <a:lnSpc>
                <a:spcPct val="90000"/>
              </a:lnSpc>
            </a:pPr>
            <a:br>
              <a:rPr lang="en-US" sz="1400" b="0" i="0" u="none" strike="noStrike" baseline="0"/>
            </a:br>
            <a:r>
              <a:rPr lang="en-US" sz="1400" b="1" i="0" u="none" strike="noStrike" baseline="0"/>
              <a:t>Changes in Expense Structure </a:t>
            </a:r>
            <a:br>
              <a:rPr lang="en-US" sz="1400" b="0" i="0" u="none" strike="noStrike" baseline="0"/>
            </a:br>
            <a:br>
              <a:rPr lang="en-US" sz="1400" b="0" i="0" u="none" strike="noStrike" baseline="0"/>
            </a:br>
            <a:br>
              <a:rPr lang="en-US" sz="1400" b="0" i="0" u="none" strike="noStrike" baseline="0"/>
            </a:br>
            <a:endParaRPr lang="en-US" sz="14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1361" y="2160589"/>
            <a:ext cx="2930517" cy="3880773"/>
          </a:xfrm>
        </p:spPr>
        <p:txBody>
          <a:bodyPr vert="horz" lIns="91440" tIns="45720" rIns="91440" bIns="45720" rtlCol="0">
            <a:normAutofit/>
          </a:bodyPr>
          <a:lstStyle/>
          <a:p>
            <a:pPr>
              <a:lnSpc>
                <a:spcPct val="90000"/>
              </a:lnSpc>
            </a:pPr>
            <a:endParaRPr lang="en-US" sz="1400" b="0" i="0" u="none" strike="noStrike" baseline="0"/>
          </a:p>
          <a:p>
            <a:pPr>
              <a:lnSpc>
                <a:spcPct val="90000"/>
              </a:lnSpc>
            </a:pPr>
            <a:r>
              <a:rPr lang="en-US" sz="1400"/>
              <a:t>Higher fixed and not getting enough out of personnel.</a:t>
            </a:r>
            <a:r>
              <a:rPr lang="en-US" sz="1400" b="0" i="0" u="none" strike="noStrike" baseline="0"/>
              <a:t> </a:t>
            </a:r>
          </a:p>
          <a:p>
            <a:pPr>
              <a:lnSpc>
                <a:spcPct val="90000"/>
              </a:lnSpc>
            </a:pPr>
            <a:r>
              <a:rPr lang="en-US" sz="1400"/>
              <a:t>Need to improve tech proficiency and shop utilization to in crease profits.</a:t>
            </a:r>
            <a:endParaRPr lang="en-US" sz="1400" b="0" i="0" u="none" strike="noStrike" baseline="0"/>
          </a:p>
          <a:p>
            <a:pPr>
              <a:lnSpc>
                <a:spcPct val="90000"/>
              </a:lnSpc>
            </a:pPr>
            <a:r>
              <a:rPr lang="en-US" sz="1400"/>
              <a:t>Training and procedures being put in place.</a:t>
            </a:r>
            <a:endParaRPr lang="en-US" sz="1400" b="0" i="0" u="none" strike="noStrike" baseline="0"/>
          </a:p>
          <a:p>
            <a:pPr>
              <a:lnSpc>
                <a:spcPct val="90000"/>
              </a:lnSpc>
            </a:pPr>
            <a:r>
              <a:rPr lang="en-US" sz="1400"/>
              <a:t>Meeting with the Service manager monthly to go over numbers and make sure Tech Proficiency (27.25%) and Shop Utilization (27.24%) are increased to increase gross profits.</a:t>
            </a:r>
            <a:endParaRPr lang="en-US" sz="1400" b="0" i="0" u="none" strike="noStrike" baseline="0"/>
          </a:p>
          <a:p>
            <a:pPr>
              <a:lnSpc>
                <a:spcPct val="90000"/>
              </a:lnSpc>
            </a:pPr>
            <a:endParaRPr lang="en-US" sz="1400"/>
          </a:p>
        </p:txBody>
      </p:sp>
      <p:pic>
        <p:nvPicPr>
          <p:cNvPr id="5" name="Picture 4" descr="Mechanic wiping hands at work">
            <a:extLst>
              <a:ext uri="{FF2B5EF4-FFF2-40B4-BE49-F238E27FC236}">
                <a16:creationId xmlns:a16="http://schemas.microsoft.com/office/drawing/2014/main" id="{3789CF43-B290-98BA-A505-83554A4FC94C}"/>
              </a:ext>
            </a:extLst>
          </p:cNvPr>
          <p:cNvPicPr>
            <a:picLocks noChangeAspect="1"/>
          </p:cNvPicPr>
          <p:nvPr/>
        </p:nvPicPr>
        <p:blipFill>
          <a:blip r:embed="rId2"/>
          <a:stretch>
            <a:fillRect/>
          </a:stretch>
        </p:blipFill>
        <p:spPr>
          <a:xfrm>
            <a:off x="4616044" y="609600"/>
            <a:ext cx="3897748" cy="2601747"/>
          </a:xfrm>
          <a:prstGeom prst="rect">
            <a:avLst/>
          </a:prstGeom>
        </p:spPr>
      </p:pic>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3"/>
          <a:stretch/>
        </p:blipFill>
        <p:spPr>
          <a:xfrm>
            <a:off x="4699743" y="3439020"/>
            <a:ext cx="3730351" cy="2602341"/>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7A533011-3316-4DFD-B545-CAAF85A5DDA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76F765C2-CFA0-43E2-B4AA-9B1A7E50FCA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697EBBA5-9C98-41C0-8D3E-B8BF8BD8EF4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8C771D4E-1F4E-45D3-BA61-0D47390C2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5">
              <a:extLst>
                <a:ext uri="{FF2B5EF4-FFF2-40B4-BE49-F238E27FC236}">
                  <a16:creationId xmlns:a16="http://schemas.microsoft.com/office/drawing/2014/main" id="{4E870B5F-9A8A-41E5-B3BA-69025EC205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16">
              <a:extLst>
                <a:ext uri="{FF2B5EF4-FFF2-40B4-BE49-F238E27FC236}">
                  <a16:creationId xmlns:a16="http://schemas.microsoft.com/office/drawing/2014/main" id="{BE85410D-4D65-4C22-8938-1DFF919FBE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7">
              <a:extLst>
                <a:ext uri="{FF2B5EF4-FFF2-40B4-BE49-F238E27FC236}">
                  <a16:creationId xmlns:a16="http://schemas.microsoft.com/office/drawing/2014/main" id="{9EED07E7-1F26-484A-9FA1-E822B46AE2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8">
              <a:extLst>
                <a:ext uri="{FF2B5EF4-FFF2-40B4-BE49-F238E27FC236}">
                  <a16:creationId xmlns:a16="http://schemas.microsoft.com/office/drawing/2014/main" id="{0570AEF5-6B4E-4F8D-BF1F-BC5C654521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9">
              <a:extLst>
                <a:ext uri="{FF2B5EF4-FFF2-40B4-BE49-F238E27FC236}">
                  <a16:creationId xmlns:a16="http://schemas.microsoft.com/office/drawing/2014/main" id="{E5C1811B-FFBE-435C-820F-DADEC25D465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197FDC73-3DBB-44D0-8EE8-41F35CABBD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B5DE8BB-A829-45DC-AA9E-1138CFB10E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4" name="Rectangle 23">
            <a:extLst>
              <a:ext uri="{FF2B5EF4-FFF2-40B4-BE49-F238E27FC236}">
                <a16:creationId xmlns:a16="http://schemas.microsoft.com/office/drawing/2014/main" id="{29FD90D9-0777-4927-90C9-E837E67730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screenshot of a service report&#10;&#10;Description automatically generated">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p:blipFill>
        <p:spPr>
          <a:xfrm>
            <a:off x="643466" y="775892"/>
            <a:ext cx="3420533" cy="2889837"/>
          </a:xfrm>
          <a:prstGeom prst="rect">
            <a:avLst/>
          </a:prstGeom>
        </p:spPr>
      </p:pic>
      <p:pic>
        <p:nvPicPr>
          <p:cNvPr id="7" name="Picture 6" descr="Mechanics working on car in service shop">
            <a:extLst>
              <a:ext uri="{FF2B5EF4-FFF2-40B4-BE49-F238E27FC236}">
                <a16:creationId xmlns:a16="http://schemas.microsoft.com/office/drawing/2014/main" id="{4392C91B-DD9D-9990-7787-77F36D7A4FDF}"/>
              </a:ext>
            </a:extLst>
          </p:cNvPr>
          <p:cNvPicPr>
            <a:picLocks noChangeAspect="1"/>
          </p:cNvPicPr>
          <p:nvPr/>
        </p:nvPicPr>
        <p:blipFill>
          <a:blip r:embed="rId3"/>
          <a:stretch>
            <a:fillRect/>
          </a:stretch>
        </p:blipFill>
        <p:spPr>
          <a:xfrm>
            <a:off x="4623374" y="853862"/>
            <a:ext cx="6312451" cy="2237248"/>
          </a:xfrm>
          <a:prstGeom prst="rect">
            <a:avLst/>
          </a:prstGeom>
        </p:spPr>
      </p:pic>
      <p:sp>
        <p:nvSpPr>
          <p:cNvPr id="26" name="Parallelogram 25">
            <a:extLst>
              <a:ext uri="{FF2B5EF4-FFF2-40B4-BE49-F238E27FC236}">
                <a16:creationId xmlns:a16="http://schemas.microsoft.com/office/drawing/2014/main" id="{F92D073F-0FE7-41B7-ADCD-5CE16DEEE0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6062" y="4181364"/>
            <a:ext cx="11519876" cy="2177879"/>
          </a:xfrm>
          <a:prstGeom prst="parallelogram">
            <a:avLst>
              <a:gd name="adj" fmla="val 29000"/>
            </a:avLst>
          </a:prstGeom>
          <a:solidFill>
            <a:schemeClr val="tx1">
              <a:alpha val="9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086338" y="4441621"/>
            <a:ext cx="4626707" cy="1562517"/>
          </a:xfrm>
        </p:spPr>
        <p:txBody>
          <a:bodyPr vert="horz" lIns="91440" tIns="45720" rIns="91440" bIns="45720" rtlCol="0" anchor="ctr">
            <a:normAutofit/>
          </a:bodyPr>
          <a:lstStyle/>
          <a:p>
            <a:pPr>
              <a:lnSpc>
                <a:spcPct val="90000"/>
              </a:lnSpc>
            </a:pPr>
            <a:br>
              <a:rPr lang="en-US" sz="2000" b="0" i="0" u="none" strike="noStrike" baseline="0"/>
            </a:br>
            <a:r>
              <a:rPr lang="en-US" sz="2000" b="1" i="0" u="none" strike="noStrike" baseline="0"/>
              <a:t>Productivity</a:t>
            </a:r>
            <a:br>
              <a:rPr lang="en-US" sz="2000" b="0" i="0" u="none" strike="noStrike" baseline="0"/>
            </a:br>
            <a:br>
              <a:rPr lang="en-US" sz="2000" b="0" i="0" u="none" strike="noStrike" baseline="0"/>
            </a:br>
            <a:br>
              <a:rPr lang="en-US" sz="2000" b="0" i="0" u="none" strike="noStrike" baseline="0"/>
            </a:br>
            <a:endParaRPr lang="en-US" sz="20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945402" y="4441621"/>
            <a:ext cx="5082106" cy="1599741"/>
          </a:xfrm>
        </p:spPr>
        <p:txBody>
          <a:bodyPr vert="horz" lIns="91440" tIns="45720" rIns="91440" bIns="45720" rtlCol="0" anchor="ctr">
            <a:normAutofit/>
          </a:bodyPr>
          <a:lstStyle/>
          <a:p>
            <a:pPr>
              <a:lnSpc>
                <a:spcPct val="90000"/>
              </a:lnSpc>
            </a:pPr>
            <a:endParaRPr lang="en-US" sz="1000" b="0" i="0" u="none" strike="noStrike" baseline="0">
              <a:solidFill>
                <a:schemeClr val="bg1"/>
              </a:solidFill>
            </a:endParaRPr>
          </a:p>
          <a:p>
            <a:pPr>
              <a:lnSpc>
                <a:spcPct val="90000"/>
              </a:lnSpc>
            </a:pPr>
            <a:r>
              <a:rPr lang="en-US" sz="1000">
                <a:solidFill>
                  <a:schemeClr val="bg1"/>
                </a:solidFill>
              </a:rPr>
              <a:t>No level 3 techs in the shop</a:t>
            </a:r>
            <a:endParaRPr lang="en-US" sz="1000" b="0" i="0" u="none" strike="noStrike" baseline="0">
              <a:solidFill>
                <a:schemeClr val="bg1"/>
              </a:solidFill>
            </a:endParaRPr>
          </a:p>
          <a:p>
            <a:pPr>
              <a:lnSpc>
                <a:spcPct val="90000"/>
              </a:lnSpc>
            </a:pPr>
            <a:r>
              <a:rPr lang="en-US" sz="1000">
                <a:solidFill>
                  <a:schemeClr val="bg1"/>
                </a:solidFill>
              </a:rPr>
              <a:t>Get everyone as trained as we can also set expectations in place, along with procedures.</a:t>
            </a:r>
            <a:endParaRPr lang="en-US" sz="1000" b="0" i="0" u="none" strike="noStrike" baseline="0">
              <a:solidFill>
                <a:schemeClr val="bg1"/>
              </a:solidFill>
            </a:endParaRPr>
          </a:p>
          <a:p>
            <a:pPr>
              <a:lnSpc>
                <a:spcPct val="90000"/>
              </a:lnSpc>
            </a:pPr>
            <a:r>
              <a:rPr lang="en-US" sz="1000">
                <a:solidFill>
                  <a:schemeClr val="bg1"/>
                </a:solidFill>
              </a:rPr>
              <a:t>Having meetings and establishing procedures with all employees. Tech Proficiency needs to me up to 70% within 3mo.</a:t>
            </a:r>
            <a:endParaRPr lang="en-US" sz="1000" b="0" i="0" u="none" strike="noStrike" baseline="0">
              <a:solidFill>
                <a:schemeClr val="bg1"/>
              </a:solidFill>
            </a:endParaRPr>
          </a:p>
          <a:p>
            <a:pPr>
              <a:lnSpc>
                <a:spcPct val="90000"/>
              </a:lnSpc>
            </a:pPr>
            <a:r>
              <a:rPr lang="en-US" sz="1000" b="0" i="0" u="none" strike="noStrike" baseline="0">
                <a:solidFill>
                  <a:schemeClr val="bg1"/>
                </a:solidFill>
              </a:rPr>
              <a:t>Discuss progress with employees, where to improve, and how to improve.</a:t>
            </a:r>
          </a:p>
          <a:p>
            <a:pPr>
              <a:lnSpc>
                <a:spcPct val="90000"/>
              </a:lnSpc>
            </a:pPr>
            <a:endParaRPr lang="en-US" sz="1000">
              <a:solidFill>
                <a:schemeClr val="bg1"/>
              </a:solidFill>
            </a:endParaRPr>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884F175-9D23-496E-80AC-F3D2FD54109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2D4B7B8-5AFE-4B32-A805-72EC571E6F0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757D13B2-7A74-4788-8689-5EDB2DA868F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66964837-B2CC-483D-BEDA-4BB1901BCC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77D4E216-8B6C-4A3B-AF75-3016320F6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CDD4EA12-82D2-47D7-8742-8F4746AA6F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115B7F7E-4C23-429B-A947-A5B436DB2D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A6B03A29-0A21-40D4-87E4-3C41D6F54C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6C871F60-4E5A-449A-B6D8-1F58C12EE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3182795B-2BFA-4D7B-BE85-701A73E253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810B9E5C-2AE2-4B4E-916F-F954F2AA8A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2" y="522157"/>
            <a:ext cx="8596668" cy="1320800"/>
          </a:xfrm>
        </p:spPr>
        <p:txBody>
          <a:bodyPr vert="horz" lIns="91440" tIns="45720" rIns="91440" bIns="45720" rtlCol="0" anchor="t">
            <a:normAutofit/>
          </a:bodyPr>
          <a:lstStyle/>
          <a:p>
            <a:pPr>
              <a:lnSpc>
                <a:spcPct val="90000"/>
              </a:lnSpc>
            </a:pPr>
            <a:br>
              <a:rPr lang="en-US" sz="1700" b="0" i="0" u="none" strike="noStrike" baseline="0"/>
            </a:br>
            <a:r>
              <a:rPr lang="en-US" sz="1700" b="1" i="0" u="none" strike="noStrike" baseline="0"/>
              <a:t>Facility</a:t>
            </a:r>
            <a:br>
              <a:rPr lang="en-US" sz="1700" b="0" i="0" u="none" strike="noStrike" baseline="0"/>
            </a:br>
            <a:br>
              <a:rPr lang="en-US" sz="1700" b="0" i="0" u="none" strike="noStrike" baseline="0"/>
            </a:br>
            <a:br>
              <a:rPr lang="en-US" sz="1700" b="0" i="0" u="none" strike="noStrike" baseline="0"/>
            </a:br>
            <a:endParaRPr lang="en-US" sz="17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2" y="2160589"/>
            <a:ext cx="4410718" cy="3880773"/>
          </a:xfrm>
        </p:spPr>
        <p:txBody>
          <a:bodyPr vert="horz" lIns="91440" tIns="45720" rIns="91440" bIns="45720" rtlCol="0">
            <a:normAutofit/>
          </a:bodyPr>
          <a:lstStyle/>
          <a:p>
            <a:endParaRPr lang="en-US" b="0" i="0" u="none" strike="noStrike" baseline="0" dirty="0"/>
          </a:p>
          <a:p>
            <a:r>
              <a:rPr lang="en-US" b="0" i="0" u="none" strike="noStrike" baseline="0" dirty="0"/>
              <a:t> There is a lot of room for improvement.</a:t>
            </a:r>
          </a:p>
          <a:p>
            <a:r>
              <a:rPr lang="en-US" dirty="0"/>
              <a:t>Provide adequate training and scheduling to improve facility utilization from 27.245 to closer to guide at 75%</a:t>
            </a:r>
            <a:endParaRPr lang="en-US" b="0" i="0" u="none" strike="noStrike" baseline="0" dirty="0"/>
          </a:p>
          <a:p>
            <a:r>
              <a:rPr lang="en-US" dirty="0"/>
              <a:t>Have a plan in place in the next month.</a:t>
            </a:r>
            <a:endParaRPr lang="en-US" b="0" i="0" u="none" strike="noStrike" baseline="0" dirty="0"/>
          </a:p>
          <a:p>
            <a:r>
              <a:rPr lang="en-US" dirty="0"/>
              <a:t>Go over with employees in meetings to assess progress with everyone.</a:t>
            </a:r>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p:blipFill>
        <p:spPr>
          <a:xfrm>
            <a:off x="6579474" y="2159663"/>
            <a:ext cx="1433742" cy="1826549"/>
          </a:xfrm>
          <a:prstGeom prst="rect">
            <a:avLst/>
          </a:prstGeom>
        </p:spPr>
      </p:pic>
      <p:pic>
        <p:nvPicPr>
          <p:cNvPr id="5" name="Picture 4" descr="Work tools on a red background">
            <a:extLst>
              <a:ext uri="{FF2B5EF4-FFF2-40B4-BE49-F238E27FC236}">
                <a16:creationId xmlns:a16="http://schemas.microsoft.com/office/drawing/2014/main" id="{602E22A5-6427-F5AB-94FE-9377088CE44C}"/>
              </a:ext>
            </a:extLst>
          </p:cNvPr>
          <p:cNvPicPr>
            <a:picLocks noChangeAspect="1"/>
          </p:cNvPicPr>
          <p:nvPr/>
        </p:nvPicPr>
        <p:blipFill>
          <a:blip r:embed="rId3"/>
          <a:stretch>
            <a:fillRect/>
          </a:stretch>
        </p:blipFill>
        <p:spPr>
          <a:xfrm>
            <a:off x="5928145" y="4214812"/>
            <a:ext cx="2736402" cy="1826549"/>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884F175-9D23-496E-80AC-F3D2FD54109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2D4B7B8-5AFE-4B32-A805-72EC571E6F0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757D13B2-7A74-4788-8689-5EDB2DA868F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66964837-B2CC-483D-BEDA-4BB1901BCC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77D4E216-8B6C-4A3B-AF75-3016320F6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CDD4EA12-82D2-47D7-8742-8F4746AA6F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115B7F7E-4C23-429B-A947-A5B436DB2D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A6B03A29-0A21-40D4-87E4-3C41D6F54C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6C871F60-4E5A-449A-B6D8-1F58C12EE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3182795B-2BFA-4D7B-BE85-701A73E253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810B9E5C-2AE2-4B4E-916F-F954F2AA8A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343484" y="609600"/>
            <a:ext cx="2930518" cy="1320800"/>
          </a:xfrm>
        </p:spPr>
        <p:txBody>
          <a:bodyPr vert="horz" lIns="91440" tIns="45720" rIns="91440" bIns="45720" rtlCol="0" anchor="ctr">
            <a:normAutofit/>
          </a:bodyPr>
          <a:lstStyle/>
          <a:p>
            <a:r>
              <a:rPr lang="en-US"/>
              <a:t>Repair order analysis</a:t>
            </a:r>
          </a:p>
        </p:txBody>
      </p:sp>
      <p:pic>
        <p:nvPicPr>
          <p:cNvPr id="5" name="Picture 4" descr="Close-up of documents and charts">
            <a:extLst>
              <a:ext uri="{FF2B5EF4-FFF2-40B4-BE49-F238E27FC236}">
                <a16:creationId xmlns:a16="http://schemas.microsoft.com/office/drawing/2014/main" id="{ADCB358A-9336-156D-3768-1FB929F13A1D}"/>
              </a:ext>
            </a:extLst>
          </p:cNvPr>
          <p:cNvPicPr>
            <a:picLocks noChangeAspect="1"/>
          </p:cNvPicPr>
          <p:nvPr/>
        </p:nvPicPr>
        <p:blipFill>
          <a:blip r:embed="rId2"/>
          <a:stretch>
            <a:fillRect/>
          </a:stretch>
        </p:blipFill>
        <p:spPr>
          <a:xfrm>
            <a:off x="1439040" y="609600"/>
            <a:ext cx="3897748" cy="2601747"/>
          </a:xfrm>
          <a:prstGeom prst="rect">
            <a:avLst/>
          </a:prstGeom>
        </p:spPr>
      </p:pic>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343484" y="2160589"/>
            <a:ext cx="2930517" cy="3880773"/>
          </a:xfrm>
        </p:spPr>
        <p:txBody>
          <a:bodyPr vert="horz" lIns="91440" tIns="45720" rIns="91440" bIns="45720" rtlCol="0">
            <a:normAutofit/>
          </a:bodyPr>
          <a:lstStyle/>
          <a:p>
            <a:r>
              <a:rPr lang="en-US" dirty="0"/>
              <a:t>The main thing that stood out to both of us was the high percentage of One Item ROs. We need to decrease that from 53% to guide at around 15%.</a:t>
            </a:r>
          </a:p>
          <a:p>
            <a:r>
              <a:rPr lang="en-US" dirty="0"/>
              <a:t>Overall there is a lot of room for improvement, with the proper training in place selling overall can increase.</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3"/>
          <a:stretch/>
        </p:blipFill>
        <p:spPr>
          <a:xfrm>
            <a:off x="1862478" y="3439020"/>
            <a:ext cx="3050874" cy="260234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9" name="Rectangle 18">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53376"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2133042"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5"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24631"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6597"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5488"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7655"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3" name="Isosceles Triangle 32">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14821"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3843375" cy="5175624"/>
          </a:xfrm>
        </p:spPr>
        <p:txBody>
          <a:bodyPr anchor="ctr">
            <a:normAutofit/>
          </a:bodyPr>
          <a:lstStyle/>
          <a:p>
            <a:r>
              <a:rPr lang="en-US">
                <a:solidFill>
                  <a:schemeClr val="tx1">
                    <a:lumMod val="85000"/>
                    <a:lumOff val="15000"/>
                  </a:schemeClr>
                </a:solidFill>
              </a:rPr>
              <a:t>SWOT Analysis- Strengths</a:t>
            </a:r>
            <a:br>
              <a:rPr lang="en-US">
                <a:solidFill>
                  <a:schemeClr val="tx1">
                    <a:lumMod val="85000"/>
                    <a:lumOff val="15000"/>
                  </a:schemeClr>
                </a:solidFill>
              </a:rPr>
            </a:br>
            <a:endParaRPr lang="en-US">
              <a:solidFill>
                <a:schemeClr val="tx1">
                  <a:lumMod val="85000"/>
                  <a:lumOff val="15000"/>
                </a:schemeClr>
              </a:solidFill>
            </a:endParaRPr>
          </a:p>
        </p:txBody>
      </p:sp>
      <p:sp>
        <p:nvSpPr>
          <p:cNvPr id="35" name="Freeform: Shape 34">
            <a:extLst>
              <a:ext uri="{FF2B5EF4-FFF2-40B4-BE49-F238E27FC236}">
                <a16:creationId xmlns:a16="http://schemas.microsoft.com/office/drawing/2014/main" id="{142BFA2A-77A0-4F60-A32A-685681C84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2154" y="-8467"/>
            <a:ext cx="7109846" cy="6866467"/>
          </a:xfrm>
          <a:custGeom>
            <a:avLst/>
            <a:gdLst>
              <a:gd name="connsiteX0" fmla="*/ 0 w 7109846"/>
              <a:gd name="connsiteY0" fmla="*/ 0 h 6866467"/>
              <a:gd name="connsiteX1" fmla="*/ 1249825 w 7109846"/>
              <a:gd name="connsiteY1" fmla="*/ 0 h 6866467"/>
              <a:gd name="connsiteX2" fmla="*/ 1249825 w 7109846"/>
              <a:gd name="connsiteY2" fmla="*/ 8467 h 6866467"/>
              <a:gd name="connsiteX3" fmla="*/ 7109846 w 7109846"/>
              <a:gd name="connsiteY3" fmla="*/ 8467 h 6866467"/>
              <a:gd name="connsiteX4" fmla="*/ 7109846 w 7109846"/>
              <a:gd name="connsiteY4" fmla="*/ 6866467 h 6866467"/>
              <a:gd name="connsiteX5" fmla="*/ 1249825 w 7109846"/>
              <a:gd name="connsiteY5" fmla="*/ 6866467 h 6866467"/>
              <a:gd name="connsiteX6" fmla="*/ 1109382 w 7109846"/>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09846" h="6866467">
                <a:moveTo>
                  <a:pt x="0" y="0"/>
                </a:moveTo>
                <a:lnTo>
                  <a:pt x="1249825" y="0"/>
                </a:lnTo>
                <a:lnTo>
                  <a:pt x="1249825" y="8467"/>
                </a:lnTo>
                <a:lnTo>
                  <a:pt x="7109846" y="8467"/>
                </a:lnTo>
                <a:lnTo>
                  <a:pt x="7109846"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116084" y="609601"/>
            <a:ext cx="5511296" cy="5175624"/>
          </a:xfrm>
        </p:spPr>
        <p:txBody>
          <a:bodyPr anchor="ctr">
            <a:normAutofit/>
          </a:bodyPr>
          <a:lstStyle/>
          <a:p>
            <a:r>
              <a:rPr lang="en-US" b="1">
                <a:solidFill>
                  <a:srgbClr val="FFFFFF"/>
                </a:solidFill>
              </a:rPr>
              <a:t>Strengths</a:t>
            </a:r>
          </a:p>
          <a:p>
            <a:endParaRPr lang="en-US">
              <a:solidFill>
                <a:srgbClr val="FFFFFF"/>
              </a:solidFill>
            </a:endParaRPr>
          </a:p>
          <a:p>
            <a:pPr marL="0" marR="0">
              <a:spcAft>
                <a:spcPts val="800"/>
              </a:spcAft>
            </a:pPr>
            <a:r>
              <a:rPr lang="en-US" b="1"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r>
              <a:rPr lang="en-US"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Teamwork</a:t>
            </a:r>
          </a:p>
          <a:p>
            <a:pPr marL="228600" marR="0">
              <a:spcAft>
                <a:spcPts val="800"/>
              </a:spcAft>
            </a:pPr>
            <a:r>
              <a:rPr lang="en-US"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Customer Service</a:t>
            </a:r>
          </a:p>
          <a:p>
            <a:pPr marL="114300" marR="0" indent="0">
              <a:buNone/>
            </a:pPr>
            <a:r>
              <a:rPr lang="en-US" kern="100">
                <a:solidFill>
                  <a:srgbClr val="FFFFFF"/>
                </a:solidFill>
                <a:latin typeface="Aptos" panose="020B0004020202020204" pitchFamily="34" charset="0"/>
                <a:ea typeface="Aptos" panose="020B0004020202020204" pitchFamily="34" charset="0"/>
                <a:cs typeface="Times New Roman" panose="02020603050405020304" pitchFamily="18" charset="0"/>
              </a:rPr>
              <a:t>     </a:t>
            </a:r>
            <a:r>
              <a:rPr lang="en-US" kern="100">
                <a:solidFill>
                  <a:srgbClr val="FFFFFF"/>
                </a:solidFill>
                <a:effectLst/>
                <a:latin typeface="Aptos" panose="020B0004020202020204" pitchFamily="34" charset="0"/>
                <a:ea typeface="Aptos" panose="020B0004020202020204" pitchFamily="34" charset="0"/>
                <a:cs typeface="Times New Roman" panose="02020603050405020304" pitchFamily="18" charset="0"/>
              </a:rPr>
              <a:t>Customer Retention</a:t>
            </a:r>
          </a:p>
          <a:p>
            <a:endParaRPr lang="en-US">
              <a:solidFill>
                <a:srgbClr val="FFFFFF"/>
              </a:solidFill>
            </a:endParaRPr>
          </a:p>
        </p:txBody>
      </p:sp>
    </p:spTree>
    <p:extLst>
      <p:ext uri="{BB962C8B-B14F-4D97-AF65-F5344CB8AC3E}">
        <p14:creationId xmlns:p14="http://schemas.microsoft.com/office/powerpoint/2010/main" val="3839221384"/>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pPr>
              <a:lnSpc>
                <a:spcPct val="90000"/>
              </a:lnSpc>
            </a:pPr>
            <a:r>
              <a:rPr lang="en-US" sz="1100" b="1"/>
              <a:t>Weaknesses</a:t>
            </a:r>
          </a:p>
          <a:p>
            <a:pPr>
              <a:lnSpc>
                <a:spcPct val="90000"/>
              </a:lnSpc>
            </a:pPr>
            <a:endParaRPr lang="en-US" sz="1100" b="1"/>
          </a:p>
          <a:p>
            <a:pPr marL="342900" marR="0" lvl="0" indent="-342900">
              <a:lnSpc>
                <a:spcPct val="90000"/>
              </a:lnSpc>
              <a:spcAft>
                <a:spcPts val="800"/>
              </a:spcAft>
              <a:buFont typeface="+mj-lt"/>
              <a:buAutoNum type="arabicPeriod"/>
            </a:pPr>
            <a:r>
              <a:rPr lang="en-US" sz="1100" kern="100">
                <a:effectLst/>
                <a:latin typeface="Aptos" panose="020B0004020202020204" pitchFamily="34" charset="0"/>
                <a:ea typeface="Aptos" panose="020B0004020202020204" pitchFamily="34" charset="0"/>
                <a:cs typeface="Times New Roman" panose="02020603050405020304" pitchFamily="18" charset="0"/>
              </a:rPr>
              <a:t>Tech Proficiency</a:t>
            </a:r>
          </a:p>
          <a:p>
            <a:pPr marL="0" marR="0">
              <a:lnSpc>
                <a:spcPct val="90000"/>
              </a:lnSpc>
              <a:spcAft>
                <a:spcPts val="800"/>
              </a:spcAft>
            </a:pPr>
            <a:r>
              <a:rPr lang="en-US" sz="1100" kern="100">
                <a:effectLst/>
                <a:latin typeface="Aptos" panose="020B0004020202020204" pitchFamily="34" charset="0"/>
                <a:ea typeface="Aptos" panose="020B0004020202020204" pitchFamily="34" charset="0"/>
                <a:cs typeface="Times New Roman" panose="02020603050405020304" pitchFamily="18" charset="0"/>
              </a:rPr>
              <a:t>Facility Utilization</a:t>
            </a:r>
          </a:p>
          <a:p>
            <a:pPr marL="0" marR="0">
              <a:lnSpc>
                <a:spcPct val="90000"/>
              </a:lnSpc>
              <a:spcAft>
                <a:spcPts val="800"/>
              </a:spcAft>
            </a:pPr>
            <a:r>
              <a:rPr lang="en-US" sz="1100" kern="100">
                <a:effectLst/>
                <a:latin typeface="Aptos" panose="020B0004020202020204" pitchFamily="34" charset="0"/>
                <a:ea typeface="Aptos" panose="020B0004020202020204" pitchFamily="34" charset="0"/>
                <a:cs typeface="Times New Roman" panose="02020603050405020304" pitchFamily="18" charset="0"/>
              </a:rPr>
              <a:t>Scheduling</a:t>
            </a:r>
          </a:p>
          <a:p>
            <a:pPr marL="0" marR="0">
              <a:lnSpc>
                <a:spcPct val="90000"/>
              </a:lnSpc>
              <a:spcAft>
                <a:spcPts val="800"/>
              </a:spcAft>
            </a:pPr>
            <a:r>
              <a:rPr lang="en-US" sz="1100" kern="100">
                <a:effectLst/>
                <a:latin typeface="Aptos" panose="020B0004020202020204" pitchFamily="34" charset="0"/>
                <a:ea typeface="Aptos" panose="020B0004020202020204" pitchFamily="34" charset="0"/>
                <a:cs typeface="Times New Roman" panose="02020603050405020304" pitchFamily="18" charset="0"/>
              </a:rPr>
              <a:t>Fixated on limitations </a:t>
            </a:r>
          </a:p>
          <a:p>
            <a:pPr marL="0" marR="0">
              <a:lnSpc>
                <a:spcPct val="90000"/>
              </a:lnSpc>
              <a:spcAft>
                <a:spcPts val="800"/>
              </a:spcAft>
            </a:pPr>
            <a:r>
              <a:rPr lang="en-US" sz="1100" kern="100">
                <a:effectLst/>
                <a:latin typeface="Aptos" panose="020B0004020202020204" pitchFamily="34" charset="0"/>
                <a:ea typeface="Aptos" panose="020B0004020202020204" pitchFamily="34" charset="0"/>
                <a:cs typeface="Times New Roman" panose="02020603050405020304" pitchFamily="18" charset="0"/>
              </a:rPr>
              <a:t>Not maximizing what we currently have</a:t>
            </a:r>
          </a:p>
          <a:p>
            <a:pPr marL="0" marR="0">
              <a:lnSpc>
                <a:spcPct val="90000"/>
              </a:lnSpc>
              <a:spcAft>
                <a:spcPts val="800"/>
              </a:spcAft>
            </a:pPr>
            <a:r>
              <a:rPr lang="en-US" sz="1100" kern="100">
                <a:effectLst/>
                <a:latin typeface="Aptos" panose="020B0004020202020204" pitchFamily="34" charset="0"/>
                <a:ea typeface="Aptos" panose="020B0004020202020204" pitchFamily="34" charset="0"/>
                <a:cs typeface="Times New Roman" panose="02020603050405020304" pitchFamily="18" charset="0"/>
              </a:rPr>
              <a:t>First time fill rate with parts needs to improve to help with being more efficient.</a:t>
            </a:r>
          </a:p>
          <a:p>
            <a:pPr marL="0" marR="0">
              <a:lnSpc>
                <a:spcPct val="90000"/>
              </a:lnSpc>
              <a:spcAft>
                <a:spcPts val="800"/>
              </a:spcAft>
            </a:pPr>
            <a:r>
              <a:rPr lang="en-US" sz="1100" kern="100">
                <a:effectLst/>
                <a:latin typeface="Aptos" panose="020B0004020202020204" pitchFamily="34" charset="0"/>
                <a:ea typeface="Aptos" panose="020B0004020202020204" pitchFamily="34" charset="0"/>
                <a:cs typeface="Times New Roman" panose="02020603050405020304" pitchFamily="18" charset="0"/>
              </a:rPr>
              <a:t>Selling</a:t>
            </a:r>
          </a:p>
          <a:p>
            <a:pPr marL="0" marR="0">
              <a:lnSpc>
                <a:spcPct val="90000"/>
              </a:lnSpc>
              <a:spcAft>
                <a:spcPts val="800"/>
              </a:spcAft>
            </a:pPr>
            <a:r>
              <a:rPr lang="en-US" sz="1100" kern="100">
                <a:effectLst/>
                <a:latin typeface="Aptos" panose="020B0004020202020204" pitchFamily="34" charset="0"/>
                <a:ea typeface="Aptos" panose="020B0004020202020204" pitchFamily="34" charset="0"/>
                <a:cs typeface="Times New Roman" panose="02020603050405020304" pitchFamily="18" charset="0"/>
              </a:rPr>
              <a:t>Marketing</a:t>
            </a:r>
          </a:p>
          <a:p>
            <a:pPr>
              <a:lnSpc>
                <a:spcPct val="90000"/>
              </a:lnSpc>
            </a:pPr>
            <a:endParaRPr lang="en-US" sz="1100" b="1"/>
          </a:p>
          <a:p>
            <a:pPr>
              <a:lnSpc>
                <a:spcPct val="90000"/>
              </a:lnSpc>
            </a:pPr>
            <a:endParaRPr lang="en-US" sz="1100"/>
          </a:p>
        </p:txBody>
      </p:sp>
      <p:pic>
        <p:nvPicPr>
          <p:cNvPr id="5" name="Picture 4" descr="Desk with productivity items">
            <a:extLst>
              <a:ext uri="{FF2B5EF4-FFF2-40B4-BE49-F238E27FC236}">
                <a16:creationId xmlns:a16="http://schemas.microsoft.com/office/drawing/2014/main" id="{E81F4C0C-7D94-8022-616E-4642C71909AE}"/>
              </a:ext>
            </a:extLst>
          </p:cNvPr>
          <p:cNvPicPr>
            <a:picLocks noChangeAspect="1"/>
          </p:cNvPicPr>
          <p:nvPr/>
        </p:nvPicPr>
        <p:blipFill>
          <a:blip r:embed="rId2"/>
          <a:srcRect l="31370" r="16120"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928</TotalTime>
  <Words>1515</Words>
  <Application>Microsoft Office PowerPoint</Application>
  <PresentationFormat>Widescreen</PresentationFormat>
  <Paragraphs>132</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Jim Carlisle</cp:lastModifiedBy>
  <cp:revision>8</cp:revision>
  <dcterms:created xsi:type="dcterms:W3CDTF">2022-12-04T13:10:55Z</dcterms:created>
  <dcterms:modified xsi:type="dcterms:W3CDTF">2024-10-31T21:34:20Z</dcterms:modified>
</cp:coreProperties>
</file>