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5F00CA-F8D5-A73B-A2B6-965C4555EFC2}" v="3377" dt="2024-09-10T19:42:58.50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_rels/data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ata2.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_rels/drawing1.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svg"/><Relationship Id="rId1" Type="http://schemas.openxmlformats.org/officeDocument/2006/relationships/image" Target="../media/image16.png"/><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diagrams/colors1.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a:alpha val="0"/>
      </a:schemeClr>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FD7610A-6D6B-4C4D-A2AA-9D5533AA7B06}" type="doc">
      <dgm:prSet loTypeId="urn:microsoft.com/office/officeart/2018/2/layout/IconLabelList" loCatId="icon" qsTypeId="urn:microsoft.com/office/officeart/2005/8/quickstyle/simple1" qsCatId="simple" csTypeId="urn:microsoft.com/office/officeart/2018/5/colors/Iconchunking_neutralbg_colorful2" csCatId="colorful" phldr="1"/>
      <dgm:spPr/>
      <dgm:t>
        <a:bodyPr/>
        <a:lstStyle/>
        <a:p>
          <a:endParaRPr lang="en-US"/>
        </a:p>
      </dgm:t>
    </dgm:pt>
    <dgm:pt modelId="{19303A03-1B24-4CE2-91E7-8A1FC15079F9}">
      <dgm:prSet/>
      <dgm:spPr/>
      <dgm:t>
        <a:bodyPr/>
        <a:lstStyle/>
        <a:p>
          <a:pPr>
            <a:lnSpc>
              <a:spcPct val="100000"/>
            </a:lnSpc>
          </a:pPr>
          <a:r>
            <a:rPr lang="en-US"/>
            <a:t>Improve coupons to directly reflect work that the advisors are asking for </a:t>
          </a:r>
        </a:p>
      </dgm:t>
    </dgm:pt>
    <dgm:pt modelId="{5A6335A4-D9FF-4992-BFAF-8C9673C2B8FE}" type="parTrans" cxnId="{754B28CE-9753-4D9A-ADF5-7E44252A2BCC}">
      <dgm:prSet/>
      <dgm:spPr/>
      <dgm:t>
        <a:bodyPr/>
        <a:lstStyle/>
        <a:p>
          <a:endParaRPr lang="en-US"/>
        </a:p>
      </dgm:t>
    </dgm:pt>
    <dgm:pt modelId="{71762907-60C0-41F4-A590-918F8EC1FA1A}" type="sibTrans" cxnId="{754B28CE-9753-4D9A-ADF5-7E44252A2BCC}">
      <dgm:prSet/>
      <dgm:spPr/>
      <dgm:t>
        <a:bodyPr/>
        <a:lstStyle/>
        <a:p>
          <a:endParaRPr lang="en-US"/>
        </a:p>
      </dgm:t>
    </dgm:pt>
    <dgm:pt modelId="{CA8F4E5E-88E6-4284-84E1-58BAB097A2C6}">
      <dgm:prSet/>
      <dgm:spPr/>
      <dgm:t>
        <a:bodyPr/>
        <a:lstStyle/>
        <a:p>
          <a:pPr>
            <a:lnSpc>
              <a:spcPct val="100000"/>
            </a:lnSpc>
          </a:pPr>
          <a:r>
            <a:rPr lang="en-US"/>
            <a:t>Increase customer base and RO count – diverisfy marketing to other areas. </a:t>
          </a:r>
        </a:p>
      </dgm:t>
    </dgm:pt>
    <dgm:pt modelId="{9441B7A4-5ACC-49B8-A3CF-BFCCD42C8F59}" type="parTrans" cxnId="{81E92C41-3A2D-4D34-9ABA-985F8561B365}">
      <dgm:prSet/>
      <dgm:spPr/>
      <dgm:t>
        <a:bodyPr/>
        <a:lstStyle/>
        <a:p>
          <a:endParaRPr lang="en-US"/>
        </a:p>
      </dgm:t>
    </dgm:pt>
    <dgm:pt modelId="{B3489D65-E89C-4D60-AADC-EA0F228B6462}" type="sibTrans" cxnId="{81E92C41-3A2D-4D34-9ABA-985F8561B365}">
      <dgm:prSet/>
      <dgm:spPr/>
      <dgm:t>
        <a:bodyPr/>
        <a:lstStyle/>
        <a:p>
          <a:endParaRPr lang="en-US"/>
        </a:p>
      </dgm:t>
    </dgm:pt>
    <dgm:pt modelId="{ECA54F96-7553-4874-A8B6-9F0EB87363EB}">
      <dgm:prSet/>
      <dgm:spPr/>
      <dgm:t>
        <a:bodyPr/>
        <a:lstStyle/>
        <a:p>
          <a:pPr>
            <a:lnSpc>
              <a:spcPct val="100000"/>
            </a:lnSpc>
          </a:pPr>
          <a:r>
            <a:rPr lang="en-US"/>
            <a:t>Motivate technicians to take more classes in their down time to feel more productive</a:t>
          </a:r>
        </a:p>
      </dgm:t>
    </dgm:pt>
    <dgm:pt modelId="{C07612B0-3025-4F7A-A22B-8326DA9AFA1D}" type="parTrans" cxnId="{E316C675-C625-4601-BCE8-435346806209}">
      <dgm:prSet/>
      <dgm:spPr/>
      <dgm:t>
        <a:bodyPr/>
        <a:lstStyle/>
        <a:p>
          <a:endParaRPr lang="en-US"/>
        </a:p>
      </dgm:t>
    </dgm:pt>
    <dgm:pt modelId="{41FEB50D-31E3-43CE-A04C-64C2F9F7493D}" type="sibTrans" cxnId="{E316C675-C625-4601-BCE8-435346806209}">
      <dgm:prSet/>
      <dgm:spPr/>
      <dgm:t>
        <a:bodyPr/>
        <a:lstStyle/>
        <a:p>
          <a:endParaRPr lang="en-US"/>
        </a:p>
      </dgm:t>
    </dgm:pt>
    <dgm:pt modelId="{B7DA7999-1D8A-475B-98BF-69BE60C739B8}">
      <dgm:prSet phldr="0"/>
      <dgm:spPr/>
      <dgm:t>
        <a:bodyPr/>
        <a:lstStyle/>
        <a:p>
          <a:pPr>
            <a:lnSpc>
              <a:spcPct val="100000"/>
            </a:lnSpc>
          </a:pPr>
          <a:r>
            <a:rPr lang="en-US">
              <a:latin typeface="Aptos Display" panose="020F0302020204030204"/>
            </a:rPr>
            <a:t>Create more communication between the service staff and parts staff </a:t>
          </a:r>
        </a:p>
      </dgm:t>
    </dgm:pt>
    <dgm:pt modelId="{628E5E25-637A-4801-9E33-42E6D0B2AEDE}" type="parTrans" cxnId="{69F2C175-9106-4482-B8B8-BCFD19EE1444}">
      <dgm:prSet/>
      <dgm:spPr/>
    </dgm:pt>
    <dgm:pt modelId="{27833230-9ADE-4694-BAAF-CFD71599504E}" type="sibTrans" cxnId="{69F2C175-9106-4482-B8B8-BCFD19EE1444}">
      <dgm:prSet/>
      <dgm:spPr/>
    </dgm:pt>
    <dgm:pt modelId="{6C27CCE3-566C-4C6A-B913-89A666FFF1A4}" type="pres">
      <dgm:prSet presAssocID="{9FD7610A-6D6B-4C4D-A2AA-9D5533AA7B06}" presName="root" presStyleCnt="0">
        <dgm:presLayoutVars>
          <dgm:dir/>
          <dgm:resizeHandles val="exact"/>
        </dgm:presLayoutVars>
      </dgm:prSet>
      <dgm:spPr/>
    </dgm:pt>
    <dgm:pt modelId="{8C863409-C520-47C1-BA15-D00A72DBF315}" type="pres">
      <dgm:prSet presAssocID="{19303A03-1B24-4CE2-91E7-8A1FC15079F9}" presName="compNode" presStyleCnt="0"/>
      <dgm:spPr/>
    </dgm:pt>
    <dgm:pt modelId="{0FFE73F7-5737-4B63-B872-FA3476BCEFE0}" type="pres">
      <dgm:prSet presAssocID="{19303A03-1B24-4CE2-91E7-8A1FC15079F9}"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Handshake"/>
        </a:ext>
      </dgm:extLst>
    </dgm:pt>
    <dgm:pt modelId="{6489A4B8-DC03-44C6-858A-6EA40A6A0C98}" type="pres">
      <dgm:prSet presAssocID="{19303A03-1B24-4CE2-91E7-8A1FC15079F9}" presName="spaceRect" presStyleCnt="0"/>
      <dgm:spPr/>
    </dgm:pt>
    <dgm:pt modelId="{24FD9199-E641-4298-853E-684E7C74C12C}" type="pres">
      <dgm:prSet presAssocID="{19303A03-1B24-4CE2-91E7-8A1FC15079F9}" presName="textRect" presStyleLbl="revTx" presStyleIdx="0" presStyleCnt="4">
        <dgm:presLayoutVars>
          <dgm:chMax val="1"/>
          <dgm:chPref val="1"/>
        </dgm:presLayoutVars>
      </dgm:prSet>
      <dgm:spPr/>
    </dgm:pt>
    <dgm:pt modelId="{A112FA9B-DBC3-4E16-8B16-8F871EE26C14}" type="pres">
      <dgm:prSet presAssocID="{71762907-60C0-41F4-A590-918F8EC1FA1A}" presName="sibTrans" presStyleCnt="0"/>
      <dgm:spPr/>
    </dgm:pt>
    <dgm:pt modelId="{FFEC2D5C-D2F3-4151-85E5-60B8B0DCE5DA}" type="pres">
      <dgm:prSet presAssocID="{CA8F4E5E-88E6-4284-84E1-58BAB097A2C6}" presName="compNode" presStyleCnt="0"/>
      <dgm:spPr/>
    </dgm:pt>
    <dgm:pt modelId="{6A685DBE-788F-43E0-B794-CEAAB1F43BCE}" type="pres">
      <dgm:prSet presAssocID="{CA8F4E5E-88E6-4284-84E1-58BAB097A2C6}"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Kiosk"/>
        </a:ext>
      </dgm:extLst>
    </dgm:pt>
    <dgm:pt modelId="{5C26B43A-AE84-4399-9B44-F3D28307C56C}" type="pres">
      <dgm:prSet presAssocID="{CA8F4E5E-88E6-4284-84E1-58BAB097A2C6}" presName="spaceRect" presStyleCnt="0"/>
      <dgm:spPr/>
    </dgm:pt>
    <dgm:pt modelId="{DC10EED9-BA0D-493E-B3E4-DD0F61BB5DC6}" type="pres">
      <dgm:prSet presAssocID="{CA8F4E5E-88E6-4284-84E1-58BAB097A2C6}" presName="textRect" presStyleLbl="revTx" presStyleIdx="1" presStyleCnt="4">
        <dgm:presLayoutVars>
          <dgm:chMax val="1"/>
          <dgm:chPref val="1"/>
        </dgm:presLayoutVars>
      </dgm:prSet>
      <dgm:spPr/>
    </dgm:pt>
    <dgm:pt modelId="{114EF17C-C1FB-4E09-A9D7-CC34546F1545}" type="pres">
      <dgm:prSet presAssocID="{B3489D65-E89C-4D60-AADC-EA0F228B6462}" presName="sibTrans" presStyleCnt="0"/>
      <dgm:spPr/>
    </dgm:pt>
    <dgm:pt modelId="{B53A27FB-0887-42FA-80FE-25EB332FE05F}" type="pres">
      <dgm:prSet presAssocID="{ECA54F96-7553-4874-A8B6-9F0EB87363EB}" presName="compNode" presStyleCnt="0"/>
      <dgm:spPr/>
    </dgm:pt>
    <dgm:pt modelId="{2299DDA8-E88D-455E-AF96-31411E24846F}" type="pres">
      <dgm:prSet presAssocID="{ECA54F96-7553-4874-A8B6-9F0EB87363EB}"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ead with Gears"/>
        </a:ext>
      </dgm:extLst>
    </dgm:pt>
    <dgm:pt modelId="{A1F91C61-01E3-47E5-A784-8E6B16EC8859}" type="pres">
      <dgm:prSet presAssocID="{ECA54F96-7553-4874-A8B6-9F0EB87363EB}" presName="spaceRect" presStyleCnt="0"/>
      <dgm:spPr/>
    </dgm:pt>
    <dgm:pt modelId="{9AAC3EC0-5CD7-4918-AD99-E9ABEA89473F}" type="pres">
      <dgm:prSet presAssocID="{ECA54F96-7553-4874-A8B6-9F0EB87363EB}" presName="textRect" presStyleLbl="revTx" presStyleIdx="2" presStyleCnt="4">
        <dgm:presLayoutVars>
          <dgm:chMax val="1"/>
          <dgm:chPref val="1"/>
        </dgm:presLayoutVars>
      </dgm:prSet>
      <dgm:spPr/>
    </dgm:pt>
    <dgm:pt modelId="{0BF852EE-9949-4AE2-B078-9E2253DFD893}" type="pres">
      <dgm:prSet presAssocID="{41FEB50D-31E3-43CE-A04C-64C2F9F7493D}" presName="sibTrans" presStyleCnt="0"/>
      <dgm:spPr/>
    </dgm:pt>
    <dgm:pt modelId="{3500C10E-BFB4-41A7-8FD2-78EB06F7FA6F}" type="pres">
      <dgm:prSet presAssocID="{B7DA7999-1D8A-475B-98BF-69BE60C739B8}" presName="compNode" presStyleCnt="0"/>
      <dgm:spPr/>
    </dgm:pt>
    <dgm:pt modelId="{C45B061F-8937-4031-852C-C31C83451E4F}" type="pres">
      <dgm:prSet presAssocID="{B7DA7999-1D8A-475B-98BF-69BE60C739B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at"/>
        </a:ext>
      </dgm:extLst>
    </dgm:pt>
    <dgm:pt modelId="{C6A48143-578B-4434-A8EC-81BD1358FDDB}" type="pres">
      <dgm:prSet presAssocID="{B7DA7999-1D8A-475B-98BF-69BE60C739B8}" presName="spaceRect" presStyleCnt="0"/>
      <dgm:spPr/>
    </dgm:pt>
    <dgm:pt modelId="{597D97D0-DBEA-42C5-9A59-FE0F8DD49216}" type="pres">
      <dgm:prSet presAssocID="{B7DA7999-1D8A-475B-98BF-69BE60C739B8}" presName="textRect" presStyleLbl="revTx" presStyleIdx="3" presStyleCnt="4">
        <dgm:presLayoutVars>
          <dgm:chMax val="1"/>
          <dgm:chPref val="1"/>
        </dgm:presLayoutVars>
      </dgm:prSet>
      <dgm:spPr/>
    </dgm:pt>
  </dgm:ptLst>
  <dgm:cxnLst>
    <dgm:cxn modelId="{81E92C41-3A2D-4D34-9ABA-985F8561B365}" srcId="{9FD7610A-6D6B-4C4D-A2AA-9D5533AA7B06}" destId="{CA8F4E5E-88E6-4284-84E1-58BAB097A2C6}" srcOrd="1" destOrd="0" parTransId="{9441B7A4-5ACC-49B8-A3CF-BFCCD42C8F59}" sibTransId="{B3489D65-E89C-4D60-AADC-EA0F228B6462}"/>
    <dgm:cxn modelId="{8E48B745-BF7F-4D4A-9A11-A9EB9E1A7168}" type="presOf" srcId="{B7DA7999-1D8A-475B-98BF-69BE60C739B8}" destId="{597D97D0-DBEA-42C5-9A59-FE0F8DD49216}" srcOrd="0" destOrd="0" presId="urn:microsoft.com/office/officeart/2018/2/layout/IconLabelList"/>
    <dgm:cxn modelId="{7D791849-DC18-4308-B7BA-A9FFB7A1A6B4}" type="presOf" srcId="{19303A03-1B24-4CE2-91E7-8A1FC15079F9}" destId="{24FD9199-E641-4298-853E-684E7C74C12C}" srcOrd="0" destOrd="0" presId="urn:microsoft.com/office/officeart/2018/2/layout/IconLabelList"/>
    <dgm:cxn modelId="{69F2C175-9106-4482-B8B8-BCFD19EE1444}" srcId="{9FD7610A-6D6B-4C4D-A2AA-9D5533AA7B06}" destId="{B7DA7999-1D8A-475B-98BF-69BE60C739B8}" srcOrd="3" destOrd="0" parTransId="{628E5E25-637A-4801-9E33-42E6D0B2AEDE}" sibTransId="{27833230-9ADE-4694-BAAF-CFD71599504E}"/>
    <dgm:cxn modelId="{E316C675-C625-4601-BCE8-435346806209}" srcId="{9FD7610A-6D6B-4C4D-A2AA-9D5533AA7B06}" destId="{ECA54F96-7553-4874-A8B6-9F0EB87363EB}" srcOrd="2" destOrd="0" parTransId="{C07612B0-3025-4F7A-A22B-8326DA9AFA1D}" sibTransId="{41FEB50D-31E3-43CE-A04C-64C2F9F7493D}"/>
    <dgm:cxn modelId="{D530338A-8AAA-40C8-9E0A-D4A070C08A1F}" type="presOf" srcId="{ECA54F96-7553-4874-A8B6-9F0EB87363EB}" destId="{9AAC3EC0-5CD7-4918-AD99-E9ABEA89473F}" srcOrd="0" destOrd="0" presId="urn:microsoft.com/office/officeart/2018/2/layout/IconLabelList"/>
    <dgm:cxn modelId="{754B28CE-9753-4D9A-ADF5-7E44252A2BCC}" srcId="{9FD7610A-6D6B-4C4D-A2AA-9D5533AA7B06}" destId="{19303A03-1B24-4CE2-91E7-8A1FC15079F9}" srcOrd="0" destOrd="0" parTransId="{5A6335A4-D9FF-4992-BFAF-8C9673C2B8FE}" sibTransId="{71762907-60C0-41F4-A590-918F8EC1FA1A}"/>
    <dgm:cxn modelId="{C7B3BCE4-F2D8-4F93-9191-5DF9CEFE540C}" type="presOf" srcId="{CA8F4E5E-88E6-4284-84E1-58BAB097A2C6}" destId="{DC10EED9-BA0D-493E-B3E4-DD0F61BB5DC6}" srcOrd="0" destOrd="0" presId="urn:microsoft.com/office/officeart/2018/2/layout/IconLabelList"/>
    <dgm:cxn modelId="{1AB374EF-AF8E-417E-80B8-665C3FAAF777}" type="presOf" srcId="{9FD7610A-6D6B-4C4D-A2AA-9D5533AA7B06}" destId="{6C27CCE3-566C-4C6A-B913-89A666FFF1A4}" srcOrd="0" destOrd="0" presId="urn:microsoft.com/office/officeart/2018/2/layout/IconLabelList"/>
    <dgm:cxn modelId="{11AFB1B7-A037-4EB8-AF9B-ABD88492FA34}" type="presParOf" srcId="{6C27CCE3-566C-4C6A-B913-89A666FFF1A4}" destId="{8C863409-C520-47C1-BA15-D00A72DBF315}" srcOrd="0" destOrd="0" presId="urn:microsoft.com/office/officeart/2018/2/layout/IconLabelList"/>
    <dgm:cxn modelId="{BD7D5FE8-4023-4673-812A-ED294D978521}" type="presParOf" srcId="{8C863409-C520-47C1-BA15-D00A72DBF315}" destId="{0FFE73F7-5737-4B63-B872-FA3476BCEFE0}" srcOrd="0" destOrd="0" presId="urn:microsoft.com/office/officeart/2018/2/layout/IconLabelList"/>
    <dgm:cxn modelId="{C118B5E5-8E3A-4B80-9BCC-295FF7B4965D}" type="presParOf" srcId="{8C863409-C520-47C1-BA15-D00A72DBF315}" destId="{6489A4B8-DC03-44C6-858A-6EA40A6A0C98}" srcOrd="1" destOrd="0" presId="urn:microsoft.com/office/officeart/2018/2/layout/IconLabelList"/>
    <dgm:cxn modelId="{A85EFE8F-FBE8-4D2B-A4C6-DAE6BEA2F5C0}" type="presParOf" srcId="{8C863409-C520-47C1-BA15-D00A72DBF315}" destId="{24FD9199-E641-4298-853E-684E7C74C12C}" srcOrd="2" destOrd="0" presId="urn:microsoft.com/office/officeart/2018/2/layout/IconLabelList"/>
    <dgm:cxn modelId="{CC715CFE-1DEA-469B-8D5A-27D98E5C1F50}" type="presParOf" srcId="{6C27CCE3-566C-4C6A-B913-89A666FFF1A4}" destId="{A112FA9B-DBC3-4E16-8B16-8F871EE26C14}" srcOrd="1" destOrd="0" presId="urn:microsoft.com/office/officeart/2018/2/layout/IconLabelList"/>
    <dgm:cxn modelId="{7EA6CA14-BD84-4996-9F96-21AAFE1DA84E}" type="presParOf" srcId="{6C27CCE3-566C-4C6A-B913-89A666FFF1A4}" destId="{FFEC2D5C-D2F3-4151-85E5-60B8B0DCE5DA}" srcOrd="2" destOrd="0" presId="urn:microsoft.com/office/officeart/2018/2/layout/IconLabelList"/>
    <dgm:cxn modelId="{B79136C5-D362-4577-86F6-B5B107B283D2}" type="presParOf" srcId="{FFEC2D5C-D2F3-4151-85E5-60B8B0DCE5DA}" destId="{6A685DBE-788F-43E0-B794-CEAAB1F43BCE}" srcOrd="0" destOrd="0" presId="urn:microsoft.com/office/officeart/2018/2/layout/IconLabelList"/>
    <dgm:cxn modelId="{D2E27D1A-7EE8-41B1-8FA7-7FFA4DA5E843}" type="presParOf" srcId="{FFEC2D5C-D2F3-4151-85E5-60B8B0DCE5DA}" destId="{5C26B43A-AE84-4399-9B44-F3D28307C56C}" srcOrd="1" destOrd="0" presId="urn:microsoft.com/office/officeart/2018/2/layout/IconLabelList"/>
    <dgm:cxn modelId="{8CFB0C2D-586A-4F6A-883C-0B060116315B}" type="presParOf" srcId="{FFEC2D5C-D2F3-4151-85E5-60B8B0DCE5DA}" destId="{DC10EED9-BA0D-493E-B3E4-DD0F61BB5DC6}" srcOrd="2" destOrd="0" presId="urn:microsoft.com/office/officeart/2018/2/layout/IconLabelList"/>
    <dgm:cxn modelId="{E6F08814-75BB-4878-993A-700341302C65}" type="presParOf" srcId="{6C27CCE3-566C-4C6A-B913-89A666FFF1A4}" destId="{114EF17C-C1FB-4E09-A9D7-CC34546F1545}" srcOrd="3" destOrd="0" presId="urn:microsoft.com/office/officeart/2018/2/layout/IconLabelList"/>
    <dgm:cxn modelId="{C036D6C8-EDDD-414C-BF90-7B33DA7BDF42}" type="presParOf" srcId="{6C27CCE3-566C-4C6A-B913-89A666FFF1A4}" destId="{B53A27FB-0887-42FA-80FE-25EB332FE05F}" srcOrd="4" destOrd="0" presId="urn:microsoft.com/office/officeart/2018/2/layout/IconLabelList"/>
    <dgm:cxn modelId="{AB6D75CF-BFD5-4F71-B7E4-10E2016675DA}" type="presParOf" srcId="{B53A27FB-0887-42FA-80FE-25EB332FE05F}" destId="{2299DDA8-E88D-455E-AF96-31411E24846F}" srcOrd="0" destOrd="0" presId="urn:microsoft.com/office/officeart/2018/2/layout/IconLabelList"/>
    <dgm:cxn modelId="{75653E97-A79C-476C-A5FD-576FD1FF44DA}" type="presParOf" srcId="{B53A27FB-0887-42FA-80FE-25EB332FE05F}" destId="{A1F91C61-01E3-47E5-A784-8E6B16EC8859}" srcOrd="1" destOrd="0" presId="urn:microsoft.com/office/officeart/2018/2/layout/IconLabelList"/>
    <dgm:cxn modelId="{A3AAE8A8-7ABB-4BAC-B399-754488B73AA5}" type="presParOf" srcId="{B53A27FB-0887-42FA-80FE-25EB332FE05F}" destId="{9AAC3EC0-5CD7-4918-AD99-E9ABEA89473F}" srcOrd="2" destOrd="0" presId="urn:microsoft.com/office/officeart/2018/2/layout/IconLabelList"/>
    <dgm:cxn modelId="{A58CCD2D-1868-4396-9504-A8F314250598}" type="presParOf" srcId="{6C27CCE3-566C-4C6A-B913-89A666FFF1A4}" destId="{0BF852EE-9949-4AE2-B078-9E2253DFD893}" srcOrd="5" destOrd="0" presId="urn:microsoft.com/office/officeart/2018/2/layout/IconLabelList"/>
    <dgm:cxn modelId="{F13531E2-5DF2-4B6A-970A-E8962C292C40}" type="presParOf" srcId="{6C27CCE3-566C-4C6A-B913-89A666FFF1A4}" destId="{3500C10E-BFB4-41A7-8FD2-78EB06F7FA6F}" srcOrd="6" destOrd="0" presId="urn:microsoft.com/office/officeart/2018/2/layout/IconLabelList"/>
    <dgm:cxn modelId="{2448D59E-F6A6-491E-9ACE-DA3F5AC8DAEC}" type="presParOf" srcId="{3500C10E-BFB4-41A7-8FD2-78EB06F7FA6F}" destId="{C45B061F-8937-4031-852C-C31C83451E4F}" srcOrd="0" destOrd="0" presId="urn:microsoft.com/office/officeart/2018/2/layout/IconLabelList"/>
    <dgm:cxn modelId="{60FFE208-F4A8-4F63-BE71-0DA4D389CB92}" type="presParOf" srcId="{3500C10E-BFB4-41A7-8FD2-78EB06F7FA6F}" destId="{C6A48143-578B-4434-A8EC-81BD1358FDDB}" srcOrd="1" destOrd="0" presId="urn:microsoft.com/office/officeart/2018/2/layout/IconLabelList"/>
    <dgm:cxn modelId="{B3EBAA1C-7C8A-49B3-A0E1-43337C4190FF}" type="presParOf" srcId="{3500C10E-BFB4-41A7-8FD2-78EB06F7FA6F}" destId="{597D97D0-DBEA-42C5-9A59-FE0F8DD49216}"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B9D0049-C720-4F6E-A795-A1AC9DBFAC72}" type="doc">
      <dgm:prSet loTypeId="urn:microsoft.com/office/officeart/2018/2/layout/IconVerticalSolidList" loCatId="icon" qsTypeId="urn:microsoft.com/office/officeart/2005/8/quickstyle/simple1" qsCatId="simple" csTypeId="urn:microsoft.com/office/officeart/2018/5/colors/Iconchunking_neutralbg_colorful5" csCatId="colorful" phldr="1"/>
      <dgm:spPr/>
      <dgm:t>
        <a:bodyPr/>
        <a:lstStyle/>
        <a:p>
          <a:endParaRPr lang="en-US"/>
        </a:p>
      </dgm:t>
    </dgm:pt>
    <dgm:pt modelId="{0C331E26-18C4-45C2-B2D6-01416AF61E4B}">
      <dgm:prSet/>
      <dgm:spPr/>
      <dgm:t>
        <a:bodyPr/>
        <a:lstStyle/>
        <a:p>
          <a:r>
            <a:rPr lang="en-US"/>
            <a:t>Analysize our most sold and most profitable work, the numbers tell the story</a:t>
          </a:r>
        </a:p>
      </dgm:t>
    </dgm:pt>
    <dgm:pt modelId="{9EA0436D-A254-4635-AFAC-403D310576DD}" type="parTrans" cxnId="{B965910C-26BF-485C-BB6E-44AE14BBC114}">
      <dgm:prSet/>
      <dgm:spPr/>
      <dgm:t>
        <a:bodyPr/>
        <a:lstStyle/>
        <a:p>
          <a:endParaRPr lang="en-US"/>
        </a:p>
      </dgm:t>
    </dgm:pt>
    <dgm:pt modelId="{E968387F-8A72-4FD8-A404-B9D610D8D824}" type="sibTrans" cxnId="{B965910C-26BF-485C-BB6E-44AE14BBC114}">
      <dgm:prSet/>
      <dgm:spPr/>
      <dgm:t>
        <a:bodyPr/>
        <a:lstStyle/>
        <a:p>
          <a:endParaRPr lang="en-US"/>
        </a:p>
      </dgm:t>
    </dgm:pt>
    <dgm:pt modelId="{3D701CB1-DD60-4F5A-B819-A50788041ADE}">
      <dgm:prSet/>
      <dgm:spPr/>
      <dgm:t>
        <a:bodyPr/>
        <a:lstStyle/>
        <a:p>
          <a:r>
            <a:rPr lang="en-US"/>
            <a:t>Hold more frequent open-ended meetings with the advisors to hear their suggestions </a:t>
          </a:r>
        </a:p>
      </dgm:t>
    </dgm:pt>
    <dgm:pt modelId="{3389E5F2-CCDD-486B-86C2-2AE477570630}" type="parTrans" cxnId="{A50698C5-9155-4BFF-840A-7DB19911BFB4}">
      <dgm:prSet/>
      <dgm:spPr/>
      <dgm:t>
        <a:bodyPr/>
        <a:lstStyle/>
        <a:p>
          <a:endParaRPr lang="en-US"/>
        </a:p>
      </dgm:t>
    </dgm:pt>
    <dgm:pt modelId="{5E17D941-A12F-4B6E-B84D-4626DA6582D2}" type="sibTrans" cxnId="{A50698C5-9155-4BFF-840A-7DB19911BFB4}">
      <dgm:prSet/>
      <dgm:spPr/>
      <dgm:t>
        <a:bodyPr/>
        <a:lstStyle/>
        <a:p>
          <a:endParaRPr lang="en-US"/>
        </a:p>
      </dgm:t>
    </dgm:pt>
    <dgm:pt modelId="{75D408F4-C185-4BA4-96AC-4D912632F7F7}">
      <dgm:prSet/>
      <dgm:spPr/>
      <dgm:t>
        <a:bodyPr/>
        <a:lstStyle/>
        <a:p>
          <a:r>
            <a:rPr lang="en-US"/>
            <a:t>Create online aftermarket vs dealer chart to retain our off brand used car customers- to give a jumping off point to diversified marketing </a:t>
          </a:r>
        </a:p>
      </dgm:t>
    </dgm:pt>
    <dgm:pt modelId="{2B3AD0CB-4EA0-4F8C-A317-FECB394363E3}" type="parTrans" cxnId="{4DED3306-F162-46BD-9ACA-9CDBDA6CA609}">
      <dgm:prSet/>
      <dgm:spPr/>
      <dgm:t>
        <a:bodyPr/>
        <a:lstStyle/>
        <a:p>
          <a:endParaRPr lang="en-US"/>
        </a:p>
      </dgm:t>
    </dgm:pt>
    <dgm:pt modelId="{CB4E2753-E1BB-4354-A9F8-22DBA5914EEE}" type="sibTrans" cxnId="{4DED3306-F162-46BD-9ACA-9CDBDA6CA609}">
      <dgm:prSet/>
      <dgm:spPr/>
      <dgm:t>
        <a:bodyPr/>
        <a:lstStyle/>
        <a:p>
          <a:endParaRPr lang="en-US"/>
        </a:p>
      </dgm:t>
    </dgm:pt>
    <dgm:pt modelId="{023A59AB-1DB6-4A26-89F6-66F924610398}">
      <dgm:prSet/>
      <dgm:spPr/>
      <dgm:t>
        <a:bodyPr/>
        <a:lstStyle/>
        <a:p>
          <a:r>
            <a:rPr lang="en-US"/>
            <a:t>Create a system with our foreman where all communication with working technicians go through him not creating stop and go's for technician effeciency </a:t>
          </a:r>
        </a:p>
      </dgm:t>
    </dgm:pt>
    <dgm:pt modelId="{8EFEB313-5474-4FAB-AF61-2869F4D5B65B}" type="parTrans" cxnId="{A85EA747-AA27-41E1-B807-33AFBCFA84A5}">
      <dgm:prSet/>
      <dgm:spPr/>
      <dgm:t>
        <a:bodyPr/>
        <a:lstStyle/>
        <a:p>
          <a:endParaRPr lang="en-US"/>
        </a:p>
      </dgm:t>
    </dgm:pt>
    <dgm:pt modelId="{C110214D-BB55-4D67-ACAA-CF0CA8AD8DDB}" type="sibTrans" cxnId="{A85EA747-AA27-41E1-B807-33AFBCFA84A5}">
      <dgm:prSet/>
      <dgm:spPr/>
      <dgm:t>
        <a:bodyPr/>
        <a:lstStyle/>
        <a:p>
          <a:endParaRPr lang="en-US"/>
        </a:p>
      </dgm:t>
    </dgm:pt>
    <dgm:pt modelId="{78FD2D86-A968-4C74-8306-99E7BB5FB041}">
      <dgm:prSet phldr="0"/>
      <dgm:spPr/>
      <dgm:t>
        <a:bodyPr/>
        <a:lstStyle/>
        <a:p>
          <a:pPr rtl="0"/>
          <a:r>
            <a:rPr lang="en-US">
              <a:latin typeface="Aptos Display" panose="020F0302020204030204"/>
            </a:rPr>
            <a:t>Review tickets with parts manager where specific issues repeatly come up </a:t>
          </a:r>
        </a:p>
      </dgm:t>
    </dgm:pt>
    <dgm:pt modelId="{D4F1CB3E-334A-44E3-AD96-BE1350FD400D}" type="parTrans" cxnId="{F7440710-ADEE-421A-B355-87033B1B43EF}">
      <dgm:prSet/>
      <dgm:spPr/>
    </dgm:pt>
    <dgm:pt modelId="{A358957F-5626-4D7E-BAE8-A2BE7B8E04CA}" type="sibTrans" cxnId="{F7440710-ADEE-421A-B355-87033B1B43EF}">
      <dgm:prSet/>
      <dgm:spPr/>
    </dgm:pt>
    <dgm:pt modelId="{A7329BF2-0E75-4553-8E04-F8F79ED50D5D}" type="pres">
      <dgm:prSet presAssocID="{DB9D0049-C720-4F6E-A795-A1AC9DBFAC72}" presName="root" presStyleCnt="0">
        <dgm:presLayoutVars>
          <dgm:dir/>
          <dgm:resizeHandles val="exact"/>
        </dgm:presLayoutVars>
      </dgm:prSet>
      <dgm:spPr/>
    </dgm:pt>
    <dgm:pt modelId="{4DF5747C-0469-4590-AAE7-2A57AADFC7B3}" type="pres">
      <dgm:prSet presAssocID="{0C331E26-18C4-45C2-B2D6-01416AF61E4B}" presName="compNode" presStyleCnt="0"/>
      <dgm:spPr/>
    </dgm:pt>
    <dgm:pt modelId="{08C653CB-EB70-4318-BEBB-BE8FF6F1983D}" type="pres">
      <dgm:prSet presAssocID="{0C331E26-18C4-45C2-B2D6-01416AF61E4B}" presName="bgRect" presStyleLbl="bgShp" presStyleIdx="0" presStyleCnt="5"/>
      <dgm:spPr/>
    </dgm:pt>
    <dgm:pt modelId="{A55C0AD9-72C5-4BC9-BAEB-47464DE381F2}" type="pres">
      <dgm:prSet presAssocID="{0C331E26-18C4-45C2-B2D6-01416AF61E4B}"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oney"/>
        </a:ext>
      </dgm:extLst>
    </dgm:pt>
    <dgm:pt modelId="{2CC7FB4E-878B-4528-9A8A-66F5DAB9E814}" type="pres">
      <dgm:prSet presAssocID="{0C331E26-18C4-45C2-B2D6-01416AF61E4B}" presName="spaceRect" presStyleCnt="0"/>
      <dgm:spPr/>
    </dgm:pt>
    <dgm:pt modelId="{EF0C705A-39D6-4054-AEAA-53246AA256B5}" type="pres">
      <dgm:prSet presAssocID="{0C331E26-18C4-45C2-B2D6-01416AF61E4B}" presName="parTx" presStyleLbl="revTx" presStyleIdx="0" presStyleCnt="5">
        <dgm:presLayoutVars>
          <dgm:chMax val="0"/>
          <dgm:chPref val="0"/>
        </dgm:presLayoutVars>
      </dgm:prSet>
      <dgm:spPr/>
    </dgm:pt>
    <dgm:pt modelId="{B25B2D7B-F1ED-40EF-9BDE-1EE0F90FB261}" type="pres">
      <dgm:prSet presAssocID="{E968387F-8A72-4FD8-A404-B9D610D8D824}" presName="sibTrans" presStyleCnt="0"/>
      <dgm:spPr/>
    </dgm:pt>
    <dgm:pt modelId="{45A6F5DF-92AC-48DB-B61B-46D62FA68785}" type="pres">
      <dgm:prSet presAssocID="{3D701CB1-DD60-4F5A-B819-A50788041ADE}" presName="compNode" presStyleCnt="0"/>
      <dgm:spPr/>
    </dgm:pt>
    <dgm:pt modelId="{F9603DEB-FD9F-4D41-8746-C2118E3D7BE6}" type="pres">
      <dgm:prSet presAssocID="{3D701CB1-DD60-4F5A-B819-A50788041ADE}" presName="bgRect" presStyleLbl="bgShp" presStyleIdx="1" presStyleCnt="5"/>
      <dgm:spPr/>
    </dgm:pt>
    <dgm:pt modelId="{B04B429F-9D4E-4162-BF5D-620A259991A8}" type="pres">
      <dgm:prSet presAssocID="{3D701CB1-DD60-4F5A-B819-A50788041ADE}"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oard Room"/>
        </a:ext>
      </dgm:extLst>
    </dgm:pt>
    <dgm:pt modelId="{EFE2427B-29CF-49A2-B83F-96ED7C66246B}" type="pres">
      <dgm:prSet presAssocID="{3D701CB1-DD60-4F5A-B819-A50788041ADE}" presName="spaceRect" presStyleCnt="0"/>
      <dgm:spPr/>
    </dgm:pt>
    <dgm:pt modelId="{C9A740C0-2D66-4394-8B5B-D4524E3BFFE0}" type="pres">
      <dgm:prSet presAssocID="{3D701CB1-DD60-4F5A-B819-A50788041ADE}" presName="parTx" presStyleLbl="revTx" presStyleIdx="1" presStyleCnt="5">
        <dgm:presLayoutVars>
          <dgm:chMax val="0"/>
          <dgm:chPref val="0"/>
        </dgm:presLayoutVars>
      </dgm:prSet>
      <dgm:spPr/>
    </dgm:pt>
    <dgm:pt modelId="{5BF5B024-A399-498E-A16D-E8A8188782BE}" type="pres">
      <dgm:prSet presAssocID="{5E17D941-A12F-4B6E-B84D-4626DA6582D2}" presName="sibTrans" presStyleCnt="0"/>
      <dgm:spPr/>
    </dgm:pt>
    <dgm:pt modelId="{480702B2-82C4-4F38-8982-197C3228233A}" type="pres">
      <dgm:prSet presAssocID="{75D408F4-C185-4BA4-96AC-4D912632F7F7}" presName="compNode" presStyleCnt="0"/>
      <dgm:spPr/>
    </dgm:pt>
    <dgm:pt modelId="{4C330CE2-00F3-423C-9082-8CE7A52DB31C}" type="pres">
      <dgm:prSet presAssocID="{75D408F4-C185-4BA4-96AC-4D912632F7F7}" presName="bgRect" presStyleLbl="bgShp" presStyleIdx="2" presStyleCnt="5"/>
      <dgm:spPr/>
    </dgm:pt>
    <dgm:pt modelId="{F04349FA-7AB1-4C58-9C3A-A31202A1FD4E}" type="pres">
      <dgm:prSet presAssocID="{75D408F4-C185-4BA4-96AC-4D912632F7F7}"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ar"/>
        </a:ext>
      </dgm:extLst>
    </dgm:pt>
    <dgm:pt modelId="{973CCA08-C309-4865-88FA-8494416D1648}" type="pres">
      <dgm:prSet presAssocID="{75D408F4-C185-4BA4-96AC-4D912632F7F7}" presName="spaceRect" presStyleCnt="0"/>
      <dgm:spPr/>
    </dgm:pt>
    <dgm:pt modelId="{A3D8AD91-26E2-4297-80B2-B22708284C25}" type="pres">
      <dgm:prSet presAssocID="{75D408F4-C185-4BA4-96AC-4D912632F7F7}" presName="parTx" presStyleLbl="revTx" presStyleIdx="2" presStyleCnt="5">
        <dgm:presLayoutVars>
          <dgm:chMax val="0"/>
          <dgm:chPref val="0"/>
        </dgm:presLayoutVars>
      </dgm:prSet>
      <dgm:spPr/>
    </dgm:pt>
    <dgm:pt modelId="{E40CFFCA-8A5E-4E64-A610-BDFDF4439FC5}" type="pres">
      <dgm:prSet presAssocID="{CB4E2753-E1BB-4354-A9F8-22DBA5914EEE}" presName="sibTrans" presStyleCnt="0"/>
      <dgm:spPr/>
    </dgm:pt>
    <dgm:pt modelId="{9D673488-1F23-4BB8-8A58-1E1A5A01144E}" type="pres">
      <dgm:prSet presAssocID="{023A59AB-1DB6-4A26-89F6-66F924610398}" presName="compNode" presStyleCnt="0"/>
      <dgm:spPr/>
    </dgm:pt>
    <dgm:pt modelId="{12F05FF5-ADB5-463D-A04C-59D77D22E30E}" type="pres">
      <dgm:prSet presAssocID="{023A59AB-1DB6-4A26-89F6-66F924610398}" presName="bgRect" presStyleLbl="bgShp" presStyleIdx="3" presStyleCnt="5"/>
      <dgm:spPr/>
    </dgm:pt>
    <dgm:pt modelId="{ABFBDE54-3342-419B-9325-B0F2DA2E28C8}" type="pres">
      <dgm:prSet presAssocID="{023A59AB-1DB6-4A26-89F6-66F924610398}"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Welder"/>
        </a:ext>
      </dgm:extLst>
    </dgm:pt>
    <dgm:pt modelId="{04FF233D-F960-4703-9AB7-76BE3D9D2F7B}" type="pres">
      <dgm:prSet presAssocID="{023A59AB-1DB6-4A26-89F6-66F924610398}" presName="spaceRect" presStyleCnt="0"/>
      <dgm:spPr/>
    </dgm:pt>
    <dgm:pt modelId="{EA2341F2-A42E-47C2-939B-6869AE96B90A}" type="pres">
      <dgm:prSet presAssocID="{023A59AB-1DB6-4A26-89F6-66F924610398}" presName="parTx" presStyleLbl="revTx" presStyleIdx="3" presStyleCnt="5">
        <dgm:presLayoutVars>
          <dgm:chMax val="0"/>
          <dgm:chPref val="0"/>
        </dgm:presLayoutVars>
      </dgm:prSet>
      <dgm:spPr/>
    </dgm:pt>
    <dgm:pt modelId="{BD60A41B-C0D0-4423-BA91-804F2871FBAA}" type="pres">
      <dgm:prSet presAssocID="{C110214D-BB55-4D67-ACAA-CF0CA8AD8DDB}" presName="sibTrans" presStyleCnt="0"/>
      <dgm:spPr/>
    </dgm:pt>
    <dgm:pt modelId="{1EA11F17-59BB-4751-B32A-D21247506DDF}" type="pres">
      <dgm:prSet presAssocID="{78FD2D86-A968-4C74-8306-99E7BB5FB041}" presName="compNode" presStyleCnt="0"/>
      <dgm:spPr/>
    </dgm:pt>
    <dgm:pt modelId="{8D81AA06-DA49-428A-AFF9-88467F92F217}" type="pres">
      <dgm:prSet presAssocID="{78FD2D86-A968-4C74-8306-99E7BB5FB041}" presName="bgRect" presStyleLbl="bgShp" presStyleIdx="4" presStyleCnt="5"/>
      <dgm:spPr/>
    </dgm:pt>
    <dgm:pt modelId="{9B719BA5-57D7-4D0F-96C5-449A8DCA8700}" type="pres">
      <dgm:prSet presAssocID="{78FD2D86-A968-4C74-8306-99E7BB5FB041}" presName="iconRect" presStyleLbl="node1" presStyleIdx="4" presStyleCnt="5"/>
      <dgm:spPr>
        <a:ln>
          <a:noFill/>
        </a:ln>
      </dgm:spPr>
    </dgm:pt>
    <dgm:pt modelId="{B3F08CD0-555B-4886-AF1A-52F843079664}" type="pres">
      <dgm:prSet presAssocID="{78FD2D86-A968-4C74-8306-99E7BB5FB041}" presName="spaceRect" presStyleCnt="0"/>
      <dgm:spPr/>
    </dgm:pt>
    <dgm:pt modelId="{4E14A4A5-8B6D-4D14-9BDE-903A1982A7B3}" type="pres">
      <dgm:prSet presAssocID="{78FD2D86-A968-4C74-8306-99E7BB5FB041}" presName="parTx" presStyleLbl="revTx" presStyleIdx="4" presStyleCnt="5">
        <dgm:presLayoutVars>
          <dgm:chMax val="0"/>
          <dgm:chPref val="0"/>
        </dgm:presLayoutVars>
      </dgm:prSet>
      <dgm:spPr/>
    </dgm:pt>
  </dgm:ptLst>
  <dgm:cxnLst>
    <dgm:cxn modelId="{4DED3306-F162-46BD-9ACA-9CDBDA6CA609}" srcId="{DB9D0049-C720-4F6E-A795-A1AC9DBFAC72}" destId="{75D408F4-C185-4BA4-96AC-4D912632F7F7}" srcOrd="2" destOrd="0" parTransId="{2B3AD0CB-4EA0-4F8C-A317-FECB394363E3}" sibTransId="{CB4E2753-E1BB-4354-A9F8-22DBA5914EEE}"/>
    <dgm:cxn modelId="{B965910C-26BF-485C-BB6E-44AE14BBC114}" srcId="{DB9D0049-C720-4F6E-A795-A1AC9DBFAC72}" destId="{0C331E26-18C4-45C2-B2D6-01416AF61E4B}" srcOrd="0" destOrd="0" parTransId="{9EA0436D-A254-4635-AFAC-403D310576DD}" sibTransId="{E968387F-8A72-4FD8-A404-B9D610D8D824}"/>
    <dgm:cxn modelId="{F7440710-ADEE-421A-B355-87033B1B43EF}" srcId="{DB9D0049-C720-4F6E-A795-A1AC9DBFAC72}" destId="{78FD2D86-A968-4C74-8306-99E7BB5FB041}" srcOrd="4" destOrd="0" parTransId="{D4F1CB3E-334A-44E3-AD96-BE1350FD400D}" sibTransId="{A358957F-5626-4D7E-BAE8-A2BE7B8E04CA}"/>
    <dgm:cxn modelId="{3491BC25-0796-45A3-AB88-5B7449B36EB4}" type="presOf" srcId="{78FD2D86-A968-4C74-8306-99E7BB5FB041}" destId="{4E14A4A5-8B6D-4D14-9BDE-903A1982A7B3}" srcOrd="0" destOrd="0" presId="urn:microsoft.com/office/officeart/2018/2/layout/IconVerticalSolidList"/>
    <dgm:cxn modelId="{A9D18827-7C6C-4C56-8AE8-077D8FD8BB3C}" type="presOf" srcId="{0C331E26-18C4-45C2-B2D6-01416AF61E4B}" destId="{EF0C705A-39D6-4054-AEAA-53246AA256B5}" srcOrd="0" destOrd="0" presId="urn:microsoft.com/office/officeart/2018/2/layout/IconVerticalSolidList"/>
    <dgm:cxn modelId="{05F21E28-6380-4E83-A410-71A8EA1515DC}" type="presOf" srcId="{023A59AB-1DB6-4A26-89F6-66F924610398}" destId="{EA2341F2-A42E-47C2-939B-6869AE96B90A}" srcOrd="0" destOrd="0" presId="urn:microsoft.com/office/officeart/2018/2/layout/IconVerticalSolidList"/>
    <dgm:cxn modelId="{A85EA747-AA27-41E1-B807-33AFBCFA84A5}" srcId="{DB9D0049-C720-4F6E-A795-A1AC9DBFAC72}" destId="{023A59AB-1DB6-4A26-89F6-66F924610398}" srcOrd="3" destOrd="0" parTransId="{8EFEB313-5474-4FAB-AF61-2869F4D5B65B}" sibTransId="{C110214D-BB55-4D67-ACAA-CF0CA8AD8DDB}"/>
    <dgm:cxn modelId="{651E75BD-2A79-4AFC-B692-2BE59738CA57}" type="presOf" srcId="{75D408F4-C185-4BA4-96AC-4D912632F7F7}" destId="{A3D8AD91-26E2-4297-80B2-B22708284C25}" srcOrd="0" destOrd="0" presId="urn:microsoft.com/office/officeart/2018/2/layout/IconVerticalSolidList"/>
    <dgm:cxn modelId="{A50698C5-9155-4BFF-840A-7DB19911BFB4}" srcId="{DB9D0049-C720-4F6E-A795-A1AC9DBFAC72}" destId="{3D701CB1-DD60-4F5A-B819-A50788041ADE}" srcOrd="1" destOrd="0" parTransId="{3389E5F2-CCDD-486B-86C2-2AE477570630}" sibTransId="{5E17D941-A12F-4B6E-B84D-4626DA6582D2}"/>
    <dgm:cxn modelId="{4AFAA0E8-E643-4B87-A5F4-5E6BCA39F046}" type="presOf" srcId="{DB9D0049-C720-4F6E-A795-A1AC9DBFAC72}" destId="{A7329BF2-0E75-4553-8E04-F8F79ED50D5D}" srcOrd="0" destOrd="0" presId="urn:microsoft.com/office/officeart/2018/2/layout/IconVerticalSolidList"/>
    <dgm:cxn modelId="{7C6F0EF6-C1FB-4FE9-A960-98BADC589033}" type="presOf" srcId="{3D701CB1-DD60-4F5A-B819-A50788041ADE}" destId="{C9A740C0-2D66-4394-8B5B-D4524E3BFFE0}" srcOrd="0" destOrd="0" presId="urn:microsoft.com/office/officeart/2018/2/layout/IconVerticalSolidList"/>
    <dgm:cxn modelId="{8A4544E6-0D3D-4A52-B09D-9E9EC85662DC}" type="presParOf" srcId="{A7329BF2-0E75-4553-8E04-F8F79ED50D5D}" destId="{4DF5747C-0469-4590-AAE7-2A57AADFC7B3}" srcOrd="0" destOrd="0" presId="urn:microsoft.com/office/officeart/2018/2/layout/IconVerticalSolidList"/>
    <dgm:cxn modelId="{9C215102-914A-44BE-8A4B-D636CC728F98}" type="presParOf" srcId="{4DF5747C-0469-4590-AAE7-2A57AADFC7B3}" destId="{08C653CB-EB70-4318-BEBB-BE8FF6F1983D}" srcOrd="0" destOrd="0" presId="urn:microsoft.com/office/officeart/2018/2/layout/IconVerticalSolidList"/>
    <dgm:cxn modelId="{75840758-F3F5-4022-B579-B099C06705BF}" type="presParOf" srcId="{4DF5747C-0469-4590-AAE7-2A57AADFC7B3}" destId="{A55C0AD9-72C5-4BC9-BAEB-47464DE381F2}" srcOrd="1" destOrd="0" presId="urn:microsoft.com/office/officeart/2018/2/layout/IconVerticalSolidList"/>
    <dgm:cxn modelId="{176F3487-2A53-4434-A231-F85CE6C53882}" type="presParOf" srcId="{4DF5747C-0469-4590-AAE7-2A57AADFC7B3}" destId="{2CC7FB4E-878B-4528-9A8A-66F5DAB9E814}" srcOrd="2" destOrd="0" presId="urn:microsoft.com/office/officeart/2018/2/layout/IconVerticalSolidList"/>
    <dgm:cxn modelId="{A01FDFC2-7165-4D2D-A137-77329312D298}" type="presParOf" srcId="{4DF5747C-0469-4590-AAE7-2A57AADFC7B3}" destId="{EF0C705A-39D6-4054-AEAA-53246AA256B5}" srcOrd="3" destOrd="0" presId="urn:microsoft.com/office/officeart/2018/2/layout/IconVerticalSolidList"/>
    <dgm:cxn modelId="{84DC619D-2FFA-47E0-9A44-B91E811310CF}" type="presParOf" srcId="{A7329BF2-0E75-4553-8E04-F8F79ED50D5D}" destId="{B25B2D7B-F1ED-40EF-9BDE-1EE0F90FB261}" srcOrd="1" destOrd="0" presId="urn:microsoft.com/office/officeart/2018/2/layout/IconVerticalSolidList"/>
    <dgm:cxn modelId="{C85BD8D5-AE3E-448E-8B79-A07D3EDC936A}" type="presParOf" srcId="{A7329BF2-0E75-4553-8E04-F8F79ED50D5D}" destId="{45A6F5DF-92AC-48DB-B61B-46D62FA68785}" srcOrd="2" destOrd="0" presId="urn:microsoft.com/office/officeart/2018/2/layout/IconVerticalSolidList"/>
    <dgm:cxn modelId="{842891E4-7EE0-49F5-8F8C-5EB52BF50076}" type="presParOf" srcId="{45A6F5DF-92AC-48DB-B61B-46D62FA68785}" destId="{F9603DEB-FD9F-4D41-8746-C2118E3D7BE6}" srcOrd="0" destOrd="0" presId="urn:microsoft.com/office/officeart/2018/2/layout/IconVerticalSolidList"/>
    <dgm:cxn modelId="{20F68A72-D38B-4C95-A027-4B95509ED3D8}" type="presParOf" srcId="{45A6F5DF-92AC-48DB-B61B-46D62FA68785}" destId="{B04B429F-9D4E-4162-BF5D-620A259991A8}" srcOrd="1" destOrd="0" presId="urn:microsoft.com/office/officeart/2018/2/layout/IconVerticalSolidList"/>
    <dgm:cxn modelId="{5E9457AE-4EA2-4F59-8F31-745CC28C160B}" type="presParOf" srcId="{45A6F5DF-92AC-48DB-B61B-46D62FA68785}" destId="{EFE2427B-29CF-49A2-B83F-96ED7C66246B}" srcOrd="2" destOrd="0" presId="urn:microsoft.com/office/officeart/2018/2/layout/IconVerticalSolidList"/>
    <dgm:cxn modelId="{F148A966-D072-4320-9602-2278791DCC55}" type="presParOf" srcId="{45A6F5DF-92AC-48DB-B61B-46D62FA68785}" destId="{C9A740C0-2D66-4394-8B5B-D4524E3BFFE0}" srcOrd="3" destOrd="0" presId="urn:microsoft.com/office/officeart/2018/2/layout/IconVerticalSolidList"/>
    <dgm:cxn modelId="{845435A0-B05E-4518-8085-FFEF7D03A6A3}" type="presParOf" srcId="{A7329BF2-0E75-4553-8E04-F8F79ED50D5D}" destId="{5BF5B024-A399-498E-A16D-E8A8188782BE}" srcOrd="3" destOrd="0" presId="urn:microsoft.com/office/officeart/2018/2/layout/IconVerticalSolidList"/>
    <dgm:cxn modelId="{F0A30811-BDCE-414B-82CC-73269F458AB8}" type="presParOf" srcId="{A7329BF2-0E75-4553-8E04-F8F79ED50D5D}" destId="{480702B2-82C4-4F38-8982-197C3228233A}" srcOrd="4" destOrd="0" presId="urn:microsoft.com/office/officeart/2018/2/layout/IconVerticalSolidList"/>
    <dgm:cxn modelId="{45BABE89-5E05-406D-A45C-E9F76853477C}" type="presParOf" srcId="{480702B2-82C4-4F38-8982-197C3228233A}" destId="{4C330CE2-00F3-423C-9082-8CE7A52DB31C}" srcOrd="0" destOrd="0" presId="urn:microsoft.com/office/officeart/2018/2/layout/IconVerticalSolidList"/>
    <dgm:cxn modelId="{11EE3989-0AC4-4D90-8A1C-D85993A4362A}" type="presParOf" srcId="{480702B2-82C4-4F38-8982-197C3228233A}" destId="{F04349FA-7AB1-4C58-9C3A-A31202A1FD4E}" srcOrd="1" destOrd="0" presId="urn:microsoft.com/office/officeart/2018/2/layout/IconVerticalSolidList"/>
    <dgm:cxn modelId="{69327423-9604-4D44-847D-361228C03A11}" type="presParOf" srcId="{480702B2-82C4-4F38-8982-197C3228233A}" destId="{973CCA08-C309-4865-88FA-8494416D1648}" srcOrd="2" destOrd="0" presId="urn:microsoft.com/office/officeart/2018/2/layout/IconVerticalSolidList"/>
    <dgm:cxn modelId="{70875FAD-E82A-423B-BDEE-25700124CFE5}" type="presParOf" srcId="{480702B2-82C4-4F38-8982-197C3228233A}" destId="{A3D8AD91-26E2-4297-80B2-B22708284C25}" srcOrd="3" destOrd="0" presId="urn:microsoft.com/office/officeart/2018/2/layout/IconVerticalSolidList"/>
    <dgm:cxn modelId="{A0DB3364-8409-4C0F-B1C9-1344438611D8}" type="presParOf" srcId="{A7329BF2-0E75-4553-8E04-F8F79ED50D5D}" destId="{E40CFFCA-8A5E-4E64-A610-BDFDF4439FC5}" srcOrd="5" destOrd="0" presId="urn:microsoft.com/office/officeart/2018/2/layout/IconVerticalSolidList"/>
    <dgm:cxn modelId="{F0EB5FBD-8D95-415A-8804-DA59D1C6DBC7}" type="presParOf" srcId="{A7329BF2-0E75-4553-8E04-F8F79ED50D5D}" destId="{9D673488-1F23-4BB8-8A58-1E1A5A01144E}" srcOrd="6" destOrd="0" presId="urn:microsoft.com/office/officeart/2018/2/layout/IconVerticalSolidList"/>
    <dgm:cxn modelId="{36C0F786-1BC8-4C87-A30A-0F07B2445F4C}" type="presParOf" srcId="{9D673488-1F23-4BB8-8A58-1E1A5A01144E}" destId="{12F05FF5-ADB5-463D-A04C-59D77D22E30E}" srcOrd="0" destOrd="0" presId="urn:microsoft.com/office/officeart/2018/2/layout/IconVerticalSolidList"/>
    <dgm:cxn modelId="{AF2ED8ED-9F14-4358-859F-7C320CAA77DA}" type="presParOf" srcId="{9D673488-1F23-4BB8-8A58-1E1A5A01144E}" destId="{ABFBDE54-3342-419B-9325-B0F2DA2E28C8}" srcOrd="1" destOrd="0" presId="urn:microsoft.com/office/officeart/2018/2/layout/IconVerticalSolidList"/>
    <dgm:cxn modelId="{1B4DD36E-D6F3-49B1-9511-B0C42AB87740}" type="presParOf" srcId="{9D673488-1F23-4BB8-8A58-1E1A5A01144E}" destId="{04FF233D-F960-4703-9AB7-76BE3D9D2F7B}" srcOrd="2" destOrd="0" presId="urn:microsoft.com/office/officeart/2018/2/layout/IconVerticalSolidList"/>
    <dgm:cxn modelId="{764C0CAC-3143-41A8-BF04-F0451B1F507B}" type="presParOf" srcId="{9D673488-1F23-4BB8-8A58-1E1A5A01144E}" destId="{EA2341F2-A42E-47C2-939B-6869AE96B90A}" srcOrd="3" destOrd="0" presId="urn:microsoft.com/office/officeart/2018/2/layout/IconVerticalSolidList"/>
    <dgm:cxn modelId="{70AFDB7C-BEB4-43B7-A521-1357857E87C7}" type="presParOf" srcId="{A7329BF2-0E75-4553-8E04-F8F79ED50D5D}" destId="{BD60A41B-C0D0-4423-BA91-804F2871FBAA}" srcOrd="7" destOrd="0" presId="urn:microsoft.com/office/officeart/2018/2/layout/IconVerticalSolidList"/>
    <dgm:cxn modelId="{453D23F2-AA9A-4DB0-8DBC-12C9BD2C8197}" type="presParOf" srcId="{A7329BF2-0E75-4553-8E04-F8F79ED50D5D}" destId="{1EA11F17-59BB-4751-B32A-D21247506DDF}" srcOrd="8" destOrd="0" presId="urn:microsoft.com/office/officeart/2018/2/layout/IconVerticalSolidList"/>
    <dgm:cxn modelId="{D20A7D6C-C2F1-42E4-9BF1-00DB960E85BF}" type="presParOf" srcId="{1EA11F17-59BB-4751-B32A-D21247506DDF}" destId="{8D81AA06-DA49-428A-AFF9-88467F92F217}" srcOrd="0" destOrd="0" presId="urn:microsoft.com/office/officeart/2018/2/layout/IconVerticalSolidList"/>
    <dgm:cxn modelId="{EA672968-42E8-49C9-AB3B-A7F9CB35F456}" type="presParOf" srcId="{1EA11F17-59BB-4751-B32A-D21247506DDF}" destId="{9B719BA5-57D7-4D0F-96C5-449A8DCA8700}" srcOrd="1" destOrd="0" presId="urn:microsoft.com/office/officeart/2018/2/layout/IconVerticalSolidList"/>
    <dgm:cxn modelId="{277725BA-43D3-4609-8807-48E07C7CB04C}" type="presParOf" srcId="{1EA11F17-59BB-4751-B32A-D21247506DDF}" destId="{B3F08CD0-555B-4886-AF1A-52F843079664}" srcOrd="2" destOrd="0" presId="urn:microsoft.com/office/officeart/2018/2/layout/IconVerticalSolidList"/>
    <dgm:cxn modelId="{60652024-BD6B-4ABB-8B9E-794E54A40BAC}" type="presParOf" srcId="{1EA11F17-59BB-4751-B32A-D21247506DDF}" destId="{4E14A4A5-8B6D-4D14-9BDE-903A1982A7B3}" srcOrd="3" destOrd="0" presId="urn:microsoft.com/office/officeart/2018/2/layout/IconVerticalSoli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FE73F7-5737-4B63-B872-FA3476BCEFE0}">
      <dsp:nvSpPr>
        <dsp:cNvPr id="0" name=""/>
        <dsp:cNvSpPr/>
      </dsp:nvSpPr>
      <dsp:spPr>
        <a:xfrm>
          <a:off x="1138979" y="1203549"/>
          <a:ext cx="932563" cy="93256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4FD9199-E641-4298-853E-684E7C74C12C}">
      <dsp:nvSpPr>
        <dsp:cNvPr id="0" name=""/>
        <dsp:cNvSpPr/>
      </dsp:nvSpPr>
      <dsp:spPr>
        <a:xfrm>
          <a:off x="569079" y="2427788"/>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US" sz="1300" kern="1200"/>
            <a:t>Improve coupons to directly reflect work that the advisors are asking for </a:t>
          </a:r>
        </a:p>
      </dsp:txBody>
      <dsp:txXfrm>
        <a:off x="569079" y="2427788"/>
        <a:ext cx="2072362" cy="720000"/>
      </dsp:txXfrm>
    </dsp:sp>
    <dsp:sp modelId="{6A685DBE-788F-43E0-B794-CEAAB1F43BCE}">
      <dsp:nvSpPr>
        <dsp:cNvPr id="0" name=""/>
        <dsp:cNvSpPr/>
      </dsp:nvSpPr>
      <dsp:spPr>
        <a:xfrm>
          <a:off x="3574005" y="1203549"/>
          <a:ext cx="932563" cy="93256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C10EED9-BA0D-493E-B3E4-DD0F61BB5DC6}">
      <dsp:nvSpPr>
        <dsp:cNvPr id="0" name=""/>
        <dsp:cNvSpPr/>
      </dsp:nvSpPr>
      <dsp:spPr>
        <a:xfrm>
          <a:off x="3004105" y="2427788"/>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US" sz="1300" kern="1200"/>
            <a:t>Increase customer base and RO count – diverisfy marketing to other areas. </a:t>
          </a:r>
        </a:p>
      </dsp:txBody>
      <dsp:txXfrm>
        <a:off x="3004105" y="2427788"/>
        <a:ext cx="2072362" cy="720000"/>
      </dsp:txXfrm>
    </dsp:sp>
    <dsp:sp modelId="{2299DDA8-E88D-455E-AF96-31411E24846F}">
      <dsp:nvSpPr>
        <dsp:cNvPr id="0" name=""/>
        <dsp:cNvSpPr/>
      </dsp:nvSpPr>
      <dsp:spPr>
        <a:xfrm>
          <a:off x="6009031" y="1203549"/>
          <a:ext cx="932563" cy="93256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AAC3EC0-5CD7-4918-AD99-E9ABEA89473F}">
      <dsp:nvSpPr>
        <dsp:cNvPr id="0" name=""/>
        <dsp:cNvSpPr/>
      </dsp:nvSpPr>
      <dsp:spPr>
        <a:xfrm>
          <a:off x="5439131" y="2427788"/>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US" sz="1300" kern="1200"/>
            <a:t>Motivate technicians to take more classes in their down time to feel more productive</a:t>
          </a:r>
        </a:p>
      </dsp:txBody>
      <dsp:txXfrm>
        <a:off x="5439131" y="2427788"/>
        <a:ext cx="2072362" cy="720000"/>
      </dsp:txXfrm>
    </dsp:sp>
    <dsp:sp modelId="{C45B061F-8937-4031-852C-C31C83451E4F}">
      <dsp:nvSpPr>
        <dsp:cNvPr id="0" name=""/>
        <dsp:cNvSpPr/>
      </dsp:nvSpPr>
      <dsp:spPr>
        <a:xfrm>
          <a:off x="8444057" y="1203549"/>
          <a:ext cx="932563" cy="932563"/>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97D97D0-DBEA-42C5-9A59-FE0F8DD49216}">
      <dsp:nvSpPr>
        <dsp:cNvPr id="0" name=""/>
        <dsp:cNvSpPr/>
      </dsp:nvSpPr>
      <dsp:spPr>
        <a:xfrm>
          <a:off x="7874157" y="2427788"/>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577850">
            <a:lnSpc>
              <a:spcPct val="100000"/>
            </a:lnSpc>
            <a:spcBef>
              <a:spcPct val="0"/>
            </a:spcBef>
            <a:spcAft>
              <a:spcPct val="35000"/>
            </a:spcAft>
            <a:buNone/>
          </a:pPr>
          <a:r>
            <a:rPr lang="en-US" sz="1300" kern="1200">
              <a:latin typeface="Aptos Display" panose="020F0302020204030204"/>
            </a:rPr>
            <a:t>Create more communication between the service staff and parts staff </a:t>
          </a:r>
        </a:p>
      </dsp:txBody>
      <dsp:txXfrm>
        <a:off x="7874157" y="2427788"/>
        <a:ext cx="2072362"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C653CB-EB70-4318-BEBB-BE8FF6F1983D}">
      <dsp:nvSpPr>
        <dsp:cNvPr id="0" name=""/>
        <dsp:cNvSpPr/>
      </dsp:nvSpPr>
      <dsp:spPr>
        <a:xfrm>
          <a:off x="0" y="3400"/>
          <a:ext cx="10515600" cy="72429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55C0AD9-72C5-4BC9-BAEB-47464DE381F2}">
      <dsp:nvSpPr>
        <dsp:cNvPr id="0" name=""/>
        <dsp:cNvSpPr/>
      </dsp:nvSpPr>
      <dsp:spPr>
        <a:xfrm>
          <a:off x="219097" y="166365"/>
          <a:ext cx="398359" cy="39835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F0C705A-39D6-4054-AEAA-53246AA256B5}">
      <dsp:nvSpPr>
        <dsp:cNvPr id="0" name=""/>
        <dsp:cNvSpPr/>
      </dsp:nvSpPr>
      <dsp:spPr>
        <a:xfrm>
          <a:off x="836555" y="3400"/>
          <a:ext cx="9679044" cy="724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54" tIns="76654" rIns="76654" bIns="76654" numCol="1" spcCol="1270" anchor="ctr" anchorCtr="0">
          <a:noAutofit/>
        </a:bodyPr>
        <a:lstStyle/>
        <a:p>
          <a:pPr marL="0" lvl="0" indent="0" algn="l" defTabSz="800100">
            <a:lnSpc>
              <a:spcPct val="90000"/>
            </a:lnSpc>
            <a:spcBef>
              <a:spcPct val="0"/>
            </a:spcBef>
            <a:spcAft>
              <a:spcPct val="35000"/>
            </a:spcAft>
            <a:buNone/>
          </a:pPr>
          <a:r>
            <a:rPr lang="en-US" sz="1800" kern="1200"/>
            <a:t>Analysize our most sold and most profitable work, the numbers tell the story</a:t>
          </a:r>
        </a:p>
      </dsp:txBody>
      <dsp:txXfrm>
        <a:off x="836555" y="3400"/>
        <a:ext cx="9679044" cy="724290"/>
      </dsp:txXfrm>
    </dsp:sp>
    <dsp:sp modelId="{F9603DEB-FD9F-4D41-8746-C2118E3D7BE6}">
      <dsp:nvSpPr>
        <dsp:cNvPr id="0" name=""/>
        <dsp:cNvSpPr/>
      </dsp:nvSpPr>
      <dsp:spPr>
        <a:xfrm>
          <a:off x="0" y="908763"/>
          <a:ext cx="10515600" cy="72429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04B429F-9D4E-4162-BF5D-620A259991A8}">
      <dsp:nvSpPr>
        <dsp:cNvPr id="0" name=""/>
        <dsp:cNvSpPr/>
      </dsp:nvSpPr>
      <dsp:spPr>
        <a:xfrm>
          <a:off x="219097" y="1071728"/>
          <a:ext cx="398359" cy="39835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9A740C0-2D66-4394-8B5B-D4524E3BFFE0}">
      <dsp:nvSpPr>
        <dsp:cNvPr id="0" name=""/>
        <dsp:cNvSpPr/>
      </dsp:nvSpPr>
      <dsp:spPr>
        <a:xfrm>
          <a:off x="836555" y="908763"/>
          <a:ext cx="9679044" cy="724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54" tIns="76654" rIns="76654" bIns="76654" numCol="1" spcCol="1270" anchor="ctr" anchorCtr="0">
          <a:noAutofit/>
        </a:bodyPr>
        <a:lstStyle/>
        <a:p>
          <a:pPr marL="0" lvl="0" indent="0" algn="l" defTabSz="800100">
            <a:lnSpc>
              <a:spcPct val="90000"/>
            </a:lnSpc>
            <a:spcBef>
              <a:spcPct val="0"/>
            </a:spcBef>
            <a:spcAft>
              <a:spcPct val="35000"/>
            </a:spcAft>
            <a:buNone/>
          </a:pPr>
          <a:r>
            <a:rPr lang="en-US" sz="1800" kern="1200"/>
            <a:t>Hold more frequent open-ended meetings with the advisors to hear their suggestions </a:t>
          </a:r>
        </a:p>
      </dsp:txBody>
      <dsp:txXfrm>
        <a:off x="836555" y="908763"/>
        <a:ext cx="9679044" cy="724290"/>
      </dsp:txXfrm>
    </dsp:sp>
    <dsp:sp modelId="{4C330CE2-00F3-423C-9082-8CE7A52DB31C}">
      <dsp:nvSpPr>
        <dsp:cNvPr id="0" name=""/>
        <dsp:cNvSpPr/>
      </dsp:nvSpPr>
      <dsp:spPr>
        <a:xfrm>
          <a:off x="0" y="1814126"/>
          <a:ext cx="10515600" cy="72429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04349FA-7AB1-4C58-9C3A-A31202A1FD4E}">
      <dsp:nvSpPr>
        <dsp:cNvPr id="0" name=""/>
        <dsp:cNvSpPr/>
      </dsp:nvSpPr>
      <dsp:spPr>
        <a:xfrm>
          <a:off x="219097" y="1977092"/>
          <a:ext cx="398359" cy="39835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3D8AD91-26E2-4297-80B2-B22708284C25}">
      <dsp:nvSpPr>
        <dsp:cNvPr id="0" name=""/>
        <dsp:cNvSpPr/>
      </dsp:nvSpPr>
      <dsp:spPr>
        <a:xfrm>
          <a:off x="836555" y="1814126"/>
          <a:ext cx="9679044" cy="724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54" tIns="76654" rIns="76654" bIns="76654" numCol="1" spcCol="1270" anchor="ctr" anchorCtr="0">
          <a:noAutofit/>
        </a:bodyPr>
        <a:lstStyle/>
        <a:p>
          <a:pPr marL="0" lvl="0" indent="0" algn="l" defTabSz="800100">
            <a:lnSpc>
              <a:spcPct val="90000"/>
            </a:lnSpc>
            <a:spcBef>
              <a:spcPct val="0"/>
            </a:spcBef>
            <a:spcAft>
              <a:spcPct val="35000"/>
            </a:spcAft>
            <a:buNone/>
          </a:pPr>
          <a:r>
            <a:rPr lang="en-US" sz="1800" kern="1200"/>
            <a:t>Create online aftermarket vs dealer chart to retain our off brand used car customers- to give a jumping off point to diversified marketing </a:t>
          </a:r>
        </a:p>
      </dsp:txBody>
      <dsp:txXfrm>
        <a:off x="836555" y="1814126"/>
        <a:ext cx="9679044" cy="724290"/>
      </dsp:txXfrm>
    </dsp:sp>
    <dsp:sp modelId="{12F05FF5-ADB5-463D-A04C-59D77D22E30E}">
      <dsp:nvSpPr>
        <dsp:cNvPr id="0" name=""/>
        <dsp:cNvSpPr/>
      </dsp:nvSpPr>
      <dsp:spPr>
        <a:xfrm>
          <a:off x="0" y="2719489"/>
          <a:ext cx="10515600" cy="72429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BFBDE54-3342-419B-9325-B0F2DA2E28C8}">
      <dsp:nvSpPr>
        <dsp:cNvPr id="0" name=""/>
        <dsp:cNvSpPr/>
      </dsp:nvSpPr>
      <dsp:spPr>
        <a:xfrm>
          <a:off x="219097" y="2882455"/>
          <a:ext cx="398359" cy="39835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A2341F2-A42E-47C2-939B-6869AE96B90A}">
      <dsp:nvSpPr>
        <dsp:cNvPr id="0" name=""/>
        <dsp:cNvSpPr/>
      </dsp:nvSpPr>
      <dsp:spPr>
        <a:xfrm>
          <a:off x="836555" y="2719489"/>
          <a:ext cx="9679044" cy="724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54" tIns="76654" rIns="76654" bIns="76654" numCol="1" spcCol="1270" anchor="ctr" anchorCtr="0">
          <a:noAutofit/>
        </a:bodyPr>
        <a:lstStyle/>
        <a:p>
          <a:pPr marL="0" lvl="0" indent="0" algn="l" defTabSz="800100">
            <a:lnSpc>
              <a:spcPct val="90000"/>
            </a:lnSpc>
            <a:spcBef>
              <a:spcPct val="0"/>
            </a:spcBef>
            <a:spcAft>
              <a:spcPct val="35000"/>
            </a:spcAft>
            <a:buNone/>
          </a:pPr>
          <a:r>
            <a:rPr lang="en-US" sz="1800" kern="1200"/>
            <a:t>Create a system with our foreman where all communication with working technicians go through him not creating stop and go's for technician effeciency </a:t>
          </a:r>
        </a:p>
      </dsp:txBody>
      <dsp:txXfrm>
        <a:off x="836555" y="2719489"/>
        <a:ext cx="9679044" cy="724290"/>
      </dsp:txXfrm>
    </dsp:sp>
    <dsp:sp modelId="{8D81AA06-DA49-428A-AFF9-88467F92F217}">
      <dsp:nvSpPr>
        <dsp:cNvPr id="0" name=""/>
        <dsp:cNvSpPr/>
      </dsp:nvSpPr>
      <dsp:spPr>
        <a:xfrm>
          <a:off x="0" y="3624853"/>
          <a:ext cx="10515600" cy="724290"/>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B719BA5-57D7-4D0F-96C5-449A8DCA8700}">
      <dsp:nvSpPr>
        <dsp:cNvPr id="0" name=""/>
        <dsp:cNvSpPr/>
      </dsp:nvSpPr>
      <dsp:spPr>
        <a:xfrm>
          <a:off x="219097" y="3787818"/>
          <a:ext cx="398359" cy="398359"/>
        </a:xfrm>
        <a:prstGeom prst="rect">
          <a:avLst/>
        </a:prstGeom>
        <a:solidFill>
          <a:schemeClr val="accent5">
            <a:hueOff val="-12152150"/>
            <a:satOff val="-826"/>
            <a:lumOff val="1961"/>
            <a:alphaOff val="0"/>
          </a:schemeClr>
        </a:solid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E14A4A5-8B6D-4D14-9BDE-903A1982A7B3}">
      <dsp:nvSpPr>
        <dsp:cNvPr id="0" name=""/>
        <dsp:cNvSpPr/>
      </dsp:nvSpPr>
      <dsp:spPr>
        <a:xfrm>
          <a:off x="836555" y="3624853"/>
          <a:ext cx="9679044" cy="7242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654" tIns="76654" rIns="76654" bIns="76654" numCol="1" spcCol="1270" anchor="ctr" anchorCtr="0">
          <a:noAutofit/>
        </a:bodyPr>
        <a:lstStyle/>
        <a:p>
          <a:pPr marL="0" lvl="0" indent="0" algn="l" defTabSz="800100" rtl="0">
            <a:lnSpc>
              <a:spcPct val="90000"/>
            </a:lnSpc>
            <a:spcBef>
              <a:spcPct val="0"/>
            </a:spcBef>
            <a:spcAft>
              <a:spcPct val="35000"/>
            </a:spcAft>
            <a:buNone/>
          </a:pPr>
          <a:r>
            <a:rPr lang="en-US" sz="1800" kern="1200">
              <a:latin typeface="Aptos Display" panose="020F0302020204030204"/>
            </a:rPr>
            <a:t>Review tickets with parts manager where specific issues repeatly come up </a:t>
          </a:r>
        </a:p>
      </dsp:txBody>
      <dsp:txXfrm>
        <a:off x="836555" y="3624853"/>
        <a:ext cx="9679044" cy="724290"/>
      </dsp:txXfrm>
    </dsp:sp>
  </dsp:spTree>
</dsp:drawing>
</file>

<file path=ppt/diagrams/layout1.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9/10/2024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9/10/2024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9/10/2024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9/10/2024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9/10/2024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838201" y="345810"/>
            <a:ext cx="5120561" cy="2654178"/>
          </a:xfrm>
        </p:spPr>
        <p:txBody>
          <a:bodyPr vert="horz" lIns="91440" tIns="45720" rIns="91440" bIns="45720" rtlCol="0" anchor="ctr">
            <a:normAutofit/>
          </a:bodyPr>
          <a:lstStyle/>
          <a:p>
            <a:pPr algn="l"/>
            <a:r>
              <a:rPr lang="en-US" sz="3700" kern="1200">
                <a:solidFill>
                  <a:schemeClr val="tx1"/>
                </a:solidFill>
                <a:latin typeface="+mj-lt"/>
                <a:ea typeface="+mj-ea"/>
                <a:cs typeface="+mj-cs"/>
              </a:rPr>
              <a:t>Barberino Nissan Service Depart Analysis </a:t>
            </a:r>
          </a:p>
        </p:txBody>
      </p:sp>
      <p:sp>
        <p:nvSpPr>
          <p:cNvPr id="3" name="Subtitle 2"/>
          <p:cNvSpPr>
            <a:spLocks noGrp="1"/>
          </p:cNvSpPr>
          <p:nvPr>
            <p:ph type="subTitle" idx="1"/>
          </p:nvPr>
        </p:nvSpPr>
        <p:spPr>
          <a:xfrm>
            <a:off x="838201" y="4023701"/>
            <a:ext cx="5121501" cy="2153262"/>
          </a:xfrm>
        </p:spPr>
        <p:txBody>
          <a:bodyPr vert="horz" lIns="91440" tIns="45720" rIns="91440" bIns="45720" rtlCol="0" anchor="t">
            <a:normAutofit/>
          </a:bodyPr>
          <a:lstStyle/>
          <a:p>
            <a:pPr algn="l"/>
            <a:r>
              <a:rPr lang="en-US" dirty="0"/>
              <a:t>Brittany Barberino </a:t>
            </a:r>
          </a:p>
          <a:p>
            <a:pPr algn="l"/>
            <a:r>
              <a:rPr lang="en-US" dirty="0"/>
              <a:t>9 September 2024 </a:t>
            </a:r>
          </a:p>
          <a:p>
            <a:pPr algn="l"/>
            <a:r>
              <a:rPr lang="en-US" dirty="0"/>
              <a:t>NADA 448 </a:t>
            </a:r>
          </a:p>
          <a:p>
            <a:pPr indent="-228600" algn="l">
              <a:buFont typeface="Arial" panose="020B0604020202020204" pitchFamily="34" charset="0"/>
              <a:buChar char="•"/>
            </a:pPr>
            <a:endParaRPr lang="en-US"/>
          </a:p>
        </p:txBody>
      </p:sp>
      <p:sp>
        <p:nvSpPr>
          <p:cNvPr id="34" name="Oval 33">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5" name="Picture 4" descr="A group of people posing for a photo&#10;&#10;Description automatically generated">
            <a:extLst>
              <a:ext uri="{FF2B5EF4-FFF2-40B4-BE49-F238E27FC236}">
                <a16:creationId xmlns:a16="http://schemas.microsoft.com/office/drawing/2014/main" id="{BEA39FB0-4D52-7598-8CCC-7F4FCD2D4CC3}"/>
              </a:ext>
            </a:extLst>
          </p:cNvPr>
          <p:cNvPicPr>
            <a:picLocks noChangeAspect="1"/>
          </p:cNvPicPr>
          <p:nvPr/>
        </p:nvPicPr>
        <p:blipFill>
          <a:blip r:embed="rId2"/>
          <a:srcRect r="1" b="3741"/>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sp>
        <p:nvSpPr>
          <p:cNvPr id="32" name="Arc 31">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pic>
        <p:nvPicPr>
          <p:cNvPr id="4" name="Picture 3" descr="A group of people holding up light bulbs&#10;&#10;Description automatically generated">
            <a:extLst>
              <a:ext uri="{FF2B5EF4-FFF2-40B4-BE49-F238E27FC236}">
                <a16:creationId xmlns:a16="http://schemas.microsoft.com/office/drawing/2014/main" id="{46510627-56D6-D7D8-2704-F4A399F8D034}"/>
              </a:ext>
            </a:extLst>
          </p:cNvPr>
          <p:cNvPicPr>
            <a:picLocks noChangeAspect="1"/>
          </p:cNvPicPr>
          <p:nvPr/>
        </p:nvPicPr>
        <p:blipFill>
          <a:blip r:embed="rId3"/>
          <a:srcRect r="-3" b="14529"/>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C799903-48D5-4A31-A1A2-541072D977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5" name="Freeform: Shape 14">
            <a:extLst>
              <a:ext uri="{FF2B5EF4-FFF2-40B4-BE49-F238E27FC236}">
                <a16:creationId xmlns:a16="http://schemas.microsoft.com/office/drawing/2014/main" id="{8EFFF109-FC58-4FD3-BE05-9775A1310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6E6E6"/>
            </a:solidFill>
          </a:ln>
          <a:effectLst>
            <a:outerShdw blurRad="508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6" name="Freeform: Shape 15">
            <a:extLst>
              <a:ext uri="{FF2B5EF4-FFF2-40B4-BE49-F238E27FC236}">
                <a16:creationId xmlns:a16="http://schemas.microsoft.com/office/drawing/2014/main" id="{E1B96AD6-92A9-4273-A62B-96A1C3E0B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1B57460-B54F-0F50-9253-C792D898C22F}"/>
              </a:ext>
            </a:extLst>
          </p:cNvPr>
          <p:cNvSpPr>
            <a:spLocks noGrp="1"/>
          </p:cNvSpPr>
          <p:nvPr>
            <p:ph type="title"/>
          </p:nvPr>
        </p:nvSpPr>
        <p:spPr>
          <a:xfrm>
            <a:off x="621792" y="1161288"/>
            <a:ext cx="3602736" cy="4526280"/>
          </a:xfrm>
        </p:spPr>
        <p:txBody>
          <a:bodyPr>
            <a:normAutofit/>
          </a:bodyPr>
          <a:lstStyle/>
          <a:p>
            <a:r>
              <a:rPr lang="en-US" sz="4000"/>
              <a:t>Synopsis </a:t>
            </a:r>
          </a:p>
        </p:txBody>
      </p:sp>
      <p:sp>
        <p:nvSpPr>
          <p:cNvPr id="14" name="Rectangle 13">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02049"/>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7" name="Content Placeholder 2">
            <a:extLst>
              <a:ext uri="{FF2B5EF4-FFF2-40B4-BE49-F238E27FC236}">
                <a16:creationId xmlns:a16="http://schemas.microsoft.com/office/drawing/2014/main" id="{BDB70095-1BD6-F069-3D77-3A77808835AF}"/>
              </a:ext>
            </a:extLst>
          </p:cNvPr>
          <p:cNvSpPr>
            <a:spLocks noGrp="1"/>
          </p:cNvSpPr>
          <p:nvPr>
            <p:ph idx="1"/>
          </p:nvPr>
        </p:nvSpPr>
        <p:spPr>
          <a:xfrm>
            <a:off x="5434149" y="932688"/>
            <a:ext cx="5916603" cy="4992624"/>
          </a:xfrm>
        </p:spPr>
        <p:txBody>
          <a:bodyPr vert="horz" lIns="91440" tIns="45720" rIns="91440" bIns="45720" rtlCol="0" anchor="ctr">
            <a:normAutofit/>
          </a:bodyPr>
          <a:lstStyle/>
          <a:p>
            <a:pPr marL="0" indent="0">
              <a:buNone/>
            </a:pPr>
            <a:r>
              <a:rPr lang="en-US" sz="1700"/>
              <a:t>This analysis has shown that culture and buy in are the most motivating factors for all of the staff in the department. The department will only be more profitiable if the leadership creates buy in to implement any new system or create any change at all. </a:t>
            </a:r>
          </a:p>
          <a:p>
            <a:pPr marL="0" indent="0">
              <a:buNone/>
            </a:pPr>
            <a:endParaRPr lang="en-US" sz="1700"/>
          </a:p>
          <a:p>
            <a:pPr marL="0" indent="0">
              <a:buNone/>
            </a:pPr>
            <a:r>
              <a:rPr lang="en-US" sz="1700"/>
              <a:t>Diversification of marketing and coupons are necessary to drive new business and more profitable business. This will keep the everyone motivated and efficient. </a:t>
            </a:r>
          </a:p>
          <a:p>
            <a:pPr marL="0" indent="0">
              <a:buNone/>
            </a:pPr>
            <a:endParaRPr lang="en-US" sz="1700"/>
          </a:p>
          <a:p>
            <a:pPr marL="0" indent="0">
              <a:buNone/>
            </a:pPr>
            <a:r>
              <a:rPr lang="en-US" sz="1700"/>
              <a:t>Communication issues need to be worked out between the departments but they do seem minimal and correctable, with a clear path forward. </a:t>
            </a:r>
          </a:p>
          <a:p>
            <a:pPr marL="0" indent="0">
              <a:buNone/>
            </a:pPr>
            <a:endParaRPr lang="en-US" sz="1700"/>
          </a:p>
          <a:p>
            <a:pPr marL="0" indent="0">
              <a:buNone/>
            </a:pPr>
            <a:r>
              <a:rPr lang="en-US" sz="1700"/>
              <a:t>The future is positive for growth. </a:t>
            </a:r>
          </a:p>
        </p:txBody>
      </p:sp>
    </p:spTree>
    <p:extLst>
      <p:ext uri="{BB962C8B-B14F-4D97-AF65-F5344CB8AC3E}">
        <p14:creationId xmlns:p14="http://schemas.microsoft.com/office/powerpoint/2010/main" val="4232843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7" name="Rectangle 56">
            <a:extLst>
              <a:ext uri="{FF2B5EF4-FFF2-40B4-BE49-F238E27FC236}">
                <a16:creationId xmlns:a16="http://schemas.microsoft.com/office/drawing/2014/main" id="{9A724DBA-D2D9-471E-8ED7-2015DDD950D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6CABDFD-2B6A-AFFB-AC3C-FAE6D3DA5314}"/>
              </a:ext>
            </a:extLst>
          </p:cNvPr>
          <p:cNvSpPr>
            <a:spLocks noGrp="1"/>
          </p:cNvSpPr>
          <p:nvPr>
            <p:ph type="title"/>
          </p:nvPr>
        </p:nvSpPr>
        <p:spPr>
          <a:xfrm>
            <a:off x="7239014" y="525982"/>
            <a:ext cx="4282983" cy="1200361"/>
          </a:xfrm>
        </p:spPr>
        <p:txBody>
          <a:bodyPr anchor="b">
            <a:normAutofit/>
          </a:bodyPr>
          <a:lstStyle/>
          <a:p>
            <a:r>
              <a:rPr lang="en-US" sz="3600"/>
              <a:t>Repair Order Analysis </a:t>
            </a:r>
          </a:p>
        </p:txBody>
      </p:sp>
      <p:sp>
        <p:nvSpPr>
          <p:cNvPr id="58" name="Rectangle 57">
            <a:extLst>
              <a:ext uri="{FF2B5EF4-FFF2-40B4-BE49-F238E27FC236}">
                <a16:creationId xmlns:a16="http://schemas.microsoft.com/office/drawing/2014/main" id="{08980754-6F4B-43C9-B9BE-127B6BED65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546413" y="215201"/>
            <a:ext cx="740664" cy="1183349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10234" y="354959"/>
            <a:ext cx="6184973" cy="591521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screenshot of a report&#10;&#10;Description automatically generated">
            <a:extLst>
              <a:ext uri="{FF2B5EF4-FFF2-40B4-BE49-F238E27FC236}">
                <a16:creationId xmlns:a16="http://schemas.microsoft.com/office/drawing/2014/main" id="{732E86E7-A38E-9EEE-C6E7-F959CE9DDA10}"/>
              </a:ext>
            </a:extLst>
          </p:cNvPr>
          <p:cNvPicPr>
            <a:picLocks noChangeAspect="1"/>
          </p:cNvPicPr>
          <p:nvPr/>
        </p:nvPicPr>
        <p:blipFill>
          <a:blip r:embed="rId2"/>
          <a:srcRect l="2763" r="1036" b="207"/>
          <a:stretch/>
        </p:blipFill>
        <p:spPr>
          <a:xfrm>
            <a:off x="576244" y="879999"/>
            <a:ext cx="5628018" cy="4865132"/>
          </a:xfrm>
          <a:prstGeom prst="rect">
            <a:avLst/>
          </a:prstGeom>
        </p:spPr>
      </p:pic>
      <p:sp>
        <p:nvSpPr>
          <p:cNvPr id="60" name="Rectangle 59">
            <a:extLst>
              <a:ext uri="{FF2B5EF4-FFF2-40B4-BE49-F238E27FC236}">
                <a16:creationId xmlns:a16="http://schemas.microsoft.com/office/drawing/2014/main" id="{169CC832-2974-4E8D-90ED-3E2941BA73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277786" y="1944913"/>
            <a:ext cx="402336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Content Placeholder 22">
            <a:extLst>
              <a:ext uri="{FF2B5EF4-FFF2-40B4-BE49-F238E27FC236}">
                <a16:creationId xmlns:a16="http://schemas.microsoft.com/office/drawing/2014/main" id="{B5FA5D9F-9105-7FE8-1F45-619556D4E4AD}"/>
              </a:ext>
            </a:extLst>
          </p:cNvPr>
          <p:cNvSpPr>
            <a:spLocks noGrp="1"/>
          </p:cNvSpPr>
          <p:nvPr>
            <p:ph idx="1"/>
          </p:nvPr>
        </p:nvSpPr>
        <p:spPr>
          <a:xfrm>
            <a:off x="7239012" y="2031101"/>
            <a:ext cx="4282984" cy="3511943"/>
          </a:xfrm>
        </p:spPr>
        <p:txBody>
          <a:bodyPr anchor="ctr">
            <a:normAutofit/>
          </a:bodyPr>
          <a:lstStyle/>
          <a:p>
            <a:r>
              <a:rPr lang="en-US" sz="1700"/>
              <a:t>We are $39.12 below our CP door rate. </a:t>
            </a:r>
          </a:p>
          <a:p>
            <a:r>
              <a:rPr lang="en-US" sz="1700"/>
              <a:t>We need to create a better margin in competitive ROs, which averages about $75 dollars less than our CP door rate. </a:t>
            </a:r>
          </a:p>
          <a:p>
            <a:r>
              <a:rPr lang="en-US" sz="1700"/>
              <a:t>Our true cost of labor does not allow us to be in line NADA guide of profitabilty. We need to adjust certain pricings. </a:t>
            </a:r>
          </a:p>
          <a:p>
            <a:r>
              <a:rPr lang="en-US" sz="1700"/>
              <a:t>We need to convert more competitive work customers into maintence and repair customers by decreasing the amount of one-line ROs to reflect more declined work </a:t>
            </a:r>
          </a:p>
        </p:txBody>
      </p:sp>
      <p:sp>
        <p:nvSpPr>
          <p:cNvPr id="61" name="Rectangle 60">
            <a:extLst>
              <a:ext uri="{FF2B5EF4-FFF2-40B4-BE49-F238E27FC236}">
                <a16:creationId xmlns:a16="http://schemas.microsoft.com/office/drawing/2014/main" id="{55222F96-971A-4F90-B841-6BAB416C7A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677179" y="6053360"/>
            <a:ext cx="740664" cy="1541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0018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7" name="Rectangle 25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pile of white papers with writing on them&#10;&#10;Description automatically generated">
            <a:extLst>
              <a:ext uri="{FF2B5EF4-FFF2-40B4-BE49-F238E27FC236}">
                <a16:creationId xmlns:a16="http://schemas.microsoft.com/office/drawing/2014/main" id="{CA1237DE-14CF-ACC9-5E40-25C411612138}"/>
              </a:ext>
            </a:extLst>
          </p:cNvPr>
          <p:cNvPicPr>
            <a:picLocks noChangeAspect="1"/>
          </p:cNvPicPr>
          <p:nvPr/>
        </p:nvPicPr>
        <p:blipFill>
          <a:blip r:embed="rId2"/>
          <a:srcRect l="19200" t="11340" r="-343" b="17526"/>
          <a:stretch/>
        </p:blipFill>
        <p:spPr>
          <a:xfrm>
            <a:off x="-1" y="10"/>
            <a:ext cx="7846245" cy="6861143"/>
          </a:xfrm>
          <a:prstGeom prst="rect">
            <a:avLst/>
          </a:prstGeom>
        </p:spPr>
      </p:pic>
      <p:sp>
        <p:nvSpPr>
          <p:cNvPr id="258" name="Rectangle 257">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209D5E2-D8AB-8209-4086-49884B5A9BE9}"/>
              </a:ext>
            </a:extLst>
          </p:cNvPr>
          <p:cNvSpPr>
            <a:spLocks noGrp="1"/>
          </p:cNvSpPr>
          <p:nvPr>
            <p:ph type="title"/>
          </p:nvPr>
        </p:nvSpPr>
        <p:spPr>
          <a:xfrm>
            <a:off x="8139001" y="690"/>
            <a:ext cx="3822189" cy="1899912"/>
          </a:xfrm>
        </p:spPr>
        <p:txBody>
          <a:bodyPr vert="horz" lIns="91440" tIns="45720" rIns="91440" bIns="45720" rtlCol="0">
            <a:normAutofit/>
          </a:bodyPr>
          <a:lstStyle/>
          <a:p>
            <a:r>
              <a:rPr lang="en-US" sz="4000" kern="1200">
                <a:latin typeface="+mj-lt"/>
                <a:ea typeface="+mj-ea"/>
                <a:cs typeface="+mj-cs"/>
              </a:rPr>
              <a:t>Swot Analysis : Strengths </a:t>
            </a:r>
          </a:p>
        </p:txBody>
      </p:sp>
      <p:sp>
        <p:nvSpPr>
          <p:cNvPr id="37" name="Content Placeholder 36">
            <a:extLst>
              <a:ext uri="{FF2B5EF4-FFF2-40B4-BE49-F238E27FC236}">
                <a16:creationId xmlns:a16="http://schemas.microsoft.com/office/drawing/2014/main" id="{D18081A5-380C-8169-5CCC-E326E783E911}"/>
              </a:ext>
            </a:extLst>
          </p:cNvPr>
          <p:cNvSpPr>
            <a:spLocks noGrp="1"/>
          </p:cNvSpPr>
          <p:nvPr>
            <p:ph idx="1"/>
          </p:nvPr>
        </p:nvSpPr>
        <p:spPr>
          <a:xfrm>
            <a:off x="3787872" y="2500463"/>
            <a:ext cx="8173318" cy="3676500"/>
          </a:xfrm>
        </p:spPr>
        <p:txBody>
          <a:bodyPr vert="horz" lIns="91440" tIns="45720" rIns="91440" bIns="45720" rtlCol="0" anchor="t">
            <a:noAutofit/>
          </a:bodyPr>
          <a:lstStyle/>
          <a:p>
            <a:pPr algn="r"/>
            <a:r>
              <a:rPr lang="en-US" sz="2000"/>
              <a:t>Teamwork in the shop is the most mentioned strength, everyone who filled out a survey mentioned the equality and ability to work together as a strength. The culture of the fixed ops departments has been a huge focus in the past 5 years, and I am pleased to see the pay off. </a:t>
            </a:r>
            <a:endParaRPr lang="en-US" sz="2000" dirty="0"/>
          </a:p>
          <a:p>
            <a:pPr algn="r"/>
            <a:endParaRPr lang="en-US" sz="2000" dirty="0"/>
          </a:p>
          <a:p>
            <a:pPr algn="r"/>
            <a:r>
              <a:rPr lang="en-US" sz="2000"/>
              <a:t>On and off-site training- all techs are encouraged to finish the online courses and sent to the training facilities  </a:t>
            </a:r>
            <a:endParaRPr lang="en-US" sz="2000" dirty="0"/>
          </a:p>
          <a:p>
            <a:pPr algn="r"/>
            <a:endParaRPr lang="en-US" sz="2000" dirty="0"/>
          </a:p>
          <a:p>
            <a:pPr algn="r"/>
            <a:r>
              <a:rPr lang="en-US" sz="2000"/>
              <a:t>Strong leadership- the majority of our service staff mentioned they look to their managers </a:t>
            </a:r>
            <a:endParaRPr lang="en-US" sz="2000" dirty="0"/>
          </a:p>
          <a:p>
            <a:pPr algn="r"/>
            <a:endParaRPr lang="en-US" sz="2000" dirty="0"/>
          </a:p>
          <a:p>
            <a:pPr algn="r"/>
            <a:r>
              <a:rPr lang="en-US" sz="2000"/>
              <a:t>Each team member is motivated </a:t>
            </a:r>
            <a:endParaRPr lang="en-US" sz="2000" dirty="0"/>
          </a:p>
          <a:p>
            <a:pPr algn="r"/>
            <a:endParaRPr lang="en-US" sz="1300"/>
          </a:p>
        </p:txBody>
      </p:sp>
    </p:spTree>
    <p:extLst>
      <p:ext uri="{BB962C8B-B14F-4D97-AF65-F5344CB8AC3E}">
        <p14:creationId xmlns:p14="http://schemas.microsoft.com/office/powerpoint/2010/main" val="27424553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4" name="Rectangle 33">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945238F-2BEB-E0D0-08D6-41DA8F24FEFB}"/>
              </a:ext>
            </a:extLst>
          </p:cNvPr>
          <p:cNvSpPr>
            <a:spLocks noGrp="1"/>
          </p:cNvSpPr>
          <p:nvPr>
            <p:ph type="title"/>
          </p:nvPr>
        </p:nvSpPr>
        <p:spPr>
          <a:xfrm>
            <a:off x="838201" y="365125"/>
            <a:ext cx="5251316" cy="1807305"/>
          </a:xfrm>
        </p:spPr>
        <p:style>
          <a:lnRef idx="2">
            <a:schemeClr val="dk1"/>
          </a:lnRef>
          <a:fillRef idx="1">
            <a:schemeClr val="lt1"/>
          </a:fillRef>
          <a:effectRef idx="0">
            <a:schemeClr val="dk1"/>
          </a:effectRef>
          <a:fontRef idx="minor">
            <a:schemeClr val="dk1"/>
          </a:fontRef>
        </p:style>
        <p:txBody>
          <a:bodyPr vert="horz" lIns="91440" tIns="45720" rIns="91440" bIns="45720" rtlCol="0">
            <a:normAutofit/>
          </a:bodyPr>
          <a:lstStyle/>
          <a:p>
            <a:r>
              <a:rPr lang="en-US" kern="1200">
                <a:latin typeface="+mj-lt"/>
                <a:ea typeface="+mj-ea"/>
                <a:cs typeface="+mj-cs"/>
              </a:rPr>
              <a:t>Swot Analysis : Weaknesses</a:t>
            </a:r>
          </a:p>
        </p:txBody>
      </p:sp>
      <p:sp>
        <p:nvSpPr>
          <p:cNvPr id="24" name="Content Placeholder 23">
            <a:extLst>
              <a:ext uri="{FF2B5EF4-FFF2-40B4-BE49-F238E27FC236}">
                <a16:creationId xmlns:a16="http://schemas.microsoft.com/office/drawing/2014/main" id="{C8B81EDA-A147-FB2A-583D-6BEAAB618040}"/>
              </a:ext>
            </a:extLst>
          </p:cNvPr>
          <p:cNvSpPr>
            <a:spLocks noGrp="1"/>
          </p:cNvSpPr>
          <p:nvPr>
            <p:ph idx="1"/>
          </p:nvPr>
        </p:nvSpPr>
        <p:spPr>
          <a:xfrm>
            <a:off x="838200" y="2333297"/>
            <a:ext cx="4619621" cy="3843666"/>
          </a:xfrm>
        </p:spPr>
        <p:txBody>
          <a:bodyPr>
            <a:normAutofit/>
          </a:bodyPr>
          <a:lstStyle/>
          <a:p>
            <a:r>
              <a:rPr lang="en-US" sz="1700"/>
              <a:t>Any disruptions in the culture of the team- particularily when someone is out of work, worried that others would take advatange of the situation. </a:t>
            </a:r>
          </a:p>
          <a:p>
            <a:r>
              <a:rPr lang="en-US" sz="1700"/>
              <a:t>Worry involving the parts department- if the wrong parts are ordered, about keeping customers happy if parts are slow, parts not fully reading documentation etc. </a:t>
            </a:r>
          </a:p>
          <a:p>
            <a:r>
              <a:rPr lang="en-US" sz="1700"/>
              <a:t>Technicians are most worried about being efficent. There are multiple comments about being slowed down. The forman jokes with all the techs, "Who slow who down?" And many staff members wrote those exact words. </a:t>
            </a:r>
          </a:p>
          <a:p>
            <a:endParaRPr lang="en-US" sz="1700"/>
          </a:p>
          <a:p>
            <a:endParaRPr lang="en-US" sz="1700"/>
          </a:p>
        </p:txBody>
      </p:sp>
      <p:pic>
        <p:nvPicPr>
          <p:cNvPr id="4" name="Content Placeholder 3" descr="A group of papers with writing on them&#10;&#10;Description automatically generated">
            <a:extLst>
              <a:ext uri="{FF2B5EF4-FFF2-40B4-BE49-F238E27FC236}">
                <a16:creationId xmlns:a16="http://schemas.microsoft.com/office/drawing/2014/main" id="{678C1A23-4F25-D3BF-9B69-25A266FD2991}"/>
              </a:ext>
            </a:extLst>
          </p:cNvPr>
          <p:cNvPicPr>
            <a:picLocks noChangeAspect="1"/>
          </p:cNvPicPr>
          <p:nvPr/>
        </p:nvPicPr>
        <p:blipFill>
          <a:blip r:embed="rId2"/>
          <a:srcRect t="19500" r="-1" b="43696"/>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55862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Content Placeholder 3" descr="Several white papers with writing on them&#10;&#10;Description automatically generated">
            <a:extLst>
              <a:ext uri="{FF2B5EF4-FFF2-40B4-BE49-F238E27FC236}">
                <a16:creationId xmlns:a16="http://schemas.microsoft.com/office/drawing/2014/main" id="{78B231CE-A125-21C5-A695-F324644B1B22}"/>
              </a:ext>
            </a:extLst>
          </p:cNvPr>
          <p:cNvPicPr>
            <a:picLocks noChangeAspect="1"/>
          </p:cNvPicPr>
          <p:nvPr/>
        </p:nvPicPr>
        <p:blipFill>
          <a:blip r:embed="rId2"/>
          <a:srcRect t="30622" b="16186"/>
          <a:stretch/>
        </p:blipFill>
        <p:spPr>
          <a:xfrm>
            <a:off x="2522356" y="10"/>
            <a:ext cx="9669642" cy="6857990"/>
          </a:xfrm>
          <a:prstGeom prst="rect">
            <a:avLst/>
          </a:prstGeom>
        </p:spPr>
      </p:pic>
      <p:sp>
        <p:nvSpPr>
          <p:cNvPr id="20" name="Rectangle 19">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9CEEEB9-A9B2-791C-C718-B3699D79B320}"/>
              </a:ext>
            </a:extLst>
          </p:cNvPr>
          <p:cNvSpPr>
            <a:spLocks noGrp="1"/>
          </p:cNvSpPr>
          <p:nvPr>
            <p:ph type="title"/>
          </p:nvPr>
        </p:nvSpPr>
        <p:spPr>
          <a:xfrm>
            <a:off x="838200" y="365125"/>
            <a:ext cx="3822189" cy="1899912"/>
          </a:xfrm>
        </p:spPr>
        <p:txBody>
          <a:bodyPr>
            <a:normAutofit/>
          </a:bodyPr>
          <a:lstStyle/>
          <a:p>
            <a:r>
              <a:rPr lang="en-US" sz="4000"/>
              <a:t>Swot Analysis : Opportunities </a:t>
            </a:r>
          </a:p>
        </p:txBody>
      </p:sp>
      <p:sp>
        <p:nvSpPr>
          <p:cNvPr id="8" name="Content Placeholder 7">
            <a:extLst>
              <a:ext uri="{FF2B5EF4-FFF2-40B4-BE49-F238E27FC236}">
                <a16:creationId xmlns:a16="http://schemas.microsoft.com/office/drawing/2014/main" id="{0E5384BD-1904-5848-A3E8-1DCADD685AFE}"/>
              </a:ext>
            </a:extLst>
          </p:cNvPr>
          <p:cNvSpPr>
            <a:spLocks noGrp="1"/>
          </p:cNvSpPr>
          <p:nvPr>
            <p:ph idx="1"/>
          </p:nvPr>
        </p:nvSpPr>
        <p:spPr>
          <a:xfrm>
            <a:off x="838200" y="2434201"/>
            <a:ext cx="4926536" cy="3742762"/>
          </a:xfrm>
        </p:spPr>
        <p:txBody>
          <a:bodyPr vert="horz" lIns="91440" tIns="45720" rIns="91440" bIns="45720" rtlCol="0" anchor="t">
            <a:normAutofit/>
          </a:bodyPr>
          <a:lstStyle/>
          <a:p>
            <a:r>
              <a:rPr lang="en-US" sz="2000"/>
              <a:t>Upselling- the advisors want more coupons</a:t>
            </a:r>
            <a:endParaRPr lang="en-US" sz="2000" dirty="0"/>
          </a:p>
          <a:p>
            <a:endParaRPr lang="en-US" sz="2000" dirty="0"/>
          </a:p>
          <a:p>
            <a:r>
              <a:rPr lang="en-US" sz="2000"/>
              <a:t>We have a "free-oil change for life" program and advisors mentioned opportunity to upsell within the program </a:t>
            </a:r>
            <a:endParaRPr lang="en-US" sz="2000" dirty="0"/>
          </a:p>
          <a:p>
            <a:endParaRPr lang="en-US" sz="2000" dirty="0"/>
          </a:p>
          <a:p>
            <a:r>
              <a:rPr lang="en-US" sz="2000"/>
              <a:t>Training- technicians are more focused on their opportunities with training. I am very happy to see a few wrote "become a master technician." </a:t>
            </a:r>
            <a:endParaRPr lang="en-US" sz="2000" dirty="0"/>
          </a:p>
        </p:txBody>
      </p:sp>
    </p:spTree>
    <p:extLst>
      <p:ext uri="{BB962C8B-B14F-4D97-AF65-F5344CB8AC3E}">
        <p14:creationId xmlns:p14="http://schemas.microsoft.com/office/powerpoint/2010/main" val="7679001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72ACF4-9F01-231A-7E09-A3394F024138}"/>
              </a:ext>
            </a:extLst>
          </p:cNvPr>
          <p:cNvSpPr>
            <a:spLocks noGrp="1"/>
          </p:cNvSpPr>
          <p:nvPr>
            <p:ph type="title"/>
          </p:nvPr>
        </p:nvSpPr>
        <p:spPr>
          <a:xfrm>
            <a:off x="838201" y="365125"/>
            <a:ext cx="5251316" cy="1807305"/>
          </a:xfrm>
          <a:prstGeom prst="ellipse">
            <a:avLst/>
          </a:prstGeom>
        </p:spPr>
        <p:txBody>
          <a:bodyPr vert="horz" lIns="91440" tIns="45720" rIns="91440" bIns="45720" rtlCol="0" anchor="ctr">
            <a:normAutofit/>
          </a:bodyPr>
          <a:lstStyle/>
          <a:p>
            <a:r>
              <a:rPr lang="en-US" sz="4100"/>
              <a:t>Swot Analysis : Threats </a:t>
            </a:r>
          </a:p>
        </p:txBody>
      </p:sp>
      <p:sp>
        <p:nvSpPr>
          <p:cNvPr id="34" name="TextBox 33">
            <a:extLst>
              <a:ext uri="{FF2B5EF4-FFF2-40B4-BE49-F238E27FC236}">
                <a16:creationId xmlns:a16="http://schemas.microsoft.com/office/drawing/2014/main" id="{8AD58033-512B-FEE5-7EA6-BB1D74925ACB}"/>
              </a:ext>
            </a:extLst>
          </p:cNvPr>
          <p:cNvSpPr txBox="1"/>
          <p:nvPr/>
        </p:nvSpPr>
        <p:spPr>
          <a:xfrm>
            <a:off x="838200" y="2333297"/>
            <a:ext cx="4619621" cy="3843666"/>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a:bodyPr>
          <a:lstStyle/>
          <a:p>
            <a:pPr marL="285750" indent="-228600">
              <a:lnSpc>
                <a:spcPct val="90000"/>
              </a:lnSpc>
              <a:spcAft>
                <a:spcPts val="600"/>
              </a:spcAft>
              <a:buFont typeface="Arial" panose="020B0604020202020204" pitchFamily="34" charset="0"/>
              <a:buChar char="•"/>
            </a:pPr>
            <a:r>
              <a:rPr lang="en-US" sz="1400"/>
              <a:t>Competition- we have about 12 other Nissan dealers within 30 minutes of all directions. Worry revolves around our business being stolen or our department being bad mouthed to customers. </a:t>
            </a:r>
          </a:p>
          <a:p>
            <a:pPr marL="285750" indent="-228600">
              <a:lnSpc>
                <a:spcPct val="90000"/>
              </a:lnSpc>
              <a:spcAft>
                <a:spcPts val="600"/>
              </a:spcAft>
              <a:buFont typeface="Arial" panose="020B0604020202020204" pitchFamily="34" charset="0"/>
              <a:buChar char="•"/>
            </a:pPr>
            <a:endParaRPr lang="en-US" sz="1400"/>
          </a:p>
          <a:p>
            <a:pPr marL="285750" indent="-228600">
              <a:lnSpc>
                <a:spcPct val="90000"/>
              </a:lnSpc>
              <a:spcAft>
                <a:spcPts val="600"/>
              </a:spcAft>
              <a:buFont typeface="Arial" panose="020B0604020202020204" pitchFamily="34" charset="0"/>
              <a:buChar char="•"/>
            </a:pPr>
            <a:r>
              <a:rPr lang="en-US" sz="1400"/>
              <a:t>Any change in the culture or anyone stepping out of line in the heirarchy. The staff is very protective of their culture and feels threatened by audaciousness of anyone acting individually. </a:t>
            </a:r>
          </a:p>
          <a:p>
            <a:pPr marL="285750" indent="-228600">
              <a:lnSpc>
                <a:spcPct val="90000"/>
              </a:lnSpc>
              <a:spcAft>
                <a:spcPts val="600"/>
              </a:spcAft>
              <a:buFont typeface="Arial" panose="020B0604020202020204" pitchFamily="34" charset="0"/>
              <a:buChar char="•"/>
            </a:pPr>
            <a:endParaRPr lang="en-US" sz="1400"/>
          </a:p>
          <a:p>
            <a:pPr marL="285750" indent="-228600">
              <a:lnSpc>
                <a:spcPct val="90000"/>
              </a:lnSpc>
              <a:spcAft>
                <a:spcPts val="600"/>
              </a:spcAft>
              <a:buFont typeface="Arial" panose="020B0604020202020204" pitchFamily="34" charset="0"/>
              <a:buChar char="•"/>
            </a:pPr>
            <a:r>
              <a:rPr lang="en-US" sz="1400"/>
              <a:t>Customer Service Scores- being threatened by taking too much time for an LOF, wrong parts being ordered, late parts. </a:t>
            </a:r>
          </a:p>
          <a:p>
            <a:pPr marL="285750" indent="-228600">
              <a:lnSpc>
                <a:spcPct val="90000"/>
              </a:lnSpc>
              <a:spcAft>
                <a:spcPts val="600"/>
              </a:spcAft>
              <a:buFont typeface="Arial" panose="020B0604020202020204" pitchFamily="34" charset="0"/>
              <a:buChar char="•"/>
            </a:pPr>
            <a:endParaRPr lang="en-US" sz="1400"/>
          </a:p>
          <a:p>
            <a:pPr marL="285750" indent="-228600">
              <a:lnSpc>
                <a:spcPct val="90000"/>
              </a:lnSpc>
              <a:spcAft>
                <a:spcPts val="600"/>
              </a:spcAft>
              <a:buFont typeface="Arial" panose="020B0604020202020204" pitchFamily="34" charset="0"/>
              <a:buChar char="•"/>
            </a:pPr>
            <a:r>
              <a:rPr lang="en-US" sz="1400"/>
              <a:t>Any change in management or staff- worry about too many technicians being hired, or any leadership changes</a:t>
            </a:r>
          </a:p>
        </p:txBody>
      </p:sp>
      <p:pic>
        <p:nvPicPr>
          <p:cNvPr id="4" name="Content Placeholder 3" descr="A piece of paper with writing on it&#10;&#10;Description automatically generated">
            <a:extLst>
              <a:ext uri="{FF2B5EF4-FFF2-40B4-BE49-F238E27FC236}">
                <a16:creationId xmlns:a16="http://schemas.microsoft.com/office/drawing/2014/main" id="{4069F6DA-A152-821B-01D6-A0824C53DE5E}"/>
              </a:ext>
            </a:extLst>
          </p:cNvPr>
          <p:cNvPicPr>
            <a:picLocks noGrp="1" noChangeAspect="1"/>
          </p:cNvPicPr>
          <p:nvPr>
            <p:ph idx="1"/>
          </p:nvPr>
        </p:nvPicPr>
        <p:blipFill>
          <a:blip r:embed="rId2"/>
          <a:srcRect t="35932" r="-1" b="22663"/>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155600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934560A-8C6D-E740-5105-C48E2E1C60F0}"/>
              </a:ext>
            </a:extLst>
          </p:cNvPr>
          <p:cNvSpPr>
            <a:spLocks noGrp="1"/>
          </p:cNvSpPr>
          <p:nvPr>
            <p:ph type="title"/>
          </p:nvPr>
        </p:nvSpPr>
        <p:spPr>
          <a:xfrm>
            <a:off x="838200" y="556995"/>
            <a:ext cx="10515600" cy="1133693"/>
          </a:xfrm>
        </p:spPr>
        <p:txBody>
          <a:bodyPr>
            <a:normAutofit/>
          </a:bodyPr>
          <a:lstStyle/>
          <a:p>
            <a:r>
              <a:rPr lang="en-US" sz="5200"/>
              <a:t>Swot Analysis : Objectives </a:t>
            </a:r>
          </a:p>
        </p:txBody>
      </p:sp>
      <p:graphicFrame>
        <p:nvGraphicFramePr>
          <p:cNvPr id="5" name="Content Placeholder 2">
            <a:extLst>
              <a:ext uri="{FF2B5EF4-FFF2-40B4-BE49-F238E27FC236}">
                <a16:creationId xmlns:a16="http://schemas.microsoft.com/office/drawing/2014/main" id="{E1843246-C7CB-5CB5-B2EA-31609F9A89AF}"/>
              </a:ext>
            </a:extLst>
          </p:cNvPr>
          <p:cNvGraphicFramePr>
            <a:graphicFrameLocks noGrp="1"/>
          </p:cNvGraphicFramePr>
          <p:nvPr>
            <p:ph idx="1"/>
            <p:extLst>
              <p:ext uri="{D42A27DB-BD31-4B8C-83A1-F6EECF244321}">
                <p14:modId xmlns:p14="http://schemas.microsoft.com/office/powerpoint/2010/main" val="377891054"/>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74714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C8D89B-FB2F-EBAE-AD7F-4940FC8B25E5}"/>
              </a:ext>
            </a:extLst>
          </p:cNvPr>
          <p:cNvSpPr>
            <a:spLocks noGrp="1"/>
          </p:cNvSpPr>
          <p:nvPr>
            <p:ph type="title"/>
          </p:nvPr>
        </p:nvSpPr>
        <p:spPr>
          <a:xfrm>
            <a:off x="838200" y="557188"/>
            <a:ext cx="10515600" cy="1133499"/>
          </a:xfrm>
        </p:spPr>
        <p:txBody>
          <a:bodyPr>
            <a:normAutofit/>
          </a:bodyPr>
          <a:lstStyle/>
          <a:p>
            <a:pPr algn="ctr"/>
            <a:r>
              <a:rPr lang="en-US" sz="5200"/>
              <a:t>Swot Analysis : Strategies </a:t>
            </a:r>
          </a:p>
        </p:txBody>
      </p:sp>
      <p:graphicFrame>
        <p:nvGraphicFramePr>
          <p:cNvPr id="8" name="Content Placeholder 2">
            <a:extLst>
              <a:ext uri="{FF2B5EF4-FFF2-40B4-BE49-F238E27FC236}">
                <a16:creationId xmlns:a16="http://schemas.microsoft.com/office/drawing/2014/main" id="{4B10F332-BF8F-1F8A-C8EB-C51CE99E2A06}"/>
              </a:ext>
            </a:extLst>
          </p:cNvPr>
          <p:cNvGraphicFramePr>
            <a:graphicFrameLocks noGrp="1"/>
          </p:cNvGraphicFramePr>
          <p:nvPr>
            <p:ph idx="1"/>
            <p:extLst>
              <p:ext uri="{D42A27DB-BD31-4B8C-83A1-F6EECF244321}">
                <p14:modId xmlns:p14="http://schemas.microsoft.com/office/powerpoint/2010/main" val="1696426033"/>
              </p:ext>
            </p:extLst>
          </p:nvPr>
        </p:nvGraphicFramePr>
        <p:xfrm>
          <a:off x="838200" y="1828800"/>
          <a:ext cx="10515600" cy="4352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13970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 y="0"/>
            <a:ext cx="12191998"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128856"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1"/>
            <a:ext cx="12192002"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C7717B2-EBC4-E265-556C-399EA7729FDB}"/>
              </a:ext>
            </a:extLst>
          </p:cNvPr>
          <p:cNvSpPr>
            <a:spLocks noGrp="1"/>
          </p:cNvSpPr>
          <p:nvPr>
            <p:ph type="title"/>
          </p:nvPr>
        </p:nvSpPr>
        <p:spPr>
          <a:xfrm>
            <a:off x="699713" y="248038"/>
            <a:ext cx="7063721" cy="1159200"/>
          </a:xfrm>
        </p:spPr>
        <p:txBody>
          <a:bodyPr vert="horz" lIns="91440" tIns="45720" rIns="91440" bIns="45720" rtlCol="0" anchor="ctr">
            <a:normAutofit/>
          </a:bodyPr>
          <a:lstStyle/>
          <a:p>
            <a:r>
              <a:rPr lang="en-US" sz="4000" kern="1200">
                <a:solidFill>
                  <a:srgbClr val="FFFFFF"/>
                </a:solidFill>
                <a:latin typeface="+mj-lt"/>
                <a:ea typeface="+mj-ea"/>
                <a:cs typeface="+mj-cs"/>
              </a:rPr>
              <a:t>Swot Analysis : Action Plan </a:t>
            </a:r>
          </a:p>
        </p:txBody>
      </p:sp>
      <p:graphicFrame>
        <p:nvGraphicFramePr>
          <p:cNvPr id="4" name="Content Placeholder 3">
            <a:extLst>
              <a:ext uri="{FF2B5EF4-FFF2-40B4-BE49-F238E27FC236}">
                <a16:creationId xmlns:a16="http://schemas.microsoft.com/office/drawing/2014/main" id="{1FA7D03B-4E27-67B8-0986-F2283F5CEB2B}"/>
              </a:ext>
            </a:extLst>
          </p:cNvPr>
          <p:cNvGraphicFramePr>
            <a:graphicFrameLocks noGrp="1"/>
          </p:cNvGraphicFramePr>
          <p:nvPr>
            <p:ph idx="1"/>
            <p:extLst>
              <p:ext uri="{D42A27DB-BD31-4B8C-83A1-F6EECF244321}">
                <p14:modId xmlns:p14="http://schemas.microsoft.com/office/powerpoint/2010/main" val="859896084"/>
              </p:ext>
            </p:extLst>
          </p:nvPr>
        </p:nvGraphicFramePr>
        <p:xfrm>
          <a:off x="432225" y="1979312"/>
          <a:ext cx="11327550" cy="4426124"/>
        </p:xfrm>
        <a:graphic>
          <a:graphicData uri="http://schemas.openxmlformats.org/drawingml/2006/table">
            <a:tbl>
              <a:tblPr firstRow="1" bandRow="1">
                <a:noFill/>
                <a:tableStyleId>{5C22544A-7EE6-4342-B048-85BDC9FD1C3A}</a:tableStyleId>
              </a:tblPr>
              <a:tblGrid>
                <a:gridCol w="4029919">
                  <a:extLst>
                    <a:ext uri="{9D8B030D-6E8A-4147-A177-3AD203B41FA5}">
                      <a16:colId xmlns:a16="http://schemas.microsoft.com/office/drawing/2014/main" val="1033489528"/>
                    </a:ext>
                  </a:extLst>
                </a:gridCol>
                <a:gridCol w="3638682">
                  <a:extLst>
                    <a:ext uri="{9D8B030D-6E8A-4147-A177-3AD203B41FA5}">
                      <a16:colId xmlns:a16="http://schemas.microsoft.com/office/drawing/2014/main" val="18338661"/>
                    </a:ext>
                  </a:extLst>
                </a:gridCol>
                <a:gridCol w="3658949">
                  <a:extLst>
                    <a:ext uri="{9D8B030D-6E8A-4147-A177-3AD203B41FA5}">
                      <a16:colId xmlns:a16="http://schemas.microsoft.com/office/drawing/2014/main" val="1652729272"/>
                    </a:ext>
                  </a:extLst>
                </a:gridCol>
              </a:tblGrid>
              <a:tr h="982502">
                <a:tc>
                  <a:txBody>
                    <a:bodyPr/>
                    <a:lstStyle/>
                    <a:p>
                      <a:r>
                        <a:rPr lang="en-US" sz="2600" b="1" cap="none" spc="30">
                          <a:solidFill>
                            <a:schemeClr val="tx1"/>
                          </a:solidFill>
                        </a:rPr>
                        <a:t>Task </a:t>
                      </a:r>
                    </a:p>
                  </a:txBody>
                  <a:tcPr marL="0" marR="14592" marT="72958" marB="72958" anchor="ctr">
                    <a:lnL w="12700" cmpd="sng">
                      <a:noFill/>
                    </a:lnL>
                    <a:lnR w="12700" cmpd="sng">
                      <a:noFill/>
                    </a:lnR>
                    <a:lnT w="19050" cap="flat" cmpd="sng" algn="ctr">
                      <a:solidFill>
                        <a:schemeClr val="accent1"/>
                      </a:solidFill>
                      <a:prstDash val="solid"/>
                    </a:lnT>
                    <a:lnB w="38100" cmpd="sng">
                      <a:noFill/>
                    </a:lnB>
                    <a:noFill/>
                  </a:tcPr>
                </a:tc>
                <a:tc>
                  <a:txBody>
                    <a:bodyPr/>
                    <a:lstStyle/>
                    <a:p>
                      <a:r>
                        <a:rPr lang="en-US" sz="2600" b="1" cap="none" spc="30">
                          <a:solidFill>
                            <a:schemeClr val="tx1"/>
                          </a:solidFill>
                        </a:rPr>
                        <a:t>Postion Responsible </a:t>
                      </a:r>
                    </a:p>
                  </a:txBody>
                  <a:tcPr marL="0" marR="14592" marT="72958" marB="72958" anchor="ctr">
                    <a:lnL w="12700" cmpd="sng">
                      <a:noFill/>
                    </a:lnL>
                    <a:lnR w="12700" cmpd="sng">
                      <a:noFill/>
                    </a:lnR>
                    <a:lnT w="19050" cap="flat" cmpd="sng" algn="ctr">
                      <a:solidFill>
                        <a:schemeClr val="accent1"/>
                      </a:solidFill>
                      <a:prstDash val="solid"/>
                    </a:lnT>
                    <a:lnB w="38100" cmpd="sng">
                      <a:noFill/>
                    </a:lnB>
                    <a:noFill/>
                  </a:tcPr>
                </a:tc>
                <a:tc>
                  <a:txBody>
                    <a:bodyPr/>
                    <a:lstStyle/>
                    <a:p>
                      <a:r>
                        <a:rPr lang="en-US" sz="2600" b="1" cap="none" spc="30">
                          <a:solidFill>
                            <a:schemeClr val="tx1"/>
                          </a:solidFill>
                        </a:rPr>
                        <a:t>Check In/ Completion Schedule</a:t>
                      </a:r>
                    </a:p>
                  </a:txBody>
                  <a:tcPr marL="0" marR="14592" marT="72958" marB="72958" anchor="ctr">
                    <a:lnL w="12700" cmpd="sng">
                      <a:noFill/>
                    </a:lnL>
                    <a:lnR w="12700" cmpd="sng">
                      <a:noFill/>
                    </a:lnR>
                    <a:lnT w="19050" cap="flat" cmpd="sng" algn="ctr">
                      <a:solidFill>
                        <a:schemeClr val="accent1"/>
                      </a:solidFill>
                      <a:prstDash val="solid"/>
                    </a:lnT>
                    <a:lnB w="38100" cmpd="sng">
                      <a:noFill/>
                    </a:lnB>
                    <a:noFill/>
                  </a:tcPr>
                </a:tc>
                <a:extLst>
                  <a:ext uri="{0D108BD9-81ED-4DB2-BD59-A6C34878D82A}">
                    <a16:rowId xmlns:a16="http://schemas.microsoft.com/office/drawing/2014/main" val="4191485777"/>
                  </a:ext>
                </a:extLst>
              </a:tr>
              <a:tr h="496115">
                <a:tc>
                  <a:txBody>
                    <a:bodyPr/>
                    <a:lstStyle/>
                    <a:p>
                      <a:r>
                        <a:rPr lang="en-US" sz="1900" cap="none" spc="0">
                          <a:solidFill>
                            <a:schemeClr val="tx1"/>
                          </a:solidFill>
                        </a:rPr>
                        <a:t>Create biweekly advisor meetings</a:t>
                      </a:r>
                    </a:p>
                  </a:txBody>
                  <a:tcPr marL="0" marR="145916" marT="72958" marB="72958">
                    <a:lnL w="12700" cmpd="sng">
                      <a:noFill/>
                      <a:prstDash val="solid"/>
                    </a:lnL>
                    <a:lnR w="12700" cmpd="sng">
                      <a:noFill/>
                      <a:prstDash val="solid"/>
                    </a:lnR>
                    <a:lnT w="38100" cmpd="sng">
                      <a:noFill/>
                    </a:lnT>
                    <a:lnB w="9525" cap="flat" cmpd="sng" algn="ctr">
                      <a:solidFill>
                        <a:schemeClr val="accent1"/>
                      </a:solidFill>
                      <a:prstDash val="solid"/>
                    </a:lnB>
                    <a:noFill/>
                  </a:tcPr>
                </a:tc>
                <a:tc>
                  <a:txBody>
                    <a:bodyPr/>
                    <a:lstStyle/>
                    <a:p>
                      <a:r>
                        <a:rPr lang="en-US" sz="1900" cap="none" spc="0">
                          <a:solidFill>
                            <a:schemeClr val="tx1"/>
                          </a:solidFill>
                        </a:rPr>
                        <a:t>Myself </a:t>
                      </a:r>
                    </a:p>
                  </a:txBody>
                  <a:tcPr marL="0" marR="145916" marT="72958" marB="72958">
                    <a:lnL w="12700" cmpd="sng">
                      <a:noFill/>
                      <a:prstDash val="solid"/>
                    </a:lnL>
                    <a:lnR w="12700" cmpd="sng">
                      <a:noFill/>
                      <a:prstDash val="solid"/>
                    </a:lnR>
                    <a:lnT w="38100" cmpd="sng">
                      <a:noFill/>
                    </a:lnT>
                    <a:lnB w="9525" cap="flat" cmpd="sng" algn="ctr">
                      <a:solidFill>
                        <a:schemeClr val="accent1"/>
                      </a:solidFill>
                      <a:prstDash val="solid"/>
                    </a:lnB>
                    <a:noFill/>
                  </a:tcPr>
                </a:tc>
                <a:tc>
                  <a:txBody>
                    <a:bodyPr/>
                    <a:lstStyle/>
                    <a:p>
                      <a:r>
                        <a:rPr lang="en-US" sz="1900" cap="none" spc="0">
                          <a:solidFill>
                            <a:schemeClr val="tx1"/>
                          </a:solidFill>
                        </a:rPr>
                        <a:t>September 2024</a:t>
                      </a:r>
                    </a:p>
                  </a:txBody>
                  <a:tcPr marL="0" marR="145916" marT="72958" marB="72958">
                    <a:lnL w="12700" cmpd="sng">
                      <a:noFill/>
                      <a:prstDash val="solid"/>
                    </a:lnL>
                    <a:lnR w="12700" cmpd="sng">
                      <a:noFill/>
                      <a:prstDash val="solid"/>
                    </a:lnR>
                    <a:lnT w="38100" cmpd="sng">
                      <a:noFill/>
                    </a:lnT>
                    <a:lnB w="9525" cap="flat" cmpd="sng" algn="ctr">
                      <a:solidFill>
                        <a:schemeClr val="accent1"/>
                      </a:solidFill>
                      <a:prstDash val="solid"/>
                    </a:lnB>
                    <a:noFill/>
                  </a:tcPr>
                </a:tc>
                <a:extLst>
                  <a:ext uri="{0D108BD9-81ED-4DB2-BD59-A6C34878D82A}">
                    <a16:rowId xmlns:a16="http://schemas.microsoft.com/office/drawing/2014/main" val="3443225003"/>
                  </a:ext>
                </a:extLst>
              </a:tr>
              <a:tr h="1079780">
                <a:tc>
                  <a:txBody>
                    <a:bodyPr/>
                    <a:lstStyle/>
                    <a:p>
                      <a:r>
                        <a:rPr lang="en-US" sz="1900" cap="none" spc="0">
                          <a:solidFill>
                            <a:schemeClr val="tx1"/>
                          </a:solidFill>
                        </a:rPr>
                        <a:t>Review parts communication issues, where they appear in the RO </a:t>
                      </a:r>
                    </a:p>
                  </a:txBody>
                  <a:tcPr marL="72958" marR="145916" marT="72958" marB="72958">
                    <a:lnL w="12700" cmpd="sng">
                      <a:noFill/>
                      <a:prstDash val="solid"/>
                    </a:lnL>
                    <a:lnR w="12700" cmpd="sng">
                      <a:noFill/>
                      <a:prstDash val="solid"/>
                    </a:lnR>
                    <a:lnT w="9525" cap="flat" cmpd="sng" algn="ctr">
                      <a:solidFill>
                        <a:schemeClr val="accent1"/>
                      </a:solidFill>
                      <a:prstDash val="solid"/>
                    </a:lnT>
                    <a:lnB w="12700" cmpd="sng">
                      <a:noFill/>
                      <a:prstDash val="solid"/>
                    </a:lnB>
                    <a:solidFill>
                      <a:schemeClr val="accent1">
                        <a:lumMod val="20000"/>
                        <a:lumOff val="80000"/>
                      </a:schemeClr>
                    </a:solidFill>
                  </a:tcPr>
                </a:tc>
                <a:tc>
                  <a:txBody>
                    <a:bodyPr/>
                    <a:lstStyle/>
                    <a:p>
                      <a:r>
                        <a:rPr lang="en-US" sz="1900" cap="none" spc="0">
                          <a:solidFill>
                            <a:schemeClr val="tx1"/>
                          </a:solidFill>
                        </a:rPr>
                        <a:t>Service manager </a:t>
                      </a:r>
                    </a:p>
                  </a:txBody>
                  <a:tcPr marL="72958" marR="145916" marT="72958" marB="72958">
                    <a:lnL w="12700" cmpd="sng">
                      <a:noFill/>
                      <a:prstDash val="solid"/>
                    </a:lnL>
                    <a:lnR w="12700" cmpd="sng">
                      <a:noFill/>
                      <a:prstDash val="solid"/>
                    </a:lnR>
                    <a:lnT w="9525" cap="flat" cmpd="sng" algn="ctr">
                      <a:solidFill>
                        <a:schemeClr val="accent1"/>
                      </a:solidFill>
                      <a:prstDash val="solid"/>
                    </a:lnT>
                    <a:lnB w="12700" cmpd="sng">
                      <a:noFill/>
                      <a:prstDash val="solid"/>
                    </a:lnB>
                    <a:solidFill>
                      <a:schemeClr val="accent1">
                        <a:lumMod val="20000"/>
                        <a:lumOff val="80000"/>
                      </a:schemeClr>
                    </a:solidFill>
                  </a:tcPr>
                </a:tc>
                <a:tc>
                  <a:txBody>
                    <a:bodyPr/>
                    <a:lstStyle/>
                    <a:p>
                      <a:r>
                        <a:rPr lang="en-US" sz="1900" cap="none" spc="0">
                          <a:solidFill>
                            <a:schemeClr val="tx1"/>
                          </a:solidFill>
                        </a:rPr>
                        <a:t>September 2024 </a:t>
                      </a:r>
                    </a:p>
                  </a:txBody>
                  <a:tcPr marL="72958" marR="145916" marT="72958" marB="72958">
                    <a:lnL w="12700" cmpd="sng">
                      <a:noFill/>
                      <a:prstDash val="solid"/>
                    </a:lnL>
                    <a:lnR w="12700" cmpd="sng">
                      <a:noFill/>
                      <a:prstDash val="solid"/>
                    </a:lnR>
                    <a:lnT w="9525" cap="flat" cmpd="sng" algn="ctr">
                      <a:solidFill>
                        <a:schemeClr val="accent1"/>
                      </a:solidFill>
                      <a:prstDash val="solid"/>
                    </a:lnT>
                    <a:lnB w="12700" cmpd="sng">
                      <a:noFill/>
                      <a:prstDash val="solid"/>
                    </a:lnB>
                    <a:solidFill>
                      <a:schemeClr val="accent1">
                        <a:lumMod val="20000"/>
                        <a:lumOff val="80000"/>
                      </a:schemeClr>
                    </a:solidFill>
                  </a:tcPr>
                </a:tc>
                <a:extLst>
                  <a:ext uri="{0D108BD9-81ED-4DB2-BD59-A6C34878D82A}">
                    <a16:rowId xmlns:a16="http://schemas.microsoft.com/office/drawing/2014/main" val="337248880"/>
                  </a:ext>
                </a:extLst>
              </a:tr>
              <a:tr h="1079780">
                <a:tc>
                  <a:txBody>
                    <a:bodyPr/>
                    <a:lstStyle/>
                    <a:p>
                      <a:r>
                        <a:rPr lang="en-US" sz="1900" cap="none" spc="0">
                          <a:solidFill>
                            <a:schemeClr val="tx1"/>
                          </a:solidFill>
                        </a:rPr>
                        <a:t>Hold tech meeting to reiterate the importance of down time filled with online training </a:t>
                      </a:r>
                    </a:p>
                  </a:txBody>
                  <a:tcPr marL="0" marR="145916" marT="72958" marB="72958">
                    <a:lnL w="12700" cmpd="sng">
                      <a:noFill/>
                      <a:prstDash val="solid"/>
                    </a:lnL>
                    <a:lnR w="12700" cmpd="sng">
                      <a:noFill/>
                      <a:prstDash val="solid"/>
                    </a:lnR>
                    <a:lnT w="12700" cmpd="sng">
                      <a:noFill/>
                      <a:prstDash val="solid"/>
                    </a:lnT>
                    <a:lnB w="9525" cap="flat" cmpd="sng" algn="ctr">
                      <a:solidFill>
                        <a:schemeClr val="accent1"/>
                      </a:solidFill>
                      <a:prstDash val="solid"/>
                    </a:lnB>
                    <a:noFill/>
                  </a:tcPr>
                </a:tc>
                <a:tc>
                  <a:txBody>
                    <a:bodyPr/>
                    <a:lstStyle/>
                    <a:p>
                      <a:r>
                        <a:rPr lang="en-US" sz="1900" cap="none" spc="0">
                          <a:solidFill>
                            <a:schemeClr val="tx1"/>
                          </a:solidFill>
                        </a:rPr>
                        <a:t>Foreman/Myself </a:t>
                      </a:r>
                    </a:p>
                  </a:txBody>
                  <a:tcPr marL="0" marR="145916" marT="72958" marB="72958">
                    <a:lnL w="12700" cmpd="sng">
                      <a:noFill/>
                      <a:prstDash val="solid"/>
                    </a:lnL>
                    <a:lnR w="12700" cmpd="sng">
                      <a:noFill/>
                      <a:prstDash val="solid"/>
                    </a:lnR>
                    <a:lnT w="12700" cmpd="sng">
                      <a:noFill/>
                      <a:prstDash val="solid"/>
                    </a:lnT>
                    <a:lnB w="9525" cap="flat" cmpd="sng" algn="ctr">
                      <a:solidFill>
                        <a:schemeClr val="accent1"/>
                      </a:solidFill>
                      <a:prstDash val="solid"/>
                    </a:lnB>
                    <a:noFill/>
                  </a:tcPr>
                </a:tc>
                <a:tc>
                  <a:txBody>
                    <a:bodyPr/>
                    <a:lstStyle/>
                    <a:p>
                      <a:r>
                        <a:rPr lang="en-US" sz="1900" cap="none" spc="0">
                          <a:solidFill>
                            <a:schemeClr val="tx1"/>
                          </a:solidFill>
                        </a:rPr>
                        <a:t>September 2024 </a:t>
                      </a:r>
                    </a:p>
                    <a:p>
                      <a:pPr lvl="0">
                        <a:buNone/>
                      </a:pPr>
                      <a:endParaRPr lang="en-US" sz="1900" cap="none" spc="0">
                        <a:solidFill>
                          <a:schemeClr val="tx1"/>
                        </a:solidFill>
                      </a:endParaRPr>
                    </a:p>
                  </a:txBody>
                  <a:tcPr marL="0" marR="145916" marT="72958" marB="72958">
                    <a:lnL w="12700" cmpd="sng">
                      <a:noFill/>
                      <a:prstDash val="solid"/>
                    </a:lnL>
                    <a:lnR w="12700" cmpd="sng">
                      <a:noFill/>
                      <a:prstDash val="solid"/>
                    </a:lnR>
                    <a:lnT w="12700" cmpd="sng">
                      <a:noFill/>
                      <a:prstDash val="solid"/>
                    </a:lnT>
                    <a:lnB w="9525" cap="flat" cmpd="sng" algn="ctr">
                      <a:solidFill>
                        <a:schemeClr val="accent1"/>
                      </a:solidFill>
                      <a:prstDash val="solid"/>
                    </a:lnB>
                    <a:noFill/>
                  </a:tcPr>
                </a:tc>
                <a:extLst>
                  <a:ext uri="{0D108BD9-81ED-4DB2-BD59-A6C34878D82A}">
                    <a16:rowId xmlns:a16="http://schemas.microsoft.com/office/drawing/2014/main" val="1547224552"/>
                  </a:ext>
                </a:extLst>
              </a:tr>
              <a:tr h="787947">
                <a:tc>
                  <a:txBody>
                    <a:bodyPr/>
                    <a:lstStyle/>
                    <a:p>
                      <a:r>
                        <a:rPr lang="en-US" sz="1900" cap="none" spc="0">
                          <a:solidFill>
                            <a:schemeClr val="tx1"/>
                          </a:solidFill>
                        </a:rPr>
                        <a:t>Create coupons to reflect more profitable services</a:t>
                      </a:r>
                    </a:p>
                  </a:txBody>
                  <a:tcPr marL="72958" marR="145916" marT="72958" marB="72958">
                    <a:lnL w="12700" cmpd="sng">
                      <a:noFill/>
                      <a:prstDash val="solid"/>
                    </a:lnL>
                    <a:lnR w="12700" cmpd="sng">
                      <a:noFill/>
                      <a:prstDash val="solid"/>
                    </a:lnR>
                    <a:lnT w="9525" cap="flat" cmpd="sng" algn="ctr">
                      <a:solidFill>
                        <a:schemeClr val="accent1"/>
                      </a:solidFill>
                      <a:prstDash val="solid"/>
                    </a:lnT>
                    <a:lnB w="12700" cmpd="sng">
                      <a:noFill/>
                      <a:prstDash val="solid"/>
                    </a:lnB>
                    <a:solidFill>
                      <a:schemeClr val="accent1">
                        <a:lumMod val="20000"/>
                        <a:lumOff val="80000"/>
                      </a:schemeClr>
                    </a:solidFill>
                  </a:tcPr>
                </a:tc>
                <a:tc>
                  <a:txBody>
                    <a:bodyPr/>
                    <a:lstStyle/>
                    <a:p>
                      <a:r>
                        <a:rPr lang="en-US" sz="1900" cap="none" spc="0">
                          <a:solidFill>
                            <a:schemeClr val="tx1"/>
                          </a:solidFill>
                        </a:rPr>
                        <a:t>Service Manager/Myself </a:t>
                      </a:r>
                    </a:p>
                  </a:txBody>
                  <a:tcPr marL="72958" marR="145916" marT="72958" marB="72958">
                    <a:lnL w="12700" cmpd="sng">
                      <a:noFill/>
                      <a:prstDash val="solid"/>
                    </a:lnL>
                    <a:lnR w="12700" cmpd="sng">
                      <a:noFill/>
                      <a:prstDash val="solid"/>
                    </a:lnR>
                    <a:lnT w="9525" cap="flat" cmpd="sng" algn="ctr">
                      <a:solidFill>
                        <a:schemeClr val="accent1"/>
                      </a:solidFill>
                      <a:prstDash val="solid"/>
                    </a:lnT>
                    <a:lnB w="12700" cmpd="sng">
                      <a:noFill/>
                      <a:prstDash val="solid"/>
                    </a:lnB>
                    <a:solidFill>
                      <a:schemeClr val="accent1">
                        <a:lumMod val="20000"/>
                        <a:lumOff val="80000"/>
                      </a:schemeClr>
                    </a:solidFill>
                  </a:tcPr>
                </a:tc>
                <a:tc>
                  <a:txBody>
                    <a:bodyPr/>
                    <a:lstStyle/>
                    <a:p>
                      <a:r>
                        <a:rPr lang="en-US" sz="1900" cap="none" spc="0">
                          <a:solidFill>
                            <a:schemeClr val="tx1"/>
                          </a:solidFill>
                        </a:rPr>
                        <a:t>October 2024 </a:t>
                      </a:r>
                    </a:p>
                    <a:p>
                      <a:pPr lvl="0">
                        <a:buNone/>
                      </a:pPr>
                      <a:endParaRPr lang="en-US" sz="1900" cap="none" spc="0">
                        <a:solidFill>
                          <a:schemeClr val="tx1"/>
                        </a:solidFill>
                      </a:endParaRPr>
                    </a:p>
                  </a:txBody>
                  <a:tcPr marL="72958" marR="145916" marT="72958" marB="72958">
                    <a:lnL w="12700" cmpd="sng">
                      <a:noFill/>
                      <a:prstDash val="solid"/>
                    </a:lnL>
                    <a:lnR w="12700" cmpd="sng">
                      <a:noFill/>
                      <a:prstDash val="solid"/>
                    </a:lnR>
                    <a:lnT w="9525" cap="flat" cmpd="sng" algn="ctr">
                      <a:solidFill>
                        <a:schemeClr val="accent1"/>
                      </a:solidFill>
                      <a:prstDash val="solid"/>
                    </a:lnT>
                    <a:lnB w="12700" cmpd="sng">
                      <a:noFill/>
                      <a:prstDash val="solid"/>
                    </a:lnB>
                    <a:solidFill>
                      <a:schemeClr val="accent1">
                        <a:lumMod val="20000"/>
                        <a:lumOff val="80000"/>
                      </a:schemeClr>
                    </a:solidFill>
                  </a:tcPr>
                </a:tc>
                <a:extLst>
                  <a:ext uri="{0D108BD9-81ED-4DB2-BD59-A6C34878D82A}">
                    <a16:rowId xmlns:a16="http://schemas.microsoft.com/office/drawing/2014/main" val="1480900988"/>
                  </a:ext>
                </a:extLst>
              </a:tr>
            </a:tbl>
          </a:graphicData>
        </a:graphic>
      </p:graphicFrame>
    </p:spTree>
    <p:extLst>
      <p:ext uri="{BB962C8B-B14F-4D97-AF65-F5344CB8AC3E}">
        <p14:creationId xmlns:p14="http://schemas.microsoft.com/office/powerpoint/2010/main" val="32099974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Barberino Nissan Service Depart Analysis </vt:lpstr>
      <vt:lpstr>Repair Order Analysis </vt:lpstr>
      <vt:lpstr>Swot Analysis : Strengths </vt:lpstr>
      <vt:lpstr>Swot Analysis : Weaknesses</vt:lpstr>
      <vt:lpstr>Swot Analysis : Opportunities </vt:lpstr>
      <vt:lpstr>Swot Analysis : Threats </vt:lpstr>
      <vt:lpstr>Swot Analysis : Objectives </vt:lpstr>
      <vt:lpstr>Swot Analysis : Strategies </vt:lpstr>
      <vt:lpstr>Swot Analysis : Action Plan </vt:lpstr>
      <vt:lpstr>Synopsis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558</cp:revision>
  <dcterms:created xsi:type="dcterms:W3CDTF">2024-09-10T17:39:07Z</dcterms:created>
  <dcterms:modified xsi:type="dcterms:W3CDTF">2024-09-10T19:44:36Z</dcterms:modified>
</cp:coreProperties>
</file>