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7" r:id="rId1"/>
  </p:sldMasterIdLst>
  <p:sldIdLst>
    <p:sldId id="256" r:id="rId2"/>
    <p:sldId id="258" r:id="rId3"/>
    <p:sldId id="257" r:id="rId4"/>
    <p:sldId id="262" r:id="rId5"/>
    <p:sldId id="263" r:id="rId6"/>
    <p:sldId id="264" r:id="rId7"/>
    <p:sldId id="265" r:id="rId8"/>
    <p:sldId id="268" r:id="rId9"/>
    <p:sldId id="270" r:id="rId10"/>
    <p:sldId id="271" r:id="rId11"/>
    <p:sldId id="26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2820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433167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0522024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667024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7582262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461687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7556192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67419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106077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43560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9/30/2024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5861347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9/30/2024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97947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9/30/2024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90617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9/30/2024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90560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9/30/2024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555826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16242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9/30/2024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96691593"/>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 id="2147483710" r:id="rId13"/>
    <p:sldLayoutId id="2147483711" r:id="rId14"/>
    <p:sldLayoutId id="2147483712" r:id="rId15"/>
    <p:sldLayoutId id="214748371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1051134"/>
            <a:ext cx="7766936" cy="1392964"/>
          </a:xfrm>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2691925"/>
            <a:ext cx="7766936" cy="3384135"/>
          </a:xfrm>
        </p:spPr>
        <p:txBody>
          <a:bodyPr>
            <a:normAutofit lnSpcReduction="10000"/>
          </a:bodyPr>
          <a:lstStyle/>
          <a:p>
            <a:pPr algn="ctr"/>
            <a:r>
              <a:rPr lang="en-US" sz="3200" dirty="0"/>
              <a:t>Christian Knowles</a:t>
            </a:r>
          </a:p>
          <a:p>
            <a:pPr algn="ctr"/>
            <a:endParaRPr lang="en-US" sz="3200" dirty="0"/>
          </a:p>
          <a:p>
            <a:pPr algn="ctr"/>
            <a:endParaRPr lang="en-US" sz="3200" dirty="0"/>
          </a:p>
          <a:p>
            <a:pPr algn="ctr"/>
            <a:endParaRPr lang="en-US" sz="3200" dirty="0"/>
          </a:p>
          <a:p>
            <a:pPr algn="ctr"/>
            <a:r>
              <a:rPr lang="en-US" sz="3200" dirty="0"/>
              <a:t>George Chevrolet</a:t>
            </a:r>
          </a:p>
          <a:p>
            <a:pPr algn="ctr"/>
            <a:r>
              <a:rPr lang="en-US" sz="3200" dirty="0"/>
              <a:t>N448</a:t>
            </a:r>
          </a:p>
        </p:txBody>
      </p:sp>
      <p:pic>
        <p:nvPicPr>
          <p:cNvPr id="5" name="Picture 4">
            <a:extLst>
              <a:ext uri="{FF2B5EF4-FFF2-40B4-BE49-F238E27FC236}">
                <a16:creationId xmlns:a16="http://schemas.microsoft.com/office/drawing/2014/main" id="{9202E1C2-D332-395D-67FB-062868238A40}"/>
              </a:ext>
            </a:extLst>
          </p:cNvPr>
          <p:cNvPicPr>
            <a:picLocks noChangeAspect="1"/>
          </p:cNvPicPr>
          <p:nvPr/>
        </p:nvPicPr>
        <p:blipFill>
          <a:blip r:embed="rId2"/>
          <a:stretch>
            <a:fillRect/>
          </a:stretch>
        </p:blipFill>
        <p:spPr>
          <a:xfrm>
            <a:off x="4806059" y="3230617"/>
            <a:ext cx="1041637" cy="1473536"/>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863274755"/>
              </p:ext>
            </p:extLst>
          </p:nvPr>
        </p:nvGraphicFramePr>
        <p:xfrm>
          <a:off x="677334" y="1818624"/>
          <a:ext cx="9090510" cy="4211127"/>
        </p:xfrm>
        <a:graphic>
          <a:graphicData uri="http://schemas.openxmlformats.org/drawingml/2006/table">
            <a:tbl>
              <a:tblPr firstRow="1" bandRow="1">
                <a:tableStyleId>{5C22544A-7EE6-4342-B048-85BDC9FD1C3A}</a:tableStyleId>
              </a:tblPr>
              <a:tblGrid>
                <a:gridCol w="3030170">
                  <a:extLst>
                    <a:ext uri="{9D8B030D-6E8A-4147-A177-3AD203B41FA5}">
                      <a16:colId xmlns:a16="http://schemas.microsoft.com/office/drawing/2014/main" val="2235853955"/>
                    </a:ext>
                  </a:extLst>
                </a:gridCol>
                <a:gridCol w="3030170">
                  <a:extLst>
                    <a:ext uri="{9D8B030D-6E8A-4147-A177-3AD203B41FA5}">
                      <a16:colId xmlns:a16="http://schemas.microsoft.com/office/drawing/2014/main" val="4174400132"/>
                    </a:ext>
                  </a:extLst>
                </a:gridCol>
                <a:gridCol w="3030170">
                  <a:extLst>
                    <a:ext uri="{9D8B030D-6E8A-4147-A177-3AD203B41FA5}">
                      <a16:colId xmlns:a16="http://schemas.microsoft.com/office/drawing/2014/main" val="1146395385"/>
                    </a:ext>
                  </a:extLst>
                </a:gridCol>
              </a:tblGrid>
              <a:tr h="515485">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736407">
                <a:tc>
                  <a:txBody>
                    <a:bodyPr/>
                    <a:lstStyle/>
                    <a:p>
                      <a:r>
                        <a:rPr lang="en-US" dirty="0"/>
                        <a:t>Acquire adjacent real estate to increase parking</a:t>
                      </a:r>
                    </a:p>
                  </a:txBody>
                  <a:tcPr/>
                </a:tc>
                <a:tc>
                  <a:txBody>
                    <a:bodyPr/>
                    <a:lstStyle/>
                    <a:p>
                      <a:r>
                        <a:rPr lang="en-US" dirty="0"/>
                        <a:t>Owner</a:t>
                      </a:r>
                    </a:p>
                  </a:txBody>
                  <a:tcPr/>
                </a:tc>
                <a:tc>
                  <a:txBody>
                    <a:bodyPr/>
                    <a:lstStyle/>
                    <a:p>
                      <a:r>
                        <a:rPr lang="en-US" dirty="0"/>
                        <a:t>As available</a:t>
                      </a:r>
                    </a:p>
                  </a:txBody>
                  <a:tcPr/>
                </a:tc>
                <a:extLst>
                  <a:ext uri="{0D108BD9-81ED-4DB2-BD59-A6C34878D82A}">
                    <a16:rowId xmlns:a16="http://schemas.microsoft.com/office/drawing/2014/main" val="2400365483"/>
                  </a:ext>
                </a:extLst>
              </a:tr>
              <a:tr h="515485">
                <a:tc>
                  <a:txBody>
                    <a:bodyPr/>
                    <a:lstStyle/>
                    <a:p>
                      <a:r>
                        <a:rPr lang="en-US" dirty="0"/>
                        <a:t>Morning Service Writer walkaround to guarantee cleanliness</a:t>
                      </a:r>
                    </a:p>
                  </a:txBody>
                  <a:tcPr/>
                </a:tc>
                <a:tc>
                  <a:txBody>
                    <a:bodyPr/>
                    <a:lstStyle/>
                    <a:p>
                      <a:r>
                        <a:rPr lang="en-US" dirty="0"/>
                        <a:t>Service Manager</a:t>
                      </a:r>
                    </a:p>
                  </a:txBody>
                  <a:tcPr/>
                </a:tc>
                <a:tc>
                  <a:txBody>
                    <a:bodyPr/>
                    <a:lstStyle/>
                    <a:p>
                      <a:r>
                        <a:rPr lang="en-US" dirty="0"/>
                        <a:t>Start 10/1/2024</a:t>
                      </a:r>
                    </a:p>
                    <a:p>
                      <a:r>
                        <a:rPr lang="en-US" dirty="0"/>
                        <a:t>Daily</a:t>
                      </a:r>
                    </a:p>
                  </a:txBody>
                  <a:tcPr/>
                </a:tc>
                <a:extLst>
                  <a:ext uri="{0D108BD9-81ED-4DB2-BD59-A6C34878D82A}">
                    <a16:rowId xmlns:a16="http://schemas.microsoft.com/office/drawing/2014/main" val="107845787"/>
                  </a:ext>
                </a:extLst>
              </a:tr>
              <a:tr h="515485">
                <a:tc>
                  <a:txBody>
                    <a:bodyPr/>
                    <a:lstStyle/>
                    <a:p>
                      <a:r>
                        <a:rPr lang="en-US" dirty="0"/>
                        <a:t>Add units to DRAC Fleet</a:t>
                      </a:r>
                    </a:p>
                  </a:txBody>
                  <a:tcPr/>
                </a:tc>
                <a:tc>
                  <a:txBody>
                    <a:bodyPr/>
                    <a:lstStyle/>
                    <a:p>
                      <a:r>
                        <a:rPr lang="en-US" dirty="0"/>
                        <a:t>General Manager</a:t>
                      </a:r>
                    </a:p>
                  </a:txBody>
                  <a:tcPr/>
                </a:tc>
                <a:tc>
                  <a:txBody>
                    <a:bodyPr/>
                    <a:lstStyle/>
                    <a:p>
                      <a:r>
                        <a:rPr lang="en-US" dirty="0"/>
                        <a:t>Start 10/1/2024</a:t>
                      </a:r>
                    </a:p>
                    <a:p>
                      <a:r>
                        <a:rPr lang="en-US" dirty="0"/>
                        <a:t>Monthly</a:t>
                      </a:r>
                    </a:p>
                  </a:txBody>
                  <a:tcPr/>
                </a:tc>
                <a:extLst>
                  <a:ext uri="{0D108BD9-81ED-4DB2-BD59-A6C34878D82A}">
                    <a16:rowId xmlns:a16="http://schemas.microsoft.com/office/drawing/2014/main" val="1530126605"/>
                  </a:ext>
                </a:extLst>
              </a:tr>
              <a:tr h="515485">
                <a:tc>
                  <a:txBody>
                    <a:bodyPr/>
                    <a:lstStyle/>
                    <a:p>
                      <a:r>
                        <a:rPr lang="en-US" dirty="0"/>
                        <a:t>Weekly Service Dept Meeting</a:t>
                      </a:r>
                    </a:p>
                  </a:txBody>
                  <a:tcPr/>
                </a:tc>
                <a:tc>
                  <a:txBody>
                    <a:bodyPr/>
                    <a:lstStyle/>
                    <a:p>
                      <a:r>
                        <a:rPr lang="en-US" dirty="0"/>
                        <a:t>General Manager</a:t>
                      </a:r>
                    </a:p>
                  </a:txBody>
                  <a:tcPr/>
                </a:tc>
                <a:tc>
                  <a:txBody>
                    <a:bodyPr/>
                    <a:lstStyle/>
                    <a:p>
                      <a:r>
                        <a:rPr lang="en-US" dirty="0"/>
                        <a:t>Start 10/1/2024</a:t>
                      </a:r>
                    </a:p>
                    <a:p>
                      <a:r>
                        <a:rPr lang="en-US" dirty="0"/>
                        <a:t>Weekly</a:t>
                      </a:r>
                    </a:p>
                  </a:txBody>
                  <a:tcPr/>
                </a:tc>
                <a:extLst>
                  <a:ext uri="{0D108BD9-81ED-4DB2-BD59-A6C34878D82A}">
                    <a16:rowId xmlns:a16="http://schemas.microsoft.com/office/drawing/2014/main" val="1950345431"/>
                  </a:ext>
                </a:extLst>
              </a:tr>
              <a:tr h="515485">
                <a:tc>
                  <a:txBody>
                    <a:bodyPr/>
                    <a:lstStyle/>
                    <a:p>
                      <a:r>
                        <a:rPr lang="en-US" dirty="0"/>
                        <a:t>Monthly Service Dept and Parts Dept meeting</a:t>
                      </a:r>
                    </a:p>
                  </a:txBody>
                  <a:tcPr/>
                </a:tc>
                <a:tc>
                  <a:txBody>
                    <a:bodyPr/>
                    <a:lstStyle/>
                    <a:p>
                      <a:r>
                        <a:rPr lang="en-US" dirty="0"/>
                        <a:t>General Manager</a:t>
                      </a:r>
                    </a:p>
                  </a:txBody>
                  <a:tcPr/>
                </a:tc>
                <a:tc>
                  <a:txBody>
                    <a:bodyPr/>
                    <a:lstStyle/>
                    <a:p>
                      <a:r>
                        <a:rPr lang="en-US" dirty="0"/>
                        <a:t>Start 10/1/2024</a:t>
                      </a:r>
                    </a:p>
                    <a:p>
                      <a:r>
                        <a:rPr lang="en-US" dirty="0"/>
                        <a:t>Monthly</a:t>
                      </a:r>
                    </a:p>
                  </a:txBody>
                  <a:tcPr/>
                </a:tc>
                <a:extLst>
                  <a:ext uri="{0D108BD9-81ED-4DB2-BD59-A6C34878D82A}">
                    <a16:rowId xmlns:a16="http://schemas.microsoft.com/office/drawing/2014/main" val="1960891333"/>
                  </a:ext>
                </a:extLst>
              </a:tr>
            </a:tbl>
          </a:graphicData>
        </a:graphic>
      </p:graphicFrame>
    </p:spTree>
    <p:extLst>
      <p:ext uri="{BB962C8B-B14F-4D97-AF65-F5344CB8AC3E}">
        <p14:creationId xmlns:p14="http://schemas.microsoft.com/office/powerpoint/2010/main" val="8290261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58781"/>
            <a:ext cx="8596668" cy="4682581"/>
          </a:xfrm>
        </p:spPr>
        <p:txBody>
          <a:bodyPr/>
          <a:lstStyle/>
          <a:p>
            <a:pPr marL="0" indent="0">
              <a:buNone/>
            </a:pPr>
            <a:r>
              <a:rPr lang="en-US" sz="1400" dirty="0"/>
              <a:t>We have a very dedicated team that strives to pull in the same direction, and we are very proud of our Fixed Operations.  With over a 60-year history, we have developed a very strong reputation with the community that is reflected in our 5-time Dealer of the Year commendation from Chevrolet.  That being said, we definitely have room for improvement. Our Service Department emphasis is always on continued growth with exceptional customer satisfaction. </a:t>
            </a:r>
          </a:p>
          <a:p>
            <a:pPr marL="0" indent="0">
              <a:buNone/>
            </a:pPr>
            <a:r>
              <a:rPr lang="en-US" sz="1400" dirty="0"/>
              <a:t>We will try to address our physical limitations with targeted real estate acquisitions, unfortunately, those opportunities arise on a limited basis.  To address our limitations, we are dedicated to improving vehicle parking and tracking to improve efficiency in our techs stalls and limit lot damage.</a:t>
            </a:r>
          </a:p>
          <a:p>
            <a:pPr marL="0" indent="0">
              <a:buNone/>
            </a:pPr>
            <a:r>
              <a:rPr lang="en-US" sz="1400" dirty="0"/>
              <a:t>Training is vital to our continued improvement.  We will require additional NADA training for our Fixed Operations Managers and General Manager on an annual basis.  Even with over 60 years of experience between the two, the exposure to new practices can only benefit them, personally, and the dealership. Sales training for our Service Writers will also be instituted to give them skills to transform from reactive to proactive when addressing our customers’ needs.</a:t>
            </a:r>
          </a:p>
          <a:p>
            <a:pPr marL="0" indent="0">
              <a:buNone/>
            </a:pPr>
            <a:r>
              <a:rPr lang="en-US" sz="1400" dirty="0"/>
              <a:t>Our apprentice program will continue to provide techs to address future turnover, it will also instill employee loyalty to the dealership and pride in their workplace.  We will continue to provide the necessary diagnostic tools and parts inventory to increase our techs efficiency and abilities to fix the customer’s vehicle correctly and the first-time in a timely manner.</a:t>
            </a:r>
          </a:p>
          <a:p>
            <a:pPr marL="0" indent="0">
              <a:buNone/>
            </a:pPr>
            <a:r>
              <a:rPr lang="en-US" sz="1400" dirty="0"/>
              <a:t>Our continued emphasis on improving our Fixed Operations will allow us to serve the community for another 60 years and </a:t>
            </a:r>
            <a:r>
              <a:rPr lang="en-US" sz="1400"/>
              <a:t>additional recognition as a Dealer of the Year! </a:t>
            </a:r>
            <a:endParaRPr lang="en-US" sz="1400" dirty="0"/>
          </a:p>
          <a:p>
            <a:endParaRPr lang="en-US" sz="1400"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Time line is 5/13/24 – 7/1/24</a:t>
            </a:r>
          </a:p>
          <a:p>
            <a:r>
              <a:rPr lang="en-US" dirty="0"/>
              <a:t>Large percentage of older vehicles reflects loyal customer base.</a:t>
            </a:r>
          </a:p>
          <a:p>
            <a:r>
              <a:rPr lang="en-US" dirty="0"/>
              <a:t>Survey’s Competitive one line ROs is not indicative of typical percentages.</a:t>
            </a:r>
          </a:p>
          <a:p>
            <a:r>
              <a:rPr lang="en-US" dirty="0"/>
              <a:t>77% of ROs included repair and maintenance work.</a:t>
            </a:r>
          </a:p>
          <a:p>
            <a:r>
              <a:rPr lang="en-US" dirty="0"/>
              <a:t>Competitive discounting is a drag on ELR, but felt necessary to retain customers for future repairs. </a:t>
            </a:r>
          </a:p>
        </p:txBody>
      </p:sp>
      <p:pic>
        <p:nvPicPr>
          <p:cNvPr id="7" name="Content Placeholder 6">
            <a:extLst>
              <a:ext uri="{FF2B5EF4-FFF2-40B4-BE49-F238E27FC236}">
                <a16:creationId xmlns:a16="http://schemas.microsoft.com/office/drawing/2014/main" id="{9CCE65CB-C5DF-6004-7A1E-57A631845763}"/>
              </a:ext>
            </a:extLst>
          </p:cNvPr>
          <p:cNvPicPr>
            <a:picLocks noGrp="1" noChangeAspect="1"/>
          </p:cNvPicPr>
          <p:nvPr>
            <p:ph sz="half" idx="2"/>
          </p:nvPr>
        </p:nvPicPr>
        <p:blipFill>
          <a:blip r:embed="rId2"/>
          <a:stretch>
            <a:fillRect/>
          </a:stretch>
        </p:blipFill>
        <p:spPr>
          <a:xfrm>
            <a:off x="5572745" y="846034"/>
            <a:ext cx="4588205" cy="5533769"/>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Established in 1961, we have a deep and loyal customer base.</a:t>
            </a:r>
          </a:p>
          <a:p>
            <a:r>
              <a:rPr lang="en-US" dirty="0"/>
              <a:t>Very experienced management team.  Our General Manager has a 30-year service background.  The Service Manager, although relatively new at the store, also has a 30-year background.</a:t>
            </a:r>
          </a:p>
          <a:p>
            <a:r>
              <a:rPr lang="en-US" dirty="0"/>
              <a:t>The techs have access to the latest tools and equipment to diagnose and repair customers’ vehicles.</a:t>
            </a:r>
          </a:p>
          <a:p>
            <a:r>
              <a:rPr lang="en-US" dirty="0"/>
              <a:t>Large Parts Department, including a strong Wholesale business.</a:t>
            </a:r>
          </a:p>
          <a:p>
            <a:r>
              <a:rPr lang="en-US" dirty="0"/>
              <a:t>Strong apprenticeship program to develop new techs</a:t>
            </a:r>
          </a:p>
          <a:p>
            <a:r>
              <a:rPr lang="en-US" dirty="0"/>
              <a:t>Owner is still very involved in all dealership operations (he is typically at the dealership 6 days per week).</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89519"/>
            <a:ext cx="8596668" cy="4451844"/>
          </a:xfrm>
        </p:spPr>
        <p:txBody>
          <a:bodyPr>
            <a:normAutofit lnSpcReduction="10000"/>
          </a:bodyPr>
          <a:lstStyle/>
          <a:p>
            <a:r>
              <a:rPr lang="en-US" dirty="0"/>
              <a:t>Very limited footprint in comparison to other local factory franchises.</a:t>
            </a:r>
          </a:p>
          <a:p>
            <a:r>
              <a:rPr lang="en-US" dirty="0"/>
              <a:t>Over-crowded service vehicle parking, which leads to excessive customers vehicle damage.</a:t>
            </a:r>
          </a:p>
          <a:p>
            <a:r>
              <a:rPr lang="en-US" dirty="0"/>
              <a:t>Difficulty locating vehicles and keys.</a:t>
            </a:r>
          </a:p>
          <a:p>
            <a:r>
              <a:rPr lang="en-US" dirty="0"/>
              <a:t>Sporadic miscommunication between service writers and techs.</a:t>
            </a:r>
          </a:p>
          <a:p>
            <a:r>
              <a:rPr lang="en-US" dirty="0"/>
              <a:t>Poor communication between BDC and service writers.</a:t>
            </a:r>
          </a:p>
          <a:p>
            <a:r>
              <a:rPr lang="en-US" dirty="0"/>
              <a:t>Customers with appointments spend too much time in service drive communicating vehicle issues with service writers.</a:t>
            </a:r>
          </a:p>
          <a:p>
            <a:r>
              <a:rPr lang="en-US" dirty="0"/>
              <a:t>Techs complain of limited time available for diagnostics.</a:t>
            </a:r>
          </a:p>
          <a:p>
            <a:r>
              <a:rPr lang="en-US" dirty="0"/>
              <a:t>Depressed Internal rate for Pre-Owned vehicles</a:t>
            </a:r>
          </a:p>
          <a:p>
            <a:r>
              <a:rPr lang="en-US" dirty="0"/>
              <a:t>1961 building does not compete aesthetically with new dealerships.</a:t>
            </a:r>
          </a:p>
          <a:p>
            <a:r>
              <a:rPr lang="en-US" dirty="0"/>
              <a:t>Very experienced managers can be resistant to change/new methods.</a:t>
            </a:r>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Acquire adjacent residential real estate to add to Service parking.</a:t>
            </a:r>
          </a:p>
          <a:p>
            <a:r>
              <a:rPr lang="en-US" dirty="0"/>
              <a:t>Increase Internal Labor Rate from $160 to Target Labor Rate of $225.</a:t>
            </a:r>
          </a:p>
          <a:p>
            <a:r>
              <a:rPr lang="en-US" dirty="0"/>
              <a:t>Train porters to be more proactive in organizing the Service lot and key systems.</a:t>
            </a:r>
          </a:p>
          <a:p>
            <a:r>
              <a:rPr lang="en-US" dirty="0"/>
              <a:t>Stress communication between BDC and Service writers.</a:t>
            </a:r>
          </a:p>
          <a:p>
            <a:r>
              <a:rPr lang="en-US" dirty="0"/>
              <a:t>Require Service writers to review daily appointments and the start of every day.</a:t>
            </a:r>
          </a:p>
          <a:p>
            <a:r>
              <a:rPr lang="en-US" dirty="0"/>
              <a:t>Increase Service Department Advertising on freeway reader-board to attract new customers.</a:t>
            </a:r>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57885"/>
            <a:ext cx="8596668" cy="4383478"/>
          </a:xfrm>
        </p:spPr>
        <p:txBody>
          <a:bodyPr/>
          <a:lstStyle/>
          <a:p>
            <a:r>
              <a:rPr lang="en-US" dirty="0"/>
              <a:t>Strong competition within a 5-mile radius, including the largest auto mall in California</a:t>
            </a:r>
          </a:p>
          <a:p>
            <a:r>
              <a:rPr lang="en-US" dirty="0"/>
              <a:t>Abundance of local service shops catering to our out-of-warranty customers.</a:t>
            </a:r>
          </a:p>
          <a:p>
            <a:r>
              <a:rPr lang="en-US" dirty="0"/>
              <a:t>Dealership’s limited service hours on weekends </a:t>
            </a:r>
          </a:p>
          <a:p>
            <a:r>
              <a:rPr lang="en-US" dirty="0"/>
              <a:t>Local municipalities poaching trained techs to service in-house fleet.</a:t>
            </a:r>
          </a:p>
          <a:p>
            <a:r>
              <a:rPr lang="en-US" dirty="0"/>
              <a:t>Limited physical plant restricts the ability to add additional bays.</a:t>
            </a:r>
          </a:p>
          <a:p>
            <a:r>
              <a:rPr lang="en-US" dirty="0"/>
              <a:t>Constant threat of OSHA and government environmental departments.</a:t>
            </a:r>
          </a:p>
          <a:p>
            <a:r>
              <a:rPr lang="en-US" dirty="0"/>
              <a:t>Factory warranty guides do not reflect actual time required to adequately service customers’ vehicles, which results in extra stress amongst the techs and decreased morale in the shop.</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Increase internal Effective Labor Rate.</a:t>
            </a:r>
          </a:p>
          <a:p>
            <a:r>
              <a:rPr lang="en-US" dirty="0"/>
              <a:t>Improve tech efficiency.</a:t>
            </a:r>
          </a:p>
          <a:p>
            <a:r>
              <a:rPr lang="en-US" dirty="0"/>
              <a:t>Increase customer traffic to the dealership.</a:t>
            </a:r>
          </a:p>
          <a:p>
            <a:r>
              <a:rPr lang="en-US" dirty="0"/>
              <a:t>Improve customer CSI.</a:t>
            </a:r>
          </a:p>
          <a:p>
            <a:r>
              <a:rPr lang="en-US" dirty="0"/>
              <a:t>Improve communication between BDC and technicians to improve customer experience when arriving at the dealership.</a:t>
            </a:r>
          </a:p>
          <a:p>
            <a:r>
              <a:rPr lang="en-US" dirty="0"/>
              <a:t>Increase number of customer-pay multi-line ROs.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807339847"/>
              </p:ext>
            </p:extLst>
          </p:nvPr>
        </p:nvGraphicFramePr>
        <p:xfrm>
          <a:off x="677334" y="1818624"/>
          <a:ext cx="9090510" cy="4114800"/>
        </p:xfrm>
        <a:graphic>
          <a:graphicData uri="http://schemas.openxmlformats.org/drawingml/2006/table">
            <a:tbl>
              <a:tblPr firstRow="1" bandRow="1">
                <a:tableStyleId>{5C22544A-7EE6-4342-B048-85BDC9FD1C3A}</a:tableStyleId>
              </a:tblPr>
              <a:tblGrid>
                <a:gridCol w="3030170">
                  <a:extLst>
                    <a:ext uri="{9D8B030D-6E8A-4147-A177-3AD203B41FA5}">
                      <a16:colId xmlns:a16="http://schemas.microsoft.com/office/drawing/2014/main" val="2235853955"/>
                    </a:ext>
                  </a:extLst>
                </a:gridCol>
                <a:gridCol w="3030170">
                  <a:extLst>
                    <a:ext uri="{9D8B030D-6E8A-4147-A177-3AD203B41FA5}">
                      <a16:colId xmlns:a16="http://schemas.microsoft.com/office/drawing/2014/main" val="4174400132"/>
                    </a:ext>
                  </a:extLst>
                </a:gridCol>
                <a:gridCol w="3030170">
                  <a:extLst>
                    <a:ext uri="{9D8B030D-6E8A-4147-A177-3AD203B41FA5}">
                      <a16:colId xmlns:a16="http://schemas.microsoft.com/office/drawing/2014/main" val="1146395385"/>
                    </a:ext>
                  </a:extLst>
                </a:gridCol>
              </a:tblGrid>
              <a:tr h="534355">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763364">
                <a:tc>
                  <a:txBody>
                    <a:bodyPr/>
                    <a:lstStyle/>
                    <a:p>
                      <a:r>
                        <a:rPr lang="en-US" dirty="0"/>
                        <a:t>Raise Internal Labor Rate from $165 to $225</a:t>
                      </a:r>
                    </a:p>
                  </a:txBody>
                  <a:tcPr/>
                </a:tc>
                <a:tc>
                  <a:txBody>
                    <a:bodyPr/>
                    <a:lstStyle/>
                    <a:p>
                      <a:r>
                        <a:rPr lang="en-US" dirty="0"/>
                        <a:t>General Manager</a:t>
                      </a:r>
                    </a:p>
                    <a:p>
                      <a:r>
                        <a:rPr lang="en-US" dirty="0"/>
                        <a:t>Service Manager</a:t>
                      </a:r>
                    </a:p>
                    <a:p>
                      <a:r>
                        <a:rPr lang="en-US" dirty="0"/>
                        <a:t>Used Car Manager</a:t>
                      </a:r>
                    </a:p>
                  </a:txBody>
                  <a:tcPr/>
                </a:tc>
                <a:tc>
                  <a:txBody>
                    <a:bodyPr/>
                    <a:lstStyle/>
                    <a:p>
                      <a:r>
                        <a:rPr lang="en-US" dirty="0"/>
                        <a:t>Complete 11/1/2024</a:t>
                      </a:r>
                    </a:p>
                  </a:txBody>
                  <a:tcPr/>
                </a:tc>
                <a:extLst>
                  <a:ext uri="{0D108BD9-81ED-4DB2-BD59-A6C34878D82A}">
                    <a16:rowId xmlns:a16="http://schemas.microsoft.com/office/drawing/2014/main" val="2400365483"/>
                  </a:ext>
                </a:extLst>
              </a:tr>
              <a:tr h="534355">
                <a:tc>
                  <a:txBody>
                    <a:bodyPr/>
                    <a:lstStyle/>
                    <a:p>
                      <a:r>
                        <a:rPr lang="en-US" dirty="0"/>
                        <a:t>Continue apprentice training program</a:t>
                      </a:r>
                    </a:p>
                  </a:txBody>
                  <a:tcPr/>
                </a:tc>
                <a:tc>
                  <a:txBody>
                    <a:bodyPr/>
                    <a:lstStyle/>
                    <a:p>
                      <a:r>
                        <a:rPr lang="en-US" dirty="0"/>
                        <a:t>Service Manager</a:t>
                      </a:r>
                    </a:p>
                  </a:txBody>
                  <a:tcPr/>
                </a:tc>
                <a:tc>
                  <a:txBody>
                    <a:bodyPr/>
                    <a:lstStyle/>
                    <a:p>
                      <a:r>
                        <a:rPr lang="en-US" dirty="0"/>
                        <a:t>10/1/2024, Daily</a:t>
                      </a:r>
                    </a:p>
                  </a:txBody>
                  <a:tcPr/>
                </a:tc>
                <a:extLst>
                  <a:ext uri="{0D108BD9-81ED-4DB2-BD59-A6C34878D82A}">
                    <a16:rowId xmlns:a16="http://schemas.microsoft.com/office/drawing/2014/main" val="107845787"/>
                  </a:ext>
                </a:extLst>
              </a:tr>
              <a:tr h="534355">
                <a:tc>
                  <a:txBody>
                    <a:bodyPr/>
                    <a:lstStyle/>
                    <a:p>
                      <a:r>
                        <a:rPr lang="en-US" dirty="0"/>
                        <a:t>Develop and train porters on parking system</a:t>
                      </a:r>
                    </a:p>
                  </a:txBody>
                  <a:tcPr/>
                </a:tc>
                <a:tc>
                  <a:txBody>
                    <a:bodyPr/>
                    <a:lstStyle/>
                    <a:p>
                      <a:r>
                        <a:rPr lang="en-US" dirty="0"/>
                        <a:t>Service Manager</a:t>
                      </a:r>
                    </a:p>
                  </a:txBody>
                  <a:tcPr/>
                </a:tc>
                <a:tc>
                  <a:txBody>
                    <a:bodyPr/>
                    <a:lstStyle/>
                    <a:p>
                      <a:r>
                        <a:rPr lang="en-US" dirty="0"/>
                        <a:t>Start 10/1/2024</a:t>
                      </a:r>
                    </a:p>
                    <a:p>
                      <a:r>
                        <a:rPr lang="en-US" dirty="0"/>
                        <a:t>Complete 11/1/2024</a:t>
                      </a:r>
                    </a:p>
                  </a:txBody>
                  <a:tcPr/>
                </a:tc>
                <a:extLst>
                  <a:ext uri="{0D108BD9-81ED-4DB2-BD59-A6C34878D82A}">
                    <a16:rowId xmlns:a16="http://schemas.microsoft.com/office/drawing/2014/main" val="1530126605"/>
                  </a:ext>
                </a:extLst>
              </a:tr>
              <a:tr h="534355">
                <a:tc>
                  <a:txBody>
                    <a:bodyPr/>
                    <a:lstStyle/>
                    <a:p>
                      <a:r>
                        <a:rPr lang="en-US" dirty="0"/>
                        <a:t>Sales training for Service Writers</a:t>
                      </a:r>
                    </a:p>
                  </a:txBody>
                  <a:tcPr/>
                </a:tc>
                <a:tc>
                  <a:txBody>
                    <a:bodyPr/>
                    <a:lstStyle/>
                    <a:p>
                      <a:r>
                        <a:rPr lang="en-US" dirty="0"/>
                        <a:t>Service Manager</a:t>
                      </a:r>
                    </a:p>
                  </a:txBody>
                  <a:tcPr/>
                </a:tc>
                <a:tc>
                  <a:txBody>
                    <a:bodyPr/>
                    <a:lstStyle/>
                    <a:p>
                      <a:r>
                        <a:rPr lang="en-US" dirty="0"/>
                        <a:t>Start 10/15/2024</a:t>
                      </a:r>
                    </a:p>
                    <a:p>
                      <a:r>
                        <a:rPr lang="en-US" dirty="0"/>
                        <a:t>Monthly</a:t>
                      </a:r>
                    </a:p>
                  </a:txBody>
                  <a:tcPr/>
                </a:tc>
                <a:extLst>
                  <a:ext uri="{0D108BD9-81ED-4DB2-BD59-A6C34878D82A}">
                    <a16:rowId xmlns:a16="http://schemas.microsoft.com/office/drawing/2014/main" val="1950345431"/>
                  </a:ext>
                </a:extLst>
              </a:tr>
              <a:tr h="534355">
                <a:tc>
                  <a:txBody>
                    <a:bodyPr/>
                    <a:lstStyle/>
                    <a:p>
                      <a:r>
                        <a:rPr lang="en-US" dirty="0"/>
                        <a:t>Service writers review daily appointment schedule</a:t>
                      </a:r>
                    </a:p>
                  </a:txBody>
                  <a:tcPr/>
                </a:tc>
                <a:tc>
                  <a:txBody>
                    <a:bodyPr/>
                    <a:lstStyle/>
                    <a:p>
                      <a:r>
                        <a:rPr lang="en-US" dirty="0"/>
                        <a:t>Service Manager</a:t>
                      </a:r>
                    </a:p>
                  </a:txBody>
                  <a:tcPr/>
                </a:tc>
                <a:tc>
                  <a:txBody>
                    <a:bodyPr/>
                    <a:lstStyle/>
                    <a:p>
                      <a:r>
                        <a:rPr lang="en-US" dirty="0"/>
                        <a:t>Start 10/1/2024</a:t>
                      </a:r>
                    </a:p>
                    <a:p>
                      <a:r>
                        <a:rPr lang="en-US" dirty="0"/>
                        <a:t>Daily</a:t>
                      </a:r>
                    </a:p>
                  </a:txBody>
                  <a:tcPr/>
                </a:tc>
                <a:extLst>
                  <a:ext uri="{0D108BD9-81ED-4DB2-BD59-A6C34878D82A}">
                    <a16:rowId xmlns:a16="http://schemas.microsoft.com/office/drawing/2014/main" val="1960891333"/>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769364354"/>
              </p:ext>
            </p:extLst>
          </p:nvPr>
        </p:nvGraphicFramePr>
        <p:xfrm>
          <a:off x="677334" y="1818624"/>
          <a:ext cx="9090510" cy="4114800"/>
        </p:xfrm>
        <a:graphic>
          <a:graphicData uri="http://schemas.openxmlformats.org/drawingml/2006/table">
            <a:tbl>
              <a:tblPr firstRow="1" bandRow="1">
                <a:tableStyleId>{5C22544A-7EE6-4342-B048-85BDC9FD1C3A}</a:tableStyleId>
              </a:tblPr>
              <a:tblGrid>
                <a:gridCol w="3030170">
                  <a:extLst>
                    <a:ext uri="{9D8B030D-6E8A-4147-A177-3AD203B41FA5}">
                      <a16:colId xmlns:a16="http://schemas.microsoft.com/office/drawing/2014/main" val="2235853955"/>
                    </a:ext>
                  </a:extLst>
                </a:gridCol>
                <a:gridCol w="3030170">
                  <a:extLst>
                    <a:ext uri="{9D8B030D-6E8A-4147-A177-3AD203B41FA5}">
                      <a16:colId xmlns:a16="http://schemas.microsoft.com/office/drawing/2014/main" val="4174400132"/>
                    </a:ext>
                  </a:extLst>
                </a:gridCol>
                <a:gridCol w="3030170">
                  <a:extLst>
                    <a:ext uri="{9D8B030D-6E8A-4147-A177-3AD203B41FA5}">
                      <a16:colId xmlns:a16="http://schemas.microsoft.com/office/drawing/2014/main" val="1146395385"/>
                    </a:ext>
                  </a:extLst>
                </a:gridCol>
              </a:tblGrid>
              <a:tr h="515485">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736407">
                <a:tc>
                  <a:txBody>
                    <a:bodyPr/>
                    <a:lstStyle/>
                    <a:p>
                      <a:r>
                        <a:rPr lang="en-US" dirty="0"/>
                        <a:t>Include additional Service Department slides on Freeway reader-board</a:t>
                      </a:r>
                    </a:p>
                  </a:txBody>
                  <a:tcPr/>
                </a:tc>
                <a:tc>
                  <a:txBody>
                    <a:bodyPr/>
                    <a:lstStyle/>
                    <a:p>
                      <a:r>
                        <a:rPr lang="en-US" dirty="0"/>
                        <a:t>Service Manager</a:t>
                      </a:r>
                    </a:p>
                  </a:txBody>
                  <a:tcPr/>
                </a:tc>
                <a:tc>
                  <a:txBody>
                    <a:bodyPr/>
                    <a:lstStyle/>
                    <a:p>
                      <a:r>
                        <a:rPr lang="en-US" dirty="0"/>
                        <a:t>Start 10/1/2024</a:t>
                      </a:r>
                    </a:p>
                    <a:p>
                      <a:r>
                        <a:rPr lang="en-US" dirty="0"/>
                        <a:t>Weekly</a:t>
                      </a:r>
                    </a:p>
                  </a:txBody>
                  <a:tcPr/>
                </a:tc>
                <a:extLst>
                  <a:ext uri="{0D108BD9-81ED-4DB2-BD59-A6C34878D82A}">
                    <a16:rowId xmlns:a16="http://schemas.microsoft.com/office/drawing/2014/main" val="2400365483"/>
                  </a:ext>
                </a:extLst>
              </a:tr>
              <a:tr h="515485">
                <a:tc>
                  <a:txBody>
                    <a:bodyPr/>
                    <a:lstStyle/>
                    <a:p>
                      <a:r>
                        <a:rPr lang="en-US" dirty="0"/>
                        <a:t>Require annual Service Manager Training</a:t>
                      </a:r>
                    </a:p>
                  </a:txBody>
                  <a:tcPr/>
                </a:tc>
                <a:tc>
                  <a:txBody>
                    <a:bodyPr/>
                    <a:lstStyle/>
                    <a:p>
                      <a:r>
                        <a:rPr lang="en-US" dirty="0"/>
                        <a:t>General Manager</a:t>
                      </a:r>
                    </a:p>
                    <a:p>
                      <a:r>
                        <a:rPr lang="en-US" dirty="0"/>
                        <a:t>Service Manager</a:t>
                      </a:r>
                    </a:p>
                  </a:txBody>
                  <a:tcPr/>
                </a:tc>
                <a:tc>
                  <a:txBody>
                    <a:bodyPr/>
                    <a:lstStyle/>
                    <a:p>
                      <a:r>
                        <a:rPr lang="en-US" dirty="0"/>
                        <a:t>Start 11/1/2024</a:t>
                      </a:r>
                    </a:p>
                    <a:p>
                      <a:r>
                        <a:rPr lang="en-US" dirty="0"/>
                        <a:t>Annually</a:t>
                      </a:r>
                    </a:p>
                  </a:txBody>
                  <a:tcPr/>
                </a:tc>
                <a:extLst>
                  <a:ext uri="{0D108BD9-81ED-4DB2-BD59-A6C34878D82A}">
                    <a16:rowId xmlns:a16="http://schemas.microsoft.com/office/drawing/2014/main" val="107845787"/>
                  </a:ext>
                </a:extLst>
              </a:tr>
              <a:tr h="515485">
                <a:tc>
                  <a:txBody>
                    <a:bodyPr/>
                    <a:lstStyle/>
                    <a:p>
                      <a:r>
                        <a:rPr lang="en-US" dirty="0"/>
                        <a:t>Institute Parts Bonus based on Service Dept Efficiency</a:t>
                      </a:r>
                    </a:p>
                  </a:txBody>
                  <a:tcPr/>
                </a:tc>
                <a:tc>
                  <a:txBody>
                    <a:bodyPr/>
                    <a:lstStyle/>
                    <a:p>
                      <a:r>
                        <a:rPr lang="en-US" dirty="0"/>
                        <a:t>Service Manager</a:t>
                      </a:r>
                    </a:p>
                    <a:p>
                      <a:r>
                        <a:rPr lang="en-US" dirty="0"/>
                        <a:t>Parts Manager</a:t>
                      </a:r>
                    </a:p>
                  </a:txBody>
                  <a:tcPr/>
                </a:tc>
                <a:tc>
                  <a:txBody>
                    <a:bodyPr/>
                    <a:lstStyle/>
                    <a:p>
                      <a:r>
                        <a:rPr lang="en-US" dirty="0"/>
                        <a:t>Start 11/1/2024</a:t>
                      </a:r>
                    </a:p>
                    <a:p>
                      <a:r>
                        <a:rPr lang="en-US" dirty="0"/>
                        <a:t>Weekly</a:t>
                      </a:r>
                    </a:p>
                  </a:txBody>
                  <a:tcPr/>
                </a:tc>
                <a:extLst>
                  <a:ext uri="{0D108BD9-81ED-4DB2-BD59-A6C34878D82A}">
                    <a16:rowId xmlns:a16="http://schemas.microsoft.com/office/drawing/2014/main" val="1530126605"/>
                  </a:ext>
                </a:extLst>
              </a:tr>
              <a:tr h="515485">
                <a:tc>
                  <a:txBody>
                    <a:bodyPr/>
                    <a:lstStyle/>
                    <a:p>
                      <a:r>
                        <a:rPr lang="en-US" dirty="0"/>
                        <a:t>Increase Service Dept hours on Weekends</a:t>
                      </a:r>
                    </a:p>
                  </a:txBody>
                  <a:tcPr/>
                </a:tc>
                <a:tc>
                  <a:txBody>
                    <a:bodyPr/>
                    <a:lstStyle/>
                    <a:p>
                      <a:r>
                        <a:rPr lang="en-US" dirty="0"/>
                        <a:t>General Manager</a:t>
                      </a:r>
                    </a:p>
                    <a:p>
                      <a:r>
                        <a:rPr lang="en-US" dirty="0"/>
                        <a:t>Service Manager</a:t>
                      </a:r>
                    </a:p>
                  </a:txBody>
                  <a:tcPr/>
                </a:tc>
                <a:tc>
                  <a:txBody>
                    <a:bodyPr/>
                    <a:lstStyle/>
                    <a:p>
                      <a:r>
                        <a:rPr lang="en-US" dirty="0"/>
                        <a:t>Start 10/15/2024</a:t>
                      </a:r>
                    </a:p>
                    <a:p>
                      <a:r>
                        <a:rPr lang="en-US" dirty="0"/>
                        <a:t>Weekly</a:t>
                      </a:r>
                    </a:p>
                  </a:txBody>
                  <a:tcPr/>
                </a:tc>
                <a:extLst>
                  <a:ext uri="{0D108BD9-81ED-4DB2-BD59-A6C34878D82A}">
                    <a16:rowId xmlns:a16="http://schemas.microsoft.com/office/drawing/2014/main" val="1950345431"/>
                  </a:ext>
                </a:extLst>
              </a:tr>
              <a:tr h="515485">
                <a:tc>
                  <a:txBody>
                    <a:bodyPr/>
                    <a:lstStyle/>
                    <a:p>
                      <a:r>
                        <a:rPr lang="en-US" dirty="0"/>
                        <a:t>Audit Factory Warranty Rate</a:t>
                      </a:r>
                    </a:p>
                  </a:txBody>
                  <a:tcPr/>
                </a:tc>
                <a:tc>
                  <a:txBody>
                    <a:bodyPr/>
                    <a:lstStyle/>
                    <a:p>
                      <a:r>
                        <a:rPr lang="en-US" dirty="0"/>
                        <a:t>General Manager</a:t>
                      </a:r>
                    </a:p>
                    <a:p>
                      <a:r>
                        <a:rPr lang="en-US" dirty="0"/>
                        <a:t>Service</a:t>
                      </a:r>
                    </a:p>
                  </a:txBody>
                  <a:tcPr/>
                </a:tc>
                <a:tc>
                  <a:txBody>
                    <a:bodyPr/>
                    <a:lstStyle/>
                    <a:p>
                      <a:r>
                        <a:rPr lang="en-US" dirty="0"/>
                        <a:t>Start 11/1/2024</a:t>
                      </a:r>
                    </a:p>
                    <a:p>
                      <a:r>
                        <a:rPr lang="en-US" dirty="0"/>
                        <a:t>Semi-annual</a:t>
                      </a:r>
                    </a:p>
                  </a:txBody>
                  <a:tcPr/>
                </a:tc>
                <a:extLst>
                  <a:ext uri="{0D108BD9-81ED-4DB2-BD59-A6C34878D82A}">
                    <a16:rowId xmlns:a16="http://schemas.microsoft.com/office/drawing/2014/main" val="1960891333"/>
                  </a:ext>
                </a:extLst>
              </a:tr>
            </a:tbl>
          </a:graphicData>
        </a:graphic>
      </p:graphicFrame>
    </p:spTree>
    <p:extLst>
      <p:ext uri="{BB962C8B-B14F-4D97-AF65-F5344CB8AC3E}">
        <p14:creationId xmlns:p14="http://schemas.microsoft.com/office/powerpoint/2010/main" val="284305092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482</TotalTime>
  <Words>1017</Words>
  <Application>Microsoft Office PowerPoint</Application>
  <PresentationFormat>Widescreen</PresentationFormat>
  <Paragraphs>138</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Trebuchet MS</vt:lpstr>
      <vt:lpstr>Wingdings 3</vt:lpstr>
      <vt:lpstr>Facet</vt:lpstr>
      <vt:lpstr>NADA Service Homework </vt:lpstr>
      <vt:lpstr>Repair order analysis</vt:lpstr>
      <vt:lpstr>SWOT Analysis- Strengths </vt:lpstr>
      <vt:lpstr>SWOT Analysis- Weaknesses</vt:lpstr>
      <vt:lpstr>SWOT Analysis- Opportunities</vt:lpstr>
      <vt:lpstr>SWOT Analysis- Threats</vt:lpstr>
      <vt:lpstr>SWOT Analysis- Objectives</vt:lpstr>
      <vt:lpstr>SWOT Analysis- Action Plan</vt:lpstr>
      <vt:lpstr>SWOT Analysis- Action Plan</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George chevrolet</cp:lastModifiedBy>
  <cp:revision>19</cp:revision>
  <dcterms:created xsi:type="dcterms:W3CDTF">2022-12-04T13:10:55Z</dcterms:created>
  <dcterms:modified xsi:type="dcterms:W3CDTF">2024-09-30T20:53:02Z</dcterms:modified>
</cp:coreProperties>
</file>