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1" r:id="rId6"/>
    <p:sldId id="262" r:id="rId7"/>
    <p:sldId id="260" r:id="rId8"/>
    <p:sldId id="263" r:id="rId9"/>
    <p:sldId id="264" r:id="rId10"/>
    <p:sldId id="266" r:id="rId11"/>
    <p:sldId id="267" r:id="rId12"/>
    <p:sldId id="265" r:id="rId13"/>
    <p:sldId id="26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49"/>
  </p:normalViewPr>
  <p:slideViewPr>
    <p:cSldViewPr snapToGrid="0">
      <p:cViewPr>
        <p:scale>
          <a:sx n="110" d="100"/>
          <a:sy n="110" d="100"/>
        </p:scale>
        <p:origin x="200" y="-3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A4A58-4D41-34B1-EA0B-D51BDFB8E11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A6FC93D-7F1B-6C86-8F1C-7CF4AC4479A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3D4AF9B-29E4-A2F8-83BE-E2A51C4FC124}"/>
              </a:ext>
            </a:extLst>
          </p:cNvPr>
          <p:cNvSpPr>
            <a:spLocks noGrp="1"/>
          </p:cNvSpPr>
          <p:nvPr>
            <p:ph type="dt" sz="half" idx="10"/>
          </p:nvPr>
        </p:nvSpPr>
        <p:spPr/>
        <p:txBody>
          <a:bodyPr/>
          <a:lstStyle/>
          <a:p>
            <a:fld id="{B7A26CED-50CF-6F47-AD5E-164EE470EF6F}" type="datetimeFigureOut">
              <a:rPr lang="en-US" smtClean="0"/>
              <a:t>8/28/24</a:t>
            </a:fld>
            <a:endParaRPr lang="en-US"/>
          </a:p>
        </p:txBody>
      </p:sp>
      <p:sp>
        <p:nvSpPr>
          <p:cNvPr id="5" name="Footer Placeholder 4">
            <a:extLst>
              <a:ext uri="{FF2B5EF4-FFF2-40B4-BE49-F238E27FC236}">
                <a16:creationId xmlns:a16="http://schemas.microsoft.com/office/drawing/2014/main" id="{55BE00B1-C5F3-D467-BDD1-7B240B89B6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017734-B43D-DC1D-C83B-61372FA61E7D}"/>
              </a:ext>
            </a:extLst>
          </p:cNvPr>
          <p:cNvSpPr>
            <a:spLocks noGrp="1"/>
          </p:cNvSpPr>
          <p:nvPr>
            <p:ph type="sldNum" sz="quarter" idx="12"/>
          </p:nvPr>
        </p:nvSpPr>
        <p:spPr/>
        <p:txBody>
          <a:bodyPr/>
          <a:lstStyle/>
          <a:p>
            <a:fld id="{A32EC02E-9ABF-314E-A287-AEC65B137023}" type="slidenum">
              <a:rPr lang="en-US" smtClean="0"/>
              <a:t>‹#›</a:t>
            </a:fld>
            <a:endParaRPr lang="en-US"/>
          </a:p>
        </p:txBody>
      </p:sp>
    </p:spTree>
    <p:extLst>
      <p:ext uri="{BB962C8B-B14F-4D97-AF65-F5344CB8AC3E}">
        <p14:creationId xmlns:p14="http://schemas.microsoft.com/office/powerpoint/2010/main" val="99732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790D2B-90E6-EAB6-5C9A-F0AB32AC1FE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5471178-CB7C-F28F-0FC5-7BC7559B97F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049D1D4-A1B2-78F7-2B93-05E941110B1D}"/>
              </a:ext>
            </a:extLst>
          </p:cNvPr>
          <p:cNvSpPr>
            <a:spLocks noGrp="1"/>
          </p:cNvSpPr>
          <p:nvPr>
            <p:ph type="dt" sz="half" idx="10"/>
          </p:nvPr>
        </p:nvSpPr>
        <p:spPr/>
        <p:txBody>
          <a:bodyPr/>
          <a:lstStyle/>
          <a:p>
            <a:fld id="{B7A26CED-50CF-6F47-AD5E-164EE470EF6F}" type="datetimeFigureOut">
              <a:rPr lang="en-US" smtClean="0"/>
              <a:t>8/28/24</a:t>
            </a:fld>
            <a:endParaRPr lang="en-US"/>
          </a:p>
        </p:txBody>
      </p:sp>
      <p:sp>
        <p:nvSpPr>
          <p:cNvPr id="5" name="Footer Placeholder 4">
            <a:extLst>
              <a:ext uri="{FF2B5EF4-FFF2-40B4-BE49-F238E27FC236}">
                <a16:creationId xmlns:a16="http://schemas.microsoft.com/office/drawing/2014/main" id="{886AE3EF-4A48-40E9-7C61-C88C28A062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F3DC0E-7A1F-6189-3B95-1AD5B3ABF255}"/>
              </a:ext>
            </a:extLst>
          </p:cNvPr>
          <p:cNvSpPr>
            <a:spLocks noGrp="1"/>
          </p:cNvSpPr>
          <p:nvPr>
            <p:ph type="sldNum" sz="quarter" idx="12"/>
          </p:nvPr>
        </p:nvSpPr>
        <p:spPr/>
        <p:txBody>
          <a:bodyPr/>
          <a:lstStyle/>
          <a:p>
            <a:fld id="{A32EC02E-9ABF-314E-A287-AEC65B137023}" type="slidenum">
              <a:rPr lang="en-US" smtClean="0"/>
              <a:t>‹#›</a:t>
            </a:fld>
            <a:endParaRPr lang="en-US"/>
          </a:p>
        </p:txBody>
      </p:sp>
    </p:spTree>
    <p:extLst>
      <p:ext uri="{BB962C8B-B14F-4D97-AF65-F5344CB8AC3E}">
        <p14:creationId xmlns:p14="http://schemas.microsoft.com/office/powerpoint/2010/main" val="2399257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22FB397-B106-7D23-35C4-00D7BE7668D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2C0D442-834C-8510-D668-6455048D4D4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D5E95E8-222C-A4BB-C84F-E9B86CC04A2D}"/>
              </a:ext>
            </a:extLst>
          </p:cNvPr>
          <p:cNvSpPr>
            <a:spLocks noGrp="1"/>
          </p:cNvSpPr>
          <p:nvPr>
            <p:ph type="dt" sz="half" idx="10"/>
          </p:nvPr>
        </p:nvSpPr>
        <p:spPr/>
        <p:txBody>
          <a:bodyPr/>
          <a:lstStyle/>
          <a:p>
            <a:fld id="{B7A26CED-50CF-6F47-AD5E-164EE470EF6F}" type="datetimeFigureOut">
              <a:rPr lang="en-US" smtClean="0"/>
              <a:t>8/28/24</a:t>
            </a:fld>
            <a:endParaRPr lang="en-US"/>
          </a:p>
        </p:txBody>
      </p:sp>
      <p:sp>
        <p:nvSpPr>
          <p:cNvPr id="5" name="Footer Placeholder 4">
            <a:extLst>
              <a:ext uri="{FF2B5EF4-FFF2-40B4-BE49-F238E27FC236}">
                <a16:creationId xmlns:a16="http://schemas.microsoft.com/office/drawing/2014/main" id="{11C58EB6-3B80-0CB1-1A7A-29A6E57B85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A1FA6F-8469-EA9C-B3E1-66DCDAC981C1}"/>
              </a:ext>
            </a:extLst>
          </p:cNvPr>
          <p:cNvSpPr>
            <a:spLocks noGrp="1"/>
          </p:cNvSpPr>
          <p:nvPr>
            <p:ph type="sldNum" sz="quarter" idx="12"/>
          </p:nvPr>
        </p:nvSpPr>
        <p:spPr/>
        <p:txBody>
          <a:bodyPr/>
          <a:lstStyle/>
          <a:p>
            <a:fld id="{A32EC02E-9ABF-314E-A287-AEC65B137023}" type="slidenum">
              <a:rPr lang="en-US" smtClean="0"/>
              <a:t>‹#›</a:t>
            </a:fld>
            <a:endParaRPr lang="en-US"/>
          </a:p>
        </p:txBody>
      </p:sp>
    </p:spTree>
    <p:extLst>
      <p:ext uri="{BB962C8B-B14F-4D97-AF65-F5344CB8AC3E}">
        <p14:creationId xmlns:p14="http://schemas.microsoft.com/office/powerpoint/2010/main" val="15332393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753673-38BE-E14B-55C8-EA644CFA413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D66F504-271D-2027-66DD-496E590EBB7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B5D4D8-557C-EC74-C20B-E339063C448D}"/>
              </a:ext>
            </a:extLst>
          </p:cNvPr>
          <p:cNvSpPr>
            <a:spLocks noGrp="1"/>
          </p:cNvSpPr>
          <p:nvPr>
            <p:ph type="dt" sz="half" idx="10"/>
          </p:nvPr>
        </p:nvSpPr>
        <p:spPr/>
        <p:txBody>
          <a:bodyPr/>
          <a:lstStyle/>
          <a:p>
            <a:fld id="{B7A26CED-50CF-6F47-AD5E-164EE470EF6F}" type="datetimeFigureOut">
              <a:rPr lang="en-US" smtClean="0"/>
              <a:t>8/28/24</a:t>
            </a:fld>
            <a:endParaRPr lang="en-US"/>
          </a:p>
        </p:txBody>
      </p:sp>
      <p:sp>
        <p:nvSpPr>
          <p:cNvPr id="5" name="Footer Placeholder 4">
            <a:extLst>
              <a:ext uri="{FF2B5EF4-FFF2-40B4-BE49-F238E27FC236}">
                <a16:creationId xmlns:a16="http://schemas.microsoft.com/office/drawing/2014/main" id="{A040086C-5348-7380-0D97-F63B2140518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90D17F7-974E-B9E5-6275-0228AC4E660C}"/>
              </a:ext>
            </a:extLst>
          </p:cNvPr>
          <p:cNvSpPr>
            <a:spLocks noGrp="1"/>
          </p:cNvSpPr>
          <p:nvPr>
            <p:ph type="sldNum" sz="quarter" idx="12"/>
          </p:nvPr>
        </p:nvSpPr>
        <p:spPr/>
        <p:txBody>
          <a:bodyPr/>
          <a:lstStyle/>
          <a:p>
            <a:fld id="{A32EC02E-9ABF-314E-A287-AEC65B137023}" type="slidenum">
              <a:rPr lang="en-US" smtClean="0"/>
              <a:t>‹#›</a:t>
            </a:fld>
            <a:endParaRPr lang="en-US"/>
          </a:p>
        </p:txBody>
      </p:sp>
    </p:spTree>
    <p:extLst>
      <p:ext uri="{BB962C8B-B14F-4D97-AF65-F5344CB8AC3E}">
        <p14:creationId xmlns:p14="http://schemas.microsoft.com/office/powerpoint/2010/main" val="3055199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0E5B61-3E88-F5E2-7B87-789E5E03969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6F0B79-9D10-27F5-9D36-D6033A4BBA2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E1BAA98-C66B-E8BD-3FCC-D5FF42F3AA75}"/>
              </a:ext>
            </a:extLst>
          </p:cNvPr>
          <p:cNvSpPr>
            <a:spLocks noGrp="1"/>
          </p:cNvSpPr>
          <p:nvPr>
            <p:ph type="dt" sz="half" idx="10"/>
          </p:nvPr>
        </p:nvSpPr>
        <p:spPr/>
        <p:txBody>
          <a:bodyPr/>
          <a:lstStyle/>
          <a:p>
            <a:fld id="{B7A26CED-50CF-6F47-AD5E-164EE470EF6F}" type="datetimeFigureOut">
              <a:rPr lang="en-US" smtClean="0"/>
              <a:t>8/28/24</a:t>
            </a:fld>
            <a:endParaRPr lang="en-US"/>
          </a:p>
        </p:txBody>
      </p:sp>
      <p:sp>
        <p:nvSpPr>
          <p:cNvPr id="5" name="Footer Placeholder 4">
            <a:extLst>
              <a:ext uri="{FF2B5EF4-FFF2-40B4-BE49-F238E27FC236}">
                <a16:creationId xmlns:a16="http://schemas.microsoft.com/office/drawing/2014/main" id="{2DF29B43-5338-39DC-66C1-5775A7D8B7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D038EA-0840-AE39-9DB8-D25B48F2AC34}"/>
              </a:ext>
            </a:extLst>
          </p:cNvPr>
          <p:cNvSpPr>
            <a:spLocks noGrp="1"/>
          </p:cNvSpPr>
          <p:nvPr>
            <p:ph type="sldNum" sz="quarter" idx="12"/>
          </p:nvPr>
        </p:nvSpPr>
        <p:spPr/>
        <p:txBody>
          <a:bodyPr/>
          <a:lstStyle/>
          <a:p>
            <a:fld id="{A32EC02E-9ABF-314E-A287-AEC65B137023}" type="slidenum">
              <a:rPr lang="en-US" smtClean="0"/>
              <a:t>‹#›</a:t>
            </a:fld>
            <a:endParaRPr lang="en-US"/>
          </a:p>
        </p:txBody>
      </p:sp>
    </p:spTree>
    <p:extLst>
      <p:ext uri="{BB962C8B-B14F-4D97-AF65-F5344CB8AC3E}">
        <p14:creationId xmlns:p14="http://schemas.microsoft.com/office/powerpoint/2010/main" val="42553616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C821E-282C-B2CE-D0BF-D72846B3CE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51B3A2A-D19A-F941-552F-C95CCD31130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209C1F2-6F79-5616-DEF9-B47C1BB4D8B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3693A07-018F-A31E-1B56-A8AAC66AA50F}"/>
              </a:ext>
            </a:extLst>
          </p:cNvPr>
          <p:cNvSpPr>
            <a:spLocks noGrp="1"/>
          </p:cNvSpPr>
          <p:nvPr>
            <p:ph type="dt" sz="half" idx="10"/>
          </p:nvPr>
        </p:nvSpPr>
        <p:spPr/>
        <p:txBody>
          <a:bodyPr/>
          <a:lstStyle/>
          <a:p>
            <a:fld id="{B7A26CED-50CF-6F47-AD5E-164EE470EF6F}" type="datetimeFigureOut">
              <a:rPr lang="en-US" smtClean="0"/>
              <a:t>8/28/24</a:t>
            </a:fld>
            <a:endParaRPr lang="en-US"/>
          </a:p>
        </p:txBody>
      </p:sp>
      <p:sp>
        <p:nvSpPr>
          <p:cNvPr id="6" name="Footer Placeholder 5">
            <a:extLst>
              <a:ext uri="{FF2B5EF4-FFF2-40B4-BE49-F238E27FC236}">
                <a16:creationId xmlns:a16="http://schemas.microsoft.com/office/drawing/2014/main" id="{DEC5351B-9984-BC34-35AC-4C4F967E601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7FB665-870A-D170-EC11-D469D5B1D92F}"/>
              </a:ext>
            </a:extLst>
          </p:cNvPr>
          <p:cNvSpPr>
            <a:spLocks noGrp="1"/>
          </p:cNvSpPr>
          <p:nvPr>
            <p:ph type="sldNum" sz="quarter" idx="12"/>
          </p:nvPr>
        </p:nvSpPr>
        <p:spPr/>
        <p:txBody>
          <a:bodyPr/>
          <a:lstStyle/>
          <a:p>
            <a:fld id="{A32EC02E-9ABF-314E-A287-AEC65B137023}" type="slidenum">
              <a:rPr lang="en-US" smtClean="0"/>
              <a:t>‹#›</a:t>
            </a:fld>
            <a:endParaRPr lang="en-US"/>
          </a:p>
        </p:txBody>
      </p:sp>
    </p:spTree>
    <p:extLst>
      <p:ext uri="{BB962C8B-B14F-4D97-AF65-F5344CB8AC3E}">
        <p14:creationId xmlns:p14="http://schemas.microsoft.com/office/powerpoint/2010/main" val="32703173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F0BB1E-7C89-917D-E565-AF9FD669F0E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92A08D-EB4A-B698-535B-B337C07FB55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4C9067E-D3F4-2952-7BF8-763DCBAFE82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F0759-04B3-4563-5158-CFCF4EF49D8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A042100-49CE-739D-4B3D-A259A093F52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F33D88-CC74-503A-38F6-F6AC53FCCAAF}"/>
              </a:ext>
            </a:extLst>
          </p:cNvPr>
          <p:cNvSpPr>
            <a:spLocks noGrp="1"/>
          </p:cNvSpPr>
          <p:nvPr>
            <p:ph type="dt" sz="half" idx="10"/>
          </p:nvPr>
        </p:nvSpPr>
        <p:spPr/>
        <p:txBody>
          <a:bodyPr/>
          <a:lstStyle/>
          <a:p>
            <a:fld id="{B7A26CED-50CF-6F47-AD5E-164EE470EF6F}" type="datetimeFigureOut">
              <a:rPr lang="en-US" smtClean="0"/>
              <a:t>8/28/24</a:t>
            </a:fld>
            <a:endParaRPr lang="en-US"/>
          </a:p>
        </p:txBody>
      </p:sp>
      <p:sp>
        <p:nvSpPr>
          <p:cNvPr id="8" name="Footer Placeholder 7">
            <a:extLst>
              <a:ext uri="{FF2B5EF4-FFF2-40B4-BE49-F238E27FC236}">
                <a16:creationId xmlns:a16="http://schemas.microsoft.com/office/drawing/2014/main" id="{B8F3DFA3-1F09-17EB-55E1-458A40FB00B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3E663D0-07A2-2EBE-81BB-6CDE161A9A59}"/>
              </a:ext>
            </a:extLst>
          </p:cNvPr>
          <p:cNvSpPr>
            <a:spLocks noGrp="1"/>
          </p:cNvSpPr>
          <p:nvPr>
            <p:ph type="sldNum" sz="quarter" idx="12"/>
          </p:nvPr>
        </p:nvSpPr>
        <p:spPr/>
        <p:txBody>
          <a:bodyPr/>
          <a:lstStyle/>
          <a:p>
            <a:fld id="{A32EC02E-9ABF-314E-A287-AEC65B137023}" type="slidenum">
              <a:rPr lang="en-US" smtClean="0"/>
              <a:t>‹#›</a:t>
            </a:fld>
            <a:endParaRPr lang="en-US"/>
          </a:p>
        </p:txBody>
      </p:sp>
    </p:spTree>
    <p:extLst>
      <p:ext uri="{BB962C8B-B14F-4D97-AF65-F5344CB8AC3E}">
        <p14:creationId xmlns:p14="http://schemas.microsoft.com/office/powerpoint/2010/main" val="1077039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862DF-F6A7-4EAB-782C-1B0F4D35513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EBC5898-1359-D90E-6205-25ED39B54CC7}"/>
              </a:ext>
            </a:extLst>
          </p:cNvPr>
          <p:cNvSpPr>
            <a:spLocks noGrp="1"/>
          </p:cNvSpPr>
          <p:nvPr>
            <p:ph type="dt" sz="half" idx="10"/>
          </p:nvPr>
        </p:nvSpPr>
        <p:spPr/>
        <p:txBody>
          <a:bodyPr/>
          <a:lstStyle/>
          <a:p>
            <a:fld id="{B7A26CED-50CF-6F47-AD5E-164EE470EF6F}" type="datetimeFigureOut">
              <a:rPr lang="en-US" smtClean="0"/>
              <a:t>8/28/24</a:t>
            </a:fld>
            <a:endParaRPr lang="en-US"/>
          </a:p>
        </p:txBody>
      </p:sp>
      <p:sp>
        <p:nvSpPr>
          <p:cNvPr id="4" name="Footer Placeholder 3">
            <a:extLst>
              <a:ext uri="{FF2B5EF4-FFF2-40B4-BE49-F238E27FC236}">
                <a16:creationId xmlns:a16="http://schemas.microsoft.com/office/drawing/2014/main" id="{828816A3-197D-929A-ACF5-C96EFF34952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2E30282-1D84-887E-038D-363FCC80C76E}"/>
              </a:ext>
            </a:extLst>
          </p:cNvPr>
          <p:cNvSpPr>
            <a:spLocks noGrp="1"/>
          </p:cNvSpPr>
          <p:nvPr>
            <p:ph type="sldNum" sz="quarter" idx="12"/>
          </p:nvPr>
        </p:nvSpPr>
        <p:spPr/>
        <p:txBody>
          <a:bodyPr/>
          <a:lstStyle/>
          <a:p>
            <a:fld id="{A32EC02E-9ABF-314E-A287-AEC65B137023}" type="slidenum">
              <a:rPr lang="en-US" smtClean="0"/>
              <a:t>‹#›</a:t>
            </a:fld>
            <a:endParaRPr lang="en-US"/>
          </a:p>
        </p:txBody>
      </p:sp>
    </p:spTree>
    <p:extLst>
      <p:ext uri="{BB962C8B-B14F-4D97-AF65-F5344CB8AC3E}">
        <p14:creationId xmlns:p14="http://schemas.microsoft.com/office/powerpoint/2010/main" val="4588989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C8038A7-BD03-F057-0913-9A3B4BF70EA9}"/>
              </a:ext>
            </a:extLst>
          </p:cNvPr>
          <p:cNvSpPr>
            <a:spLocks noGrp="1"/>
          </p:cNvSpPr>
          <p:nvPr>
            <p:ph type="dt" sz="half" idx="10"/>
          </p:nvPr>
        </p:nvSpPr>
        <p:spPr/>
        <p:txBody>
          <a:bodyPr/>
          <a:lstStyle/>
          <a:p>
            <a:fld id="{B7A26CED-50CF-6F47-AD5E-164EE470EF6F}" type="datetimeFigureOut">
              <a:rPr lang="en-US" smtClean="0"/>
              <a:t>8/28/24</a:t>
            </a:fld>
            <a:endParaRPr lang="en-US"/>
          </a:p>
        </p:txBody>
      </p:sp>
      <p:sp>
        <p:nvSpPr>
          <p:cNvPr id="3" name="Footer Placeholder 2">
            <a:extLst>
              <a:ext uri="{FF2B5EF4-FFF2-40B4-BE49-F238E27FC236}">
                <a16:creationId xmlns:a16="http://schemas.microsoft.com/office/drawing/2014/main" id="{BF1F191B-29C9-649A-5A02-02F68A3F1B0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F59B011-B4E4-F444-2CAD-19B2DE977678}"/>
              </a:ext>
            </a:extLst>
          </p:cNvPr>
          <p:cNvSpPr>
            <a:spLocks noGrp="1"/>
          </p:cNvSpPr>
          <p:nvPr>
            <p:ph type="sldNum" sz="quarter" idx="12"/>
          </p:nvPr>
        </p:nvSpPr>
        <p:spPr/>
        <p:txBody>
          <a:bodyPr/>
          <a:lstStyle/>
          <a:p>
            <a:fld id="{A32EC02E-9ABF-314E-A287-AEC65B137023}" type="slidenum">
              <a:rPr lang="en-US" smtClean="0"/>
              <a:t>‹#›</a:t>
            </a:fld>
            <a:endParaRPr lang="en-US"/>
          </a:p>
        </p:txBody>
      </p:sp>
    </p:spTree>
    <p:extLst>
      <p:ext uri="{BB962C8B-B14F-4D97-AF65-F5344CB8AC3E}">
        <p14:creationId xmlns:p14="http://schemas.microsoft.com/office/powerpoint/2010/main" val="41655469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3258A-4606-EEA7-296D-67F20E53E4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AE73EA2-85E5-1249-37C6-BCA2269B1B9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792F9D8-1245-7651-C5D5-BE3B02E261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905CA72-07DB-C3AC-E5FE-D84EBC47A462}"/>
              </a:ext>
            </a:extLst>
          </p:cNvPr>
          <p:cNvSpPr>
            <a:spLocks noGrp="1"/>
          </p:cNvSpPr>
          <p:nvPr>
            <p:ph type="dt" sz="half" idx="10"/>
          </p:nvPr>
        </p:nvSpPr>
        <p:spPr/>
        <p:txBody>
          <a:bodyPr/>
          <a:lstStyle/>
          <a:p>
            <a:fld id="{B7A26CED-50CF-6F47-AD5E-164EE470EF6F}" type="datetimeFigureOut">
              <a:rPr lang="en-US" smtClean="0"/>
              <a:t>8/28/24</a:t>
            </a:fld>
            <a:endParaRPr lang="en-US"/>
          </a:p>
        </p:txBody>
      </p:sp>
      <p:sp>
        <p:nvSpPr>
          <p:cNvPr id="6" name="Footer Placeholder 5">
            <a:extLst>
              <a:ext uri="{FF2B5EF4-FFF2-40B4-BE49-F238E27FC236}">
                <a16:creationId xmlns:a16="http://schemas.microsoft.com/office/drawing/2014/main" id="{0C54C0DD-2F07-CC13-DD91-7D90CD9FD5C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743600-B486-8C9E-C1E7-A24071B8C5B9}"/>
              </a:ext>
            </a:extLst>
          </p:cNvPr>
          <p:cNvSpPr>
            <a:spLocks noGrp="1"/>
          </p:cNvSpPr>
          <p:nvPr>
            <p:ph type="sldNum" sz="quarter" idx="12"/>
          </p:nvPr>
        </p:nvSpPr>
        <p:spPr/>
        <p:txBody>
          <a:bodyPr/>
          <a:lstStyle/>
          <a:p>
            <a:fld id="{A32EC02E-9ABF-314E-A287-AEC65B137023}" type="slidenum">
              <a:rPr lang="en-US" smtClean="0"/>
              <a:t>‹#›</a:t>
            </a:fld>
            <a:endParaRPr lang="en-US"/>
          </a:p>
        </p:txBody>
      </p:sp>
    </p:spTree>
    <p:extLst>
      <p:ext uri="{BB962C8B-B14F-4D97-AF65-F5344CB8AC3E}">
        <p14:creationId xmlns:p14="http://schemas.microsoft.com/office/powerpoint/2010/main" val="20215935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E9E61A-5FF0-6D31-9E08-85804EE608E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EB30225-99C8-D164-9BA7-C7B852C7AE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8EF4E3B-1E46-BE45-6E97-9402C5352B2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31BBC98-8EF2-3CAD-C8B7-0E7F4825F541}"/>
              </a:ext>
            </a:extLst>
          </p:cNvPr>
          <p:cNvSpPr>
            <a:spLocks noGrp="1"/>
          </p:cNvSpPr>
          <p:nvPr>
            <p:ph type="dt" sz="half" idx="10"/>
          </p:nvPr>
        </p:nvSpPr>
        <p:spPr/>
        <p:txBody>
          <a:bodyPr/>
          <a:lstStyle/>
          <a:p>
            <a:fld id="{B7A26CED-50CF-6F47-AD5E-164EE470EF6F}" type="datetimeFigureOut">
              <a:rPr lang="en-US" smtClean="0"/>
              <a:t>8/28/24</a:t>
            </a:fld>
            <a:endParaRPr lang="en-US"/>
          </a:p>
        </p:txBody>
      </p:sp>
      <p:sp>
        <p:nvSpPr>
          <p:cNvPr id="6" name="Footer Placeholder 5">
            <a:extLst>
              <a:ext uri="{FF2B5EF4-FFF2-40B4-BE49-F238E27FC236}">
                <a16:creationId xmlns:a16="http://schemas.microsoft.com/office/drawing/2014/main" id="{06D28518-C64B-6511-00B2-973EA0D8799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D4526B3-03B9-3139-0261-E13308BC6BBB}"/>
              </a:ext>
            </a:extLst>
          </p:cNvPr>
          <p:cNvSpPr>
            <a:spLocks noGrp="1"/>
          </p:cNvSpPr>
          <p:nvPr>
            <p:ph type="sldNum" sz="quarter" idx="12"/>
          </p:nvPr>
        </p:nvSpPr>
        <p:spPr/>
        <p:txBody>
          <a:bodyPr/>
          <a:lstStyle/>
          <a:p>
            <a:fld id="{A32EC02E-9ABF-314E-A287-AEC65B137023}" type="slidenum">
              <a:rPr lang="en-US" smtClean="0"/>
              <a:t>‹#›</a:t>
            </a:fld>
            <a:endParaRPr lang="en-US"/>
          </a:p>
        </p:txBody>
      </p:sp>
    </p:spTree>
    <p:extLst>
      <p:ext uri="{BB962C8B-B14F-4D97-AF65-F5344CB8AC3E}">
        <p14:creationId xmlns:p14="http://schemas.microsoft.com/office/powerpoint/2010/main" val="30904182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BC7CD2F-B5F2-BE26-1494-F3EA1D5B3E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A879CD5-489F-500C-E7C6-1DDE48E81F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4CFD30-F9A8-86CA-876F-80CA304EC5C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7A26CED-50CF-6F47-AD5E-164EE470EF6F}" type="datetimeFigureOut">
              <a:rPr lang="en-US" smtClean="0"/>
              <a:t>8/28/24</a:t>
            </a:fld>
            <a:endParaRPr lang="en-US"/>
          </a:p>
        </p:txBody>
      </p:sp>
      <p:sp>
        <p:nvSpPr>
          <p:cNvPr id="5" name="Footer Placeholder 4">
            <a:extLst>
              <a:ext uri="{FF2B5EF4-FFF2-40B4-BE49-F238E27FC236}">
                <a16:creationId xmlns:a16="http://schemas.microsoft.com/office/drawing/2014/main" id="{DB394951-136E-4D3E-7E53-3F9C19C72BC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3AA43A3C-95BB-B99D-E50B-B79F395B9E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32EC02E-9ABF-314E-A287-AEC65B137023}" type="slidenum">
              <a:rPr lang="en-US" smtClean="0"/>
              <a:t>‹#›</a:t>
            </a:fld>
            <a:endParaRPr lang="en-US"/>
          </a:p>
        </p:txBody>
      </p:sp>
    </p:spTree>
    <p:extLst>
      <p:ext uri="{BB962C8B-B14F-4D97-AF65-F5344CB8AC3E}">
        <p14:creationId xmlns:p14="http://schemas.microsoft.com/office/powerpoint/2010/main" val="8439942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BAD76F3E-3A97-486B-B402-44400A8B91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5B188C0-2D68-2136-7A89-984F9EA82E05}"/>
              </a:ext>
            </a:extLst>
          </p:cNvPr>
          <p:cNvSpPr>
            <a:spLocks noGrp="1"/>
          </p:cNvSpPr>
          <p:nvPr>
            <p:ph type="ctrTitle"/>
          </p:nvPr>
        </p:nvSpPr>
        <p:spPr>
          <a:xfrm>
            <a:off x="838199" y="1093788"/>
            <a:ext cx="10506455" cy="2967208"/>
          </a:xfrm>
        </p:spPr>
        <p:txBody>
          <a:bodyPr>
            <a:normAutofit/>
          </a:bodyPr>
          <a:lstStyle/>
          <a:p>
            <a:pPr algn="l"/>
            <a:r>
              <a:rPr lang="en-US" sz="8000" dirty="0"/>
              <a:t>NADA- Fixed 2 Service Homework</a:t>
            </a:r>
          </a:p>
        </p:txBody>
      </p:sp>
      <p:sp>
        <p:nvSpPr>
          <p:cNvPr id="3" name="Subtitle 2">
            <a:extLst>
              <a:ext uri="{FF2B5EF4-FFF2-40B4-BE49-F238E27FC236}">
                <a16:creationId xmlns:a16="http://schemas.microsoft.com/office/drawing/2014/main" id="{D7F5BE39-6E9C-63D5-F177-BD8C58A8A3B0}"/>
              </a:ext>
            </a:extLst>
          </p:cNvPr>
          <p:cNvSpPr>
            <a:spLocks noGrp="1"/>
          </p:cNvSpPr>
          <p:nvPr>
            <p:ph type="subTitle" idx="1"/>
          </p:nvPr>
        </p:nvSpPr>
        <p:spPr>
          <a:xfrm>
            <a:off x="7400924" y="4619624"/>
            <a:ext cx="3946779" cy="1038225"/>
          </a:xfrm>
        </p:spPr>
        <p:txBody>
          <a:bodyPr>
            <a:normAutofit/>
          </a:bodyPr>
          <a:lstStyle/>
          <a:p>
            <a:pPr algn="r"/>
            <a:r>
              <a:rPr lang="en-US"/>
              <a:t>Travis Eade Class N448</a:t>
            </a:r>
          </a:p>
        </p:txBody>
      </p:sp>
      <p:sp>
        <p:nvSpPr>
          <p:cNvPr id="17" name="Rectangle 16">
            <a:extLst>
              <a:ext uri="{FF2B5EF4-FFF2-40B4-BE49-F238E27FC236}">
                <a16:creationId xmlns:a16="http://schemas.microsoft.com/office/drawing/2014/main" id="{391F6B52-91F4-4AEB-B6DB-29FEBCF28C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4331166"/>
            <a:ext cx="10506456"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9" name="Rectangle 18">
            <a:extLst>
              <a:ext uri="{FF2B5EF4-FFF2-40B4-BE49-F238E27FC236}">
                <a16:creationId xmlns:a16="http://schemas.microsoft.com/office/drawing/2014/main" id="{2CD6F061-7C53-44F4-9794-953DB70A45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9346882" y="2348839"/>
            <a:ext cx="54864" cy="3946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5053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1000"/>
                                  </p:stCondLst>
                                  <p:iterate type="wd">
                                    <p:tmPct val="15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89A320C9-9735-4D13-8279-C1C6748413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a:extLst>
              <a:ext uri="{FF2B5EF4-FFF2-40B4-BE49-F238E27FC236}">
                <a16:creationId xmlns:a16="http://schemas.microsoft.com/office/drawing/2014/main" id="{92544CF4-9B52-4A7B-A4B3-88C72729B7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7126"/>
            <a:ext cx="11167447" cy="2018806"/>
          </a:xfrm>
          <a:prstGeom prst="rect">
            <a:avLst/>
          </a:prstGeom>
          <a:ln w="9525">
            <a:solidFill>
              <a:srgbClr val="DEDEDE"/>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5" name="Rectangle 24">
            <a:extLst>
              <a:ext uri="{FF2B5EF4-FFF2-40B4-BE49-F238E27FC236}">
                <a16:creationId xmlns:a16="http://schemas.microsoft.com/office/drawing/2014/main" id="{E75862C5-5C00-4421-BC7B-9B7B86DBC8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55277CA-A774-0AAF-D731-0AF12B27BBA7}"/>
              </a:ext>
            </a:extLst>
          </p:cNvPr>
          <p:cNvSpPr>
            <a:spLocks noGrp="1"/>
          </p:cNvSpPr>
          <p:nvPr>
            <p:ph type="title"/>
          </p:nvPr>
        </p:nvSpPr>
        <p:spPr>
          <a:xfrm>
            <a:off x="1115568" y="548640"/>
            <a:ext cx="10168128" cy="1179576"/>
          </a:xfrm>
        </p:spPr>
        <p:txBody>
          <a:bodyPr>
            <a:normAutofit/>
          </a:bodyPr>
          <a:lstStyle/>
          <a:p>
            <a:r>
              <a:rPr lang="en-US" sz="4000"/>
              <a:t>Action Plan</a:t>
            </a:r>
          </a:p>
        </p:txBody>
      </p:sp>
      <p:sp>
        <p:nvSpPr>
          <p:cNvPr id="27" name="Rectangle 26">
            <a:extLst>
              <a:ext uri="{FF2B5EF4-FFF2-40B4-BE49-F238E27FC236}">
                <a16:creationId xmlns:a16="http://schemas.microsoft.com/office/drawing/2014/main" id="{089440EF-9BE9-4AE9-8C28-00B02296CD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16" name="Content Placeholder 15">
            <a:extLst>
              <a:ext uri="{FF2B5EF4-FFF2-40B4-BE49-F238E27FC236}">
                <a16:creationId xmlns:a16="http://schemas.microsoft.com/office/drawing/2014/main" id="{F2B9B5A9-9360-9AC8-C6CF-3B6A3E2B65C7}"/>
              </a:ext>
            </a:extLst>
          </p:cNvPr>
          <p:cNvGraphicFramePr>
            <a:graphicFrameLocks noGrp="1"/>
          </p:cNvGraphicFramePr>
          <p:nvPr>
            <p:ph idx="1"/>
            <p:extLst>
              <p:ext uri="{D42A27DB-BD31-4B8C-83A1-F6EECF244321}">
                <p14:modId xmlns:p14="http://schemas.microsoft.com/office/powerpoint/2010/main" val="1030653379"/>
              </p:ext>
            </p:extLst>
          </p:nvPr>
        </p:nvGraphicFramePr>
        <p:xfrm>
          <a:off x="1739900" y="2269730"/>
          <a:ext cx="8568940" cy="4193882"/>
        </p:xfrm>
        <a:graphic>
          <a:graphicData uri="http://schemas.openxmlformats.org/drawingml/2006/table">
            <a:tbl>
              <a:tblPr firstRow="1" bandRow="1">
                <a:tableStyleId>{5C22544A-7EE6-4342-B048-85BDC9FD1C3A}</a:tableStyleId>
              </a:tblPr>
              <a:tblGrid>
                <a:gridCol w="3103485">
                  <a:extLst>
                    <a:ext uri="{9D8B030D-6E8A-4147-A177-3AD203B41FA5}">
                      <a16:colId xmlns:a16="http://schemas.microsoft.com/office/drawing/2014/main" val="3693612263"/>
                    </a:ext>
                  </a:extLst>
                </a:gridCol>
                <a:gridCol w="2781229">
                  <a:extLst>
                    <a:ext uri="{9D8B030D-6E8A-4147-A177-3AD203B41FA5}">
                      <a16:colId xmlns:a16="http://schemas.microsoft.com/office/drawing/2014/main" val="3197823275"/>
                    </a:ext>
                  </a:extLst>
                </a:gridCol>
                <a:gridCol w="2684226">
                  <a:extLst>
                    <a:ext uri="{9D8B030D-6E8A-4147-A177-3AD203B41FA5}">
                      <a16:colId xmlns:a16="http://schemas.microsoft.com/office/drawing/2014/main" val="108989332"/>
                    </a:ext>
                  </a:extLst>
                </a:gridCol>
              </a:tblGrid>
              <a:tr h="225298">
                <a:tc>
                  <a:txBody>
                    <a:bodyPr/>
                    <a:lstStyle/>
                    <a:p>
                      <a:r>
                        <a:rPr lang="en-US" sz="1000"/>
                        <a:t>                            Task</a:t>
                      </a:r>
                    </a:p>
                  </a:txBody>
                  <a:tcPr marL="51204" marR="51204" marT="25602" marB="25602"/>
                </a:tc>
                <a:tc>
                  <a:txBody>
                    <a:bodyPr/>
                    <a:lstStyle/>
                    <a:p>
                      <a:r>
                        <a:rPr lang="en-US" sz="1000"/>
                        <a:t>                               Role</a:t>
                      </a:r>
                    </a:p>
                  </a:txBody>
                  <a:tcPr marL="51204" marR="51204" marT="25602" marB="25602"/>
                </a:tc>
                <a:tc>
                  <a:txBody>
                    <a:bodyPr/>
                    <a:lstStyle/>
                    <a:p>
                      <a:r>
                        <a:rPr lang="en-US" sz="1000"/>
                        <a:t>              Completion Date</a:t>
                      </a:r>
                    </a:p>
                  </a:txBody>
                  <a:tcPr marL="51204" marR="51204" marT="25602" marB="25602"/>
                </a:tc>
                <a:extLst>
                  <a:ext uri="{0D108BD9-81ED-4DB2-BD59-A6C34878D82A}">
                    <a16:rowId xmlns:a16="http://schemas.microsoft.com/office/drawing/2014/main" val="3909179569"/>
                  </a:ext>
                </a:extLst>
              </a:tr>
              <a:tr h="53252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1000" kern="1200" dirty="0">
                          <a:solidFill>
                            <a:schemeClr val="dk1"/>
                          </a:solidFill>
                          <a:effectLst/>
                          <a:latin typeface="+mn-lt"/>
                          <a:ea typeface="+mn-ea"/>
                          <a:cs typeface="+mn-cs"/>
                        </a:rPr>
                        <a:t>Track gross % more consistently by advisor. Review results weekly and set goals monthly with advisors</a:t>
                      </a:r>
                    </a:p>
                    <a:p>
                      <a:endParaRPr lang="en-US" sz="1000" dirty="0"/>
                    </a:p>
                  </a:txBody>
                  <a:tcPr marL="51204" marR="51204" marT="25602" marB="25602"/>
                </a:tc>
                <a:tc>
                  <a:txBody>
                    <a:bodyPr/>
                    <a:lstStyle/>
                    <a:p>
                      <a:r>
                        <a:rPr lang="en-US" sz="1000"/>
                        <a:t>Service Manager/ Assistant Manager.</a:t>
                      </a:r>
                    </a:p>
                  </a:txBody>
                  <a:tcPr marL="51204" marR="51204" marT="25602" marB="25602"/>
                </a:tc>
                <a:tc>
                  <a:txBody>
                    <a:bodyPr/>
                    <a:lstStyle/>
                    <a:p>
                      <a:r>
                        <a:rPr lang="en-US" sz="1000" dirty="0"/>
                        <a:t>Start date Sept 3</a:t>
                      </a:r>
                      <a:r>
                        <a:rPr lang="en-US" sz="1000" baseline="30000" dirty="0"/>
                        <a:t>rd</a:t>
                      </a:r>
                      <a:r>
                        <a:rPr lang="en-US" sz="1000" dirty="0"/>
                        <a:t>. - ongoing</a:t>
                      </a:r>
                    </a:p>
                  </a:txBody>
                  <a:tcPr marL="51204" marR="51204" marT="25602" marB="25602"/>
                </a:tc>
                <a:extLst>
                  <a:ext uri="{0D108BD9-81ED-4DB2-BD59-A6C34878D82A}">
                    <a16:rowId xmlns:a16="http://schemas.microsoft.com/office/drawing/2014/main" val="1381158044"/>
                  </a:ext>
                </a:extLst>
              </a:tr>
              <a:tr h="256020">
                <a:tc>
                  <a:txBody>
                    <a:bodyPr/>
                    <a:lstStyle/>
                    <a:p>
                      <a:endParaRPr lang="en-US" sz="1000"/>
                    </a:p>
                  </a:txBody>
                  <a:tcPr marL="51204" marR="51204" marT="25602" marB="25602"/>
                </a:tc>
                <a:tc>
                  <a:txBody>
                    <a:bodyPr/>
                    <a:lstStyle/>
                    <a:p>
                      <a:endParaRPr lang="en-US" sz="1000"/>
                    </a:p>
                  </a:txBody>
                  <a:tcPr marL="51204" marR="51204" marT="25602" marB="25602"/>
                </a:tc>
                <a:tc>
                  <a:txBody>
                    <a:bodyPr/>
                    <a:lstStyle/>
                    <a:p>
                      <a:endParaRPr lang="en-US" sz="1000"/>
                    </a:p>
                  </a:txBody>
                  <a:tcPr marL="51204" marR="51204" marT="25602" marB="25602"/>
                </a:tc>
                <a:extLst>
                  <a:ext uri="{0D108BD9-81ED-4DB2-BD59-A6C34878D82A}">
                    <a16:rowId xmlns:a16="http://schemas.microsoft.com/office/drawing/2014/main" val="2173861335"/>
                  </a:ext>
                </a:extLst>
              </a:tr>
              <a:tr h="378910">
                <a:tc>
                  <a:txBody>
                    <a:bodyPr/>
                    <a:lstStyle/>
                    <a:p>
                      <a:r>
                        <a:rPr lang="en-US" sz="1000" dirty="0"/>
                        <a:t>Advisor training – walk around/upsell opportunity</a:t>
                      </a:r>
                    </a:p>
                  </a:txBody>
                  <a:tcPr marL="51204" marR="51204" marT="25602" marB="25602"/>
                </a:tc>
                <a:tc>
                  <a:txBody>
                    <a:bodyPr/>
                    <a:lstStyle/>
                    <a:p>
                      <a:r>
                        <a:rPr lang="en-US" sz="1000"/>
                        <a:t>Service Manager / Assistant to book and both to attend class as well along with advisors.</a:t>
                      </a:r>
                    </a:p>
                  </a:txBody>
                  <a:tcPr marL="51204" marR="51204" marT="25602" marB="25602"/>
                </a:tc>
                <a:tc>
                  <a:txBody>
                    <a:bodyPr/>
                    <a:lstStyle/>
                    <a:p>
                      <a:r>
                        <a:rPr lang="en-US" sz="1000"/>
                        <a:t>On going: Next scheduled for Sept 23</a:t>
                      </a:r>
                      <a:r>
                        <a:rPr lang="en-US" sz="1000" baseline="30000"/>
                        <a:t>rd</a:t>
                      </a:r>
                      <a:r>
                        <a:rPr lang="en-US" sz="1000"/>
                        <a:t> – 24</a:t>
                      </a:r>
                      <a:r>
                        <a:rPr lang="en-US" sz="1000" baseline="30000"/>
                        <a:t>th  </a:t>
                      </a:r>
                      <a:endParaRPr lang="en-US" sz="1000"/>
                    </a:p>
                  </a:txBody>
                  <a:tcPr marL="51204" marR="51204" marT="25602" marB="25602"/>
                </a:tc>
                <a:extLst>
                  <a:ext uri="{0D108BD9-81ED-4DB2-BD59-A6C34878D82A}">
                    <a16:rowId xmlns:a16="http://schemas.microsoft.com/office/drawing/2014/main" val="4014742366"/>
                  </a:ext>
                </a:extLst>
              </a:tr>
              <a:tr h="256020">
                <a:tc>
                  <a:txBody>
                    <a:bodyPr/>
                    <a:lstStyle/>
                    <a:p>
                      <a:endParaRPr lang="en-US" sz="1000" dirty="0"/>
                    </a:p>
                  </a:txBody>
                  <a:tcPr marL="51204" marR="51204" marT="25602" marB="25602"/>
                </a:tc>
                <a:tc>
                  <a:txBody>
                    <a:bodyPr/>
                    <a:lstStyle/>
                    <a:p>
                      <a:endParaRPr lang="en-US" sz="1000"/>
                    </a:p>
                  </a:txBody>
                  <a:tcPr marL="51204" marR="51204" marT="25602" marB="25602"/>
                </a:tc>
                <a:tc>
                  <a:txBody>
                    <a:bodyPr/>
                    <a:lstStyle/>
                    <a:p>
                      <a:endParaRPr lang="en-US" sz="1000"/>
                    </a:p>
                  </a:txBody>
                  <a:tcPr marL="51204" marR="51204" marT="25602" marB="25602"/>
                </a:tc>
                <a:extLst>
                  <a:ext uri="{0D108BD9-81ED-4DB2-BD59-A6C34878D82A}">
                    <a16:rowId xmlns:a16="http://schemas.microsoft.com/office/drawing/2014/main" val="2830450921"/>
                  </a:ext>
                </a:extLst>
              </a:tr>
              <a:tr h="532522">
                <a:tc>
                  <a:txBody>
                    <a:bodyPr/>
                    <a:lstStyle/>
                    <a:p>
                      <a:r>
                        <a:rPr lang="en-US" sz="1000"/>
                        <a:t>Track proficiency instead of efficiency - Starting by setting targets per tech for hours needed to be produced per bay.</a:t>
                      </a:r>
                    </a:p>
                  </a:txBody>
                  <a:tcPr marL="51204" marR="51204" marT="25602" marB="25602"/>
                </a:tc>
                <a:tc>
                  <a:txBody>
                    <a:bodyPr/>
                    <a:lstStyle/>
                    <a:p>
                      <a:r>
                        <a:rPr lang="en-US" sz="1000"/>
                        <a:t>Service Manager</a:t>
                      </a:r>
                    </a:p>
                  </a:txBody>
                  <a:tcPr marL="51204" marR="51204" marT="25602" marB="25602"/>
                </a:tc>
                <a:tc>
                  <a:txBody>
                    <a:bodyPr/>
                    <a:lstStyle/>
                    <a:p>
                      <a:r>
                        <a:rPr lang="en-US" sz="1000"/>
                        <a:t>September 3</a:t>
                      </a:r>
                      <a:r>
                        <a:rPr lang="en-US" sz="1000" baseline="30000"/>
                        <a:t>rd</a:t>
                      </a:r>
                      <a:r>
                        <a:rPr lang="en-US" sz="1000"/>
                        <a:t>.</a:t>
                      </a:r>
                    </a:p>
                  </a:txBody>
                  <a:tcPr marL="51204" marR="51204" marT="25602" marB="25602"/>
                </a:tc>
                <a:extLst>
                  <a:ext uri="{0D108BD9-81ED-4DB2-BD59-A6C34878D82A}">
                    <a16:rowId xmlns:a16="http://schemas.microsoft.com/office/drawing/2014/main" val="1224844507"/>
                  </a:ext>
                </a:extLst>
              </a:tr>
              <a:tr h="256020">
                <a:tc>
                  <a:txBody>
                    <a:bodyPr/>
                    <a:lstStyle/>
                    <a:p>
                      <a:endParaRPr lang="en-US" sz="1000"/>
                    </a:p>
                  </a:txBody>
                  <a:tcPr marL="51204" marR="51204" marT="25602" marB="25602"/>
                </a:tc>
                <a:tc>
                  <a:txBody>
                    <a:bodyPr/>
                    <a:lstStyle/>
                    <a:p>
                      <a:endParaRPr lang="en-US" sz="1000"/>
                    </a:p>
                  </a:txBody>
                  <a:tcPr marL="51204" marR="51204" marT="25602" marB="25602"/>
                </a:tc>
                <a:tc>
                  <a:txBody>
                    <a:bodyPr/>
                    <a:lstStyle/>
                    <a:p>
                      <a:endParaRPr lang="en-US" sz="1000"/>
                    </a:p>
                  </a:txBody>
                  <a:tcPr marL="51204" marR="51204" marT="25602" marB="25602"/>
                </a:tc>
                <a:extLst>
                  <a:ext uri="{0D108BD9-81ED-4DB2-BD59-A6C34878D82A}">
                    <a16:rowId xmlns:a16="http://schemas.microsoft.com/office/drawing/2014/main" val="3541232302"/>
                  </a:ext>
                </a:extLst>
              </a:tr>
              <a:tr h="532522">
                <a:tc>
                  <a:txBody>
                    <a:bodyPr/>
                    <a:lstStyle/>
                    <a:p>
                      <a:r>
                        <a:rPr lang="en-US" sz="1000" dirty="0"/>
                        <a:t>Track and focus on ELR – Right techs right job and what we are paying per job may need to looked at as well.</a:t>
                      </a:r>
                    </a:p>
                  </a:txBody>
                  <a:tcPr marL="51204" marR="51204" marT="25602" marB="25602"/>
                </a:tc>
                <a:tc>
                  <a:txBody>
                    <a:bodyPr/>
                    <a:lstStyle/>
                    <a:p>
                      <a:r>
                        <a:rPr lang="en-US" sz="1000"/>
                        <a:t>Service Manager</a:t>
                      </a:r>
                    </a:p>
                  </a:txBody>
                  <a:tcPr marL="51204" marR="51204" marT="25602" marB="25602"/>
                </a:tc>
                <a:tc>
                  <a:txBody>
                    <a:bodyPr/>
                    <a:lstStyle/>
                    <a:p>
                      <a:r>
                        <a:rPr lang="en-US" sz="1000"/>
                        <a:t>Start date September 3</a:t>
                      </a:r>
                      <a:r>
                        <a:rPr lang="en-US" sz="1000" baseline="30000"/>
                        <a:t>rd</a:t>
                      </a:r>
                      <a:r>
                        <a:rPr lang="en-US" sz="1000"/>
                        <a:t>. Goal to have ELR to within 10% 0f door rate by end of 4</a:t>
                      </a:r>
                      <a:r>
                        <a:rPr lang="en-US" sz="1000" baseline="30000"/>
                        <a:t>th</a:t>
                      </a:r>
                      <a:r>
                        <a:rPr lang="en-US" sz="1000"/>
                        <a:t> quarter 2024.</a:t>
                      </a:r>
                    </a:p>
                  </a:txBody>
                  <a:tcPr marL="51204" marR="51204" marT="25602" marB="25602"/>
                </a:tc>
                <a:extLst>
                  <a:ext uri="{0D108BD9-81ED-4DB2-BD59-A6C34878D82A}">
                    <a16:rowId xmlns:a16="http://schemas.microsoft.com/office/drawing/2014/main" val="3989941246"/>
                  </a:ext>
                </a:extLst>
              </a:tr>
              <a:tr h="256020">
                <a:tc>
                  <a:txBody>
                    <a:bodyPr/>
                    <a:lstStyle/>
                    <a:p>
                      <a:endParaRPr lang="en-US" sz="1000"/>
                    </a:p>
                  </a:txBody>
                  <a:tcPr marL="51204" marR="51204" marT="25602" marB="25602"/>
                </a:tc>
                <a:tc>
                  <a:txBody>
                    <a:bodyPr/>
                    <a:lstStyle/>
                    <a:p>
                      <a:endParaRPr lang="en-US" sz="1000"/>
                    </a:p>
                  </a:txBody>
                  <a:tcPr marL="51204" marR="51204" marT="25602" marB="25602"/>
                </a:tc>
                <a:tc>
                  <a:txBody>
                    <a:bodyPr/>
                    <a:lstStyle/>
                    <a:p>
                      <a:endParaRPr lang="en-US" sz="1000"/>
                    </a:p>
                  </a:txBody>
                  <a:tcPr marL="51204" marR="51204" marT="25602" marB="25602"/>
                </a:tc>
                <a:extLst>
                  <a:ext uri="{0D108BD9-81ED-4DB2-BD59-A6C34878D82A}">
                    <a16:rowId xmlns:a16="http://schemas.microsoft.com/office/drawing/2014/main" val="1032637367"/>
                  </a:ext>
                </a:extLst>
              </a:tr>
              <a:tr h="256020">
                <a:tc>
                  <a:txBody>
                    <a:bodyPr/>
                    <a:lstStyle/>
                    <a:p>
                      <a:r>
                        <a:rPr lang="en-US" sz="1000" dirty="0"/>
                        <a:t>Bring in training consultant re  DMS training  for Service Managers</a:t>
                      </a:r>
                    </a:p>
                  </a:txBody>
                  <a:tcPr marL="51204" marR="51204" marT="25602" marB="25602"/>
                </a:tc>
                <a:tc>
                  <a:txBody>
                    <a:bodyPr/>
                    <a:lstStyle/>
                    <a:p>
                      <a:r>
                        <a:rPr lang="en-US" sz="1000" dirty="0"/>
                        <a:t>GM</a:t>
                      </a:r>
                    </a:p>
                  </a:txBody>
                  <a:tcPr marL="51204" marR="51204" marT="25602" marB="25602"/>
                </a:tc>
                <a:tc>
                  <a:txBody>
                    <a:bodyPr/>
                    <a:lstStyle/>
                    <a:p>
                      <a:r>
                        <a:rPr lang="en-US" sz="1000" dirty="0"/>
                        <a:t>Started August 24</a:t>
                      </a:r>
                      <a:r>
                        <a:rPr lang="en-US" sz="1000" baseline="30000" dirty="0"/>
                        <a:t>th</a:t>
                      </a:r>
                      <a:r>
                        <a:rPr lang="en-US" sz="1000" dirty="0"/>
                        <a:t> – Ongoing once per week.</a:t>
                      </a:r>
                    </a:p>
                  </a:txBody>
                  <a:tcPr marL="51204" marR="51204" marT="25602" marB="25602"/>
                </a:tc>
                <a:extLst>
                  <a:ext uri="{0D108BD9-81ED-4DB2-BD59-A6C34878D82A}">
                    <a16:rowId xmlns:a16="http://schemas.microsoft.com/office/drawing/2014/main" val="3862270897"/>
                  </a:ext>
                </a:extLst>
              </a:tr>
              <a:tr h="256020">
                <a:tc>
                  <a:txBody>
                    <a:bodyPr/>
                    <a:lstStyle/>
                    <a:p>
                      <a:endParaRPr lang="en-US" sz="1000"/>
                    </a:p>
                  </a:txBody>
                  <a:tcPr marL="51204" marR="51204" marT="25602" marB="25602"/>
                </a:tc>
                <a:tc>
                  <a:txBody>
                    <a:bodyPr/>
                    <a:lstStyle/>
                    <a:p>
                      <a:endParaRPr lang="en-US" sz="1000"/>
                    </a:p>
                  </a:txBody>
                  <a:tcPr marL="51204" marR="51204" marT="25602" marB="25602"/>
                </a:tc>
                <a:tc>
                  <a:txBody>
                    <a:bodyPr/>
                    <a:lstStyle/>
                    <a:p>
                      <a:endParaRPr lang="en-US" sz="1000"/>
                    </a:p>
                  </a:txBody>
                  <a:tcPr marL="51204" marR="51204" marT="25602" marB="25602"/>
                </a:tc>
                <a:extLst>
                  <a:ext uri="{0D108BD9-81ED-4DB2-BD59-A6C34878D82A}">
                    <a16:rowId xmlns:a16="http://schemas.microsoft.com/office/drawing/2014/main" val="3572961972"/>
                  </a:ext>
                </a:extLst>
              </a:tr>
              <a:tr h="256020">
                <a:tc>
                  <a:txBody>
                    <a:bodyPr/>
                    <a:lstStyle/>
                    <a:p>
                      <a:r>
                        <a:rPr lang="en-US" sz="1000" dirty="0"/>
                        <a:t>Weekly fixed meeting with Service and Parts Managers with focus on objectives and Tactics</a:t>
                      </a:r>
                    </a:p>
                  </a:txBody>
                  <a:tcPr marL="51204" marR="51204" marT="25602" marB="25602"/>
                </a:tc>
                <a:tc>
                  <a:txBody>
                    <a:bodyPr/>
                    <a:lstStyle/>
                    <a:p>
                      <a:r>
                        <a:rPr lang="en-US" sz="1000" dirty="0"/>
                        <a:t>GM</a:t>
                      </a:r>
                    </a:p>
                  </a:txBody>
                  <a:tcPr marL="51204" marR="51204" marT="25602" marB="25602"/>
                </a:tc>
                <a:tc>
                  <a:txBody>
                    <a:bodyPr/>
                    <a:lstStyle/>
                    <a:p>
                      <a:r>
                        <a:rPr lang="en-US" sz="1000" dirty="0"/>
                        <a:t>Already started – Ongoing.</a:t>
                      </a:r>
                    </a:p>
                  </a:txBody>
                  <a:tcPr marL="51204" marR="51204" marT="25602" marB="25602"/>
                </a:tc>
                <a:extLst>
                  <a:ext uri="{0D108BD9-81ED-4DB2-BD59-A6C34878D82A}">
                    <a16:rowId xmlns:a16="http://schemas.microsoft.com/office/drawing/2014/main" val="1946224852"/>
                  </a:ext>
                </a:extLst>
              </a:tr>
            </a:tbl>
          </a:graphicData>
        </a:graphic>
      </p:graphicFrame>
    </p:spTree>
    <p:extLst>
      <p:ext uri="{BB962C8B-B14F-4D97-AF65-F5344CB8AC3E}">
        <p14:creationId xmlns:p14="http://schemas.microsoft.com/office/powerpoint/2010/main" val="5419964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89A320C9-9735-4D13-8279-C1C6748413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1" name="Rectangle 30">
            <a:extLst>
              <a:ext uri="{FF2B5EF4-FFF2-40B4-BE49-F238E27FC236}">
                <a16:creationId xmlns:a16="http://schemas.microsoft.com/office/drawing/2014/main" id="{92544CF4-9B52-4A7B-A4B3-88C72729B77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7126"/>
            <a:ext cx="11167447" cy="2018806"/>
          </a:xfrm>
          <a:prstGeom prst="rect">
            <a:avLst/>
          </a:prstGeom>
          <a:ln w="9525">
            <a:solidFill>
              <a:srgbClr val="DEDEDE"/>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33" name="Rectangle 32">
            <a:extLst>
              <a:ext uri="{FF2B5EF4-FFF2-40B4-BE49-F238E27FC236}">
                <a16:creationId xmlns:a16="http://schemas.microsoft.com/office/drawing/2014/main" id="{E75862C5-5C00-4421-BC7B-9B7B86DBC8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2624050-A13F-FEC3-5D24-EAE8A057ABEB}"/>
              </a:ext>
            </a:extLst>
          </p:cNvPr>
          <p:cNvSpPr>
            <a:spLocks noGrp="1"/>
          </p:cNvSpPr>
          <p:nvPr>
            <p:ph type="title"/>
          </p:nvPr>
        </p:nvSpPr>
        <p:spPr>
          <a:xfrm>
            <a:off x="1115568" y="548640"/>
            <a:ext cx="10168128" cy="1179576"/>
          </a:xfrm>
        </p:spPr>
        <p:txBody>
          <a:bodyPr>
            <a:normAutofit/>
          </a:bodyPr>
          <a:lstStyle/>
          <a:p>
            <a:r>
              <a:rPr lang="en-US" sz="4000"/>
              <a:t>Action Plan – Continued</a:t>
            </a:r>
          </a:p>
        </p:txBody>
      </p:sp>
      <p:sp>
        <p:nvSpPr>
          <p:cNvPr id="35" name="Rectangle 34">
            <a:extLst>
              <a:ext uri="{FF2B5EF4-FFF2-40B4-BE49-F238E27FC236}">
                <a16:creationId xmlns:a16="http://schemas.microsoft.com/office/drawing/2014/main" id="{089440EF-9BE9-4AE9-8C28-00B02296CDB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4" name="Content Placeholder 3">
            <a:extLst>
              <a:ext uri="{FF2B5EF4-FFF2-40B4-BE49-F238E27FC236}">
                <a16:creationId xmlns:a16="http://schemas.microsoft.com/office/drawing/2014/main" id="{6E6A6953-9544-2994-90CB-ADA3A69FCCD8}"/>
              </a:ext>
            </a:extLst>
          </p:cNvPr>
          <p:cNvGraphicFramePr>
            <a:graphicFrameLocks noGrp="1"/>
          </p:cNvGraphicFramePr>
          <p:nvPr>
            <p:ph idx="1"/>
            <p:extLst>
              <p:ext uri="{D42A27DB-BD31-4B8C-83A1-F6EECF244321}">
                <p14:modId xmlns:p14="http://schemas.microsoft.com/office/powerpoint/2010/main" val="3989261033"/>
              </p:ext>
            </p:extLst>
          </p:nvPr>
        </p:nvGraphicFramePr>
        <p:xfrm>
          <a:off x="2045798" y="2269730"/>
          <a:ext cx="8307669" cy="3993912"/>
        </p:xfrm>
        <a:graphic>
          <a:graphicData uri="http://schemas.openxmlformats.org/drawingml/2006/table">
            <a:tbl>
              <a:tblPr firstRow="1" bandRow="1">
                <a:tableStyleId>{5C22544A-7EE6-4342-B048-85BDC9FD1C3A}</a:tableStyleId>
              </a:tblPr>
              <a:tblGrid>
                <a:gridCol w="2693685">
                  <a:extLst>
                    <a:ext uri="{9D8B030D-6E8A-4147-A177-3AD203B41FA5}">
                      <a16:colId xmlns:a16="http://schemas.microsoft.com/office/drawing/2014/main" val="4226614512"/>
                    </a:ext>
                  </a:extLst>
                </a:gridCol>
                <a:gridCol w="2761380">
                  <a:extLst>
                    <a:ext uri="{9D8B030D-6E8A-4147-A177-3AD203B41FA5}">
                      <a16:colId xmlns:a16="http://schemas.microsoft.com/office/drawing/2014/main" val="653475898"/>
                    </a:ext>
                  </a:extLst>
                </a:gridCol>
                <a:gridCol w="2852604">
                  <a:extLst>
                    <a:ext uri="{9D8B030D-6E8A-4147-A177-3AD203B41FA5}">
                      <a16:colId xmlns:a16="http://schemas.microsoft.com/office/drawing/2014/main" val="228702887"/>
                    </a:ext>
                  </a:extLst>
                </a:gridCol>
              </a:tblGrid>
              <a:tr h="324119">
                <a:tc>
                  <a:txBody>
                    <a:bodyPr/>
                    <a:lstStyle/>
                    <a:p>
                      <a:r>
                        <a:rPr lang="en-US" sz="1400"/>
                        <a:t>                            Task</a:t>
                      </a:r>
                    </a:p>
                  </a:txBody>
                  <a:tcPr marL="74416" marR="74416" marT="37208" marB="37208"/>
                </a:tc>
                <a:tc>
                  <a:txBody>
                    <a:bodyPr/>
                    <a:lstStyle/>
                    <a:p>
                      <a:r>
                        <a:rPr lang="en-US" sz="1400"/>
                        <a:t>                             Role</a:t>
                      </a:r>
                    </a:p>
                  </a:txBody>
                  <a:tcPr marL="74416" marR="74416" marT="37208" marB="37208"/>
                </a:tc>
                <a:tc>
                  <a:txBody>
                    <a:bodyPr/>
                    <a:lstStyle/>
                    <a:p>
                      <a:r>
                        <a:rPr lang="en-US" sz="1400"/>
                        <a:t>               Completion Date</a:t>
                      </a:r>
                    </a:p>
                  </a:txBody>
                  <a:tcPr marL="74416" marR="74416" marT="37208" marB="37208"/>
                </a:tc>
                <a:extLst>
                  <a:ext uri="{0D108BD9-81ED-4DB2-BD59-A6C34878D82A}">
                    <a16:rowId xmlns:a16="http://schemas.microsoft.com/office/drawing/2014/main" val="2615250520"/>
                  </a:ext>
                </a:extLst>
              </a:tr>
              <a:tr h="758385">
                <a:tc>
                  <a:txBody>
                    <a:bodyPr/>
                    <a:lstStyle/>
                    <a:p>
                      <a:r>
                        <a:rPr lang="en-US" sz="1400"/>
                        <a:t>Advisor training and support – Follow up skill / Time Management</a:t>
                      </a:r>
                    </a:p>
                  </a:txBody>
                  <a:tcPr marL="74416" marR="74416" marT="37208" marB="37208"/>
                </a:tc>
                <a:tc>
                  <a:txBody>
                    <a:bodyPr/>
                    <a:lstStyle/>
                    <a:p>
                      <a:r>
                        <a:rPr lang="en-US" sz="1400"/>
                        <a:t>Assistant Service Manager</a:t>
                      </a:r>
                    </a:p>
                  </a:txBody>
                  <a:tcPr marL="74416" marR="74416" marT="37208" marB="37208"/>
                </a:tc>
                <a:tc>
                  <a:txBody>
                    <a:bodyPr/>
                    <a:lstStyle/>
                    <a:p>
                      <a:r>
                        <a:rPr lang="en-US" sz="1400"/>
                        <a:t>Start Date Sept 3</a:t>
                      </a:r>
                      <a:r>
                        <a:rPr lang="en-US" sz="1400" baseline="30000"/>
                        <a:t>rd</a:t>
                      </a:r>
                      <a:r>
                        <a:rPr lang="en-US" sz="1400"/>
                        <a:t>. Ongoing</a:t>
                      </a:r>
                    </a:p>
                  </a:txBody>
                  <a:tcPr marL="74416" marR="74416" marT="37208" marB="37208"/>
                </a:tc>
                <a:extLst>
                  <a:ext uri="{0D108BD9-81ED-4DB2-BD59-A6C34878D82A}">
                    <a16:rowId xmlns:a16="http://schemas.microsoft.com/office/drawing/2014/main" val="179432608"/>
                  </a:ext>
                </a:extLst>
              </a:tr>
              <a:tr h="363926">
                <a:tc>
                  <a:txBody>
                    <a:bodyPr/>
                    <a:lstStyle/>
                    <a:p>
                      <a:endParaRPr lang="en-US" sz="1400"/>
                    </a:p>
                  </a:txBody>
                  <a:tcPr marL="74416" marR="74416" marT="37208" marB="37208"/>
                </a:tc>
                <a:tc>
                  <a:txBody>
                    <a:bodyPr/>
                    <a:lstStyle/>
                    <a:p>
                      <a:endParaRPr lang="en-US" sz="1400"/>
                    </a:p>
                  </a:txBody>
                  <a:tcPr marL="74416" marR="74416" marT="37208" marB="37208"/>
                </a:tc>
                <a:tc>
                  <a:txBody>
                    <a:bodyPr/>
                    <a:lstStyle/>
                    <a:p>
                      <a:endParaRPr lang="en-US" sz="1400"/>
                    </a:p>
                  </a:txBody>
                  <a:tcPr marL="74416" marR="74416" marT="37208" marB="37208"/>
                </a:tc>
                <a:extLst>
                  <a:ext uri="{0D108BD9-81ED-4DB2-BD59-A6C34878D82A}">
                    <a16:rowId xmlns:a16="http://schemas.microsoft.com/office/drawing/2014/main" val="3290931866"/>
                  </a:ext>
                </a:extLst>
              </a:tr>
              <a:tr h="363926">
                <a:tc>
                  <a:txBody>
                    <a:bodyPr/>
                    <a:lstStyle/>
                    <a:p>
                      <a:endParaRPr lang="en-US" sz="1400"/>
                    </a:p>
                  </a:txBody>
                  <a:tcPr marL="74416" marR="74416" marT="37208" marB="37208"/>
                </a:tc>
                <a:tc>
                  <a:txBody>
                    <a:bodyPr/>
                    <a:lstStyle/>
                    <a:p>
                      <a:endParaRPr lang="en-US" sz="1400"/>
                    </a:p>
                  </a:txBody>
                  <a:tcPr marL="74416" marR="74416" marT="37208" marB="37208"/>
                </a:tc>
                <a:tc>
                  <a:txBody>
                    <a:bodyPr/>
                    <a:lstStyle/>
                    <a:p>
                      <a:endParaRPr lang="en-US" sz="1400"/>
                    </a:p>
                  </a:txBody>
                  <a:tcPr marL="74416" marR="74416" marT="37208" marB="37208"/>
                </a:tc>
                <a:extLst>
                  <a:ext uri="{0D108BD9-81ED-4DB2-BD59-A6C34878D82A}">
                    <a16:rowId xmlns:a16="http://schemas.microsoft.com/office/drawing/2014/main" val="3396611862"/>
                  </a:ext>
                </a:extLst>
              </a:tr>
              <a:tr h="363926">
                <a:tc>
                  <a:txBody>
                    <a:bodyPr/>
                    <a:lstStyle/>
                    <a:p>
                      <a:endParaRPr lang="en-US" sz="1400"/>
                    </a:p>
                  </a:txBody>
                  <a:tcPr marL="74416" marR="74416" marT="37208" marB="37208"/>
                </a:tc>
                <a:tc>
                  <a:txBody>
                    <a:bodyPr/>
                    <a:lstStyle/>
                    <a:p>
                      <a:endParaRPr lang="en-US" sz="1400"/>
                    </a:p>
                  </a:txBody>
                  <a:tcPr marL="74416" marR="74416" marT="37208" marB="37208"/>
                </a:tc>
                <a:tc>
                  <a:txBody>
                    <a:bodyPr/>
                    <a:lstStyle/>
                    <a:p>
                      <a:endParaRPr lang="en-US" sz="1400"/>
                    </a:p>
                  </a:txBody>
                  <a:tcPr marL="74416" marR="74416" marT="37208" marB="37208"/>
                </a:tc>
                <a:extLst>
                  <a:ext uri="{0D108BD9-81ED-4DB2-BD59-A6C34878D82A}">
                    <a16:rowId xmlns:a16="http://schemas.microsoft.com/office/drawing/2014/main" val="1035022504"/>
                  </a:ext>
                </a:extLst>
              </a:tr>
              <a:tr h="363926">
                <a:tc>
                  <a:txBody>
                    <a:bodyPr/>
                    <a:lstStyle/>
                    <a:p>
                      <a:endParaRPr lang="en-US" sz="1400"/>
                    </a:p>
                  </a:txBody>
                  <a:tcPr marL="74416" marR="74416" marT="37208" marB="37208"/>
                </a:tc>
                <a:tc>
                  <a:txBody>
                    <a:bodyPr/>
                    <a:lstStyle/>
                    <a:p>
                      <a:endParaRPr lang="en-US" sz="1400"/>
                    </a:p>
                  </a:txBody>
                  <a:tcPr marL="74416" marR="74416" marT="37208" marB="37208"/>
                </a:tc>
                <a:tc>
                  <a:txBody>
                    <a:bodyPr/>
                    <a:lstStyle/>
                    <a:p>
                      <a:endParaRPr lang="en-US" sz="1400"/>
                    </a:p>
                  </a:txBody>
                  <a:tcPr marL="74416" marR="74416" marT="37208" marB="37208"/>
                </a:tc>
                <a:extLst>
                  <a:ext uri="{0D108BD9-81ED-4DB2-BD59-A6C34878D82A}">
                    <a16:rowId xmlns:a16="http://schemas.microsoft.com/office/drawing/2014/main" val="100152742"/>
                  </a:ext>
                </a:extLst>
              </a:tr>
              <a:tr h="363926">
                <a:tc>
                  <a:txBody>
                    <a:bodyPr/>
                    <a:lstStyle/>
                    <a:p>
                      <a:endParaRPr lang="en-US" sz="1400"/>
                    </a:p>
                  </a:txBody>
                  <a:tcPr marL="74416" marR="74416" marT="37208" marB="37208"/>
                </a:tc>
                <a:tc>
                  <a:txBody>
                    <a:bodyPr/>
                    <a:lstStyle/>
                    <a:p>
                      <a:endParaRPr lang="en-US" sz="1400"/>
                    </a:p>
                  </a:txBody>
                  <a:tcPr marL="74416" marR="74416" marT="37208" marB="37208"/>
                </a:tc>
                <a:tc>
                  <a:txBody>
                    <a:bodyPr/>
                    <a:lstStyle/>
                    <a:p>
                      <a:endParaRPr lang="en-US" sz="1400"/>
                    </a:p>
                  </a:txBody>
                  <a:tcPr marL="74416" marR="74416" marT="37208" marB="37208"/>
                </a:tc>
                <a:extLst>
                  <a:ext uri="{0D108BD9-81ED-4DB2-BD59-A6C34878D82A}">
                    <a16:rowId xmlns:a16="http://schemas.microsoft.com/office/drawing/2014/main" val="3666813128"/>
                  </a:ext>
                </a:extLst>
              </a:tr>
              <a:tr h="363926">
                <a:tc>
                  <a:txBody>
                    <a:bodyPr/>
                    <a:lstStyle/>
                    <a:p>
                      <a:endParaRPr lang="en-US" sz="1400"/>
                    </a:p>
                  </a:txBody>
                  <a:tcPr marL="74416" marR="74416" marT="37208" marB="37208"/>
                </a:tc>
                <a:tc>
                  <a:txBody>
                    <a:bodyPr/>
                    <a:lstStyle/>
                    <a:p>
                      <a:endParaRPr lang="en-US" sz="1400"/>
                    </a:p>
                  </a:txBody>
                  <a:tcPr marL="74416" marR="74416" marT="37208" marB="37208"/>
                </a:tc>
                <a:tc>
                  <a:txBody>
                    <a:bodyPr/>
                    <a:lstStyle/>
                    <a:p>
                      <a:endParaRPr lang="en-US" sz="1400"/>
                    </a:p>
                  </a:txBody>
                  <a:tcPr marL="74416" marR="74416" marT="37208" marB="37208"/>
                </a:tc>
                <a:extLst>
                  <a:ext uri="{0D108BD9-81ED-4DB2-BD59-A6C34878D82A}">
                    <a16:rowId xmlns:a16="http://schemas.microsoft.com/office/drawing/2014/main" val="3355325896"/>
                  </a:ext>
                </a:extLst>
              </a:tr>
              <a:tr h="363926">
                <a:tc>
                  <a:txBody>
                    <a:bodyPr/>
                    <a:lstStyle/>
                    <a:p>
                      <a:endParaRPr lang="en-US" sz="1400"/>
                    </a:p>
                  </a:txBody>
                  <a:tcPr marL="74416" marR="74416" marT="37208" marB="37208"/>
                </a:tc>
                <a:tc>
                  <a:txBody>
                    <a:bodyPr/>
                    <a:lstStyle/>
                    <a:p>
                      <a:endParaRPr lang="en-US" sz="1400"/>
                    </a:p>
                  </a:txBody>
                  <a:tcPr marL="74416" marR="74416" marT="37208" marB="37208"/>
                </a:tc>
                <a:tc>
                  <a:txBody>
                    <a:bodyPr/>
                    <a:lstStyle/>
                    <a:p>
                      <a:endParaRPr lang="en-US" sz="1400"/>
                    </a:p>
                  </a:txBody>
                  <a:tcPr marL="74416" marR="74416" marT="37208" marB="37208"/>
                </a:tc>
                <a:extLst>
                  <a:ext uri="{0D108BD9-81ED-4DB2-BD59-A6C34878D82A}">
                    <a16:rowId xmlns:a16="http://schemas.microsoft.com/office/drawing/2014/main" val="1010220283"/>
                  </a:ext>
                </a:extLst>
              </a:tr>
              <a:tr h="363926">
                <a:tc>
                  <a:txBody>
                    <a:bodyPr/>
                    <a:lstStyle/>
                    <a:p>
                      <a:endParaRPr lang="en-US" sz="1400"/>
                    </a:p>
                  </a:txBody>
                  <a:tcPr marL="74416" marR="74416" marT="37208" marB="37208"/>
                </a:tc>
                <a:tc>
                  <a:txBody>
                    <a:bodyPr/>
                    <a:lstStyle/>
                    <a:p>
                      <a:endParaRPr lang="en-US" sz="1400"/>
                    </a:p>
                  </a:txBody>
                  <a:tcPr marL="74416" marR="74416" marT="37208" marB="37208"/>
                </a:tc>
                <a:tc>
                  <a:txBody>
                    <a:bodyPr/>
                    <a:lstStyle/>
                    <a:p>
                      <a:endParaRPr lang="en-US" sz="1400"/>
                    </a:p>
                  </a:txBody>
                  <a:tcPr marL="74416" marR="74416" marT="37208" marB="37208"/>
                </a:tc>
                <a:extLst>
                  <a:ext uri="{0D108BD9-81ED-4DB2-BD59-A6C34878D82A}">
                    <a16:rowId xmlns:a16="http://schemas.microsoft.com/office/drawing/2014/main" val="3308240759"/>
                  </a:ext>
                </a:extLst>
              </a:tr>
            </a:tbl>
          </a:graphicData>
        </a:graphic>
      </p:graphicFrame>
    </p:spTree>
    <p:extLst>
      <p:ext uri="{BB962C8B-B14F-4D97-AF65-F5344CB8AC3E}">
        <p14:creationId xmlns:p14="http://schemas.microsoft.com/office/powerpoint/2010/main" val="25383706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9" name="Rectangle 18">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86AECF4-40F2-E119-B88C-3062DCE41954}"/>
              </a:ext>
            </a:extLst>
          </p:cNvPr>
          <p:cNvSpPr>
            <a:spLocks noGrp="1"/>
          </p:cNvSpPr>
          <p:nvPr>
            <p:ph type="title"/>
          </p:nvPr>
        </p:nvSpPr>
        <p:spPr>
          <a:xfrm>
            <a:off x="1115568" y="548640"/>
            <a:ext cx="10168128" cy="1179576"/>
          </a:xfrm>
        </p:spPr>
        <p:txBody>
          <a:bodyPr>
            <a:normAutofit/>
          </a:bodyPr>
          <a:lstStyle/>
          <a:p>
            <a:r>
              <a:rPr lang="en-US" sz="4000"/>
              <a:t>Synopsis</a:t>
            </a:r>
          </a:p>
        </p:txBody>
      </p:sp>
      <p:sp>
        <p:nvSpPr>
          <p:cNvPr id="21" name="Rectangle 20">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EEF1ABC2-0A6F-3E0D-E117-F88908F26AB0}"/>
              </a:ext>
            </a:extLst>
          </p:cNvPr>
          <p:cNvSpPr>
            <a:spLocks noGrp="1"/>
          </p:cNvSpPr>
          <p:nvPr>
            <p:ph idx="1"/>
          </p:nvPr>
        </p:nvSpPr>
        <p:spPr>
          <a:xfrm>
            <a:off x="1115568" y="2481943"/>
            <a:ext cx="10168128" cy="3695020"/>
          </a:xfrm>
        </p:spPr>
        <p:txBody>
          <a:bodyPr>
            <a:normAutofit fontScale="85000" lnSpcReduction="20000"/>
          </a:bodyPr>
          <a:lstStyle/>
          <a:p>
            <a:r>
              <a:rPr lang="en-US" sz="2200" dirty="0"/>
              <a:t>Studying the </a:t>
            </a:r>
            <a:r>
              <a:rPr lang="en-US" sz="2200" dirty="0" err="1"/>
              <a:t>ro</a:t>
            </a:r>
            <a:r>
              <a:rPr lang="en-US" sz="2200" dirty="0"/>
              <a:t> analysis it’s clear that we that we have a lot of opportunity. We have a higher percentage of units coming into service that are older, 2019 and older. However, we have a one-line Ro percentage of 40%.... Which does not line up. With older units we would expect to see other items being sold on the RO based on the age and mileage of the vehicles, this is a major opportunity that we will be working on as outlined in the Action Plan specific to advisor training on upsell and spending more time with walk around.</a:t>
            </a:r>
          </a:p>
          <a:p>
            <a:r>
              <a:rPr lang="en-US" sz="2200" dirty="0"/>
              <a:t>There was much positive feedback in the SWOT analysis around the team and people in the dealership which we are proud of. This analysis also provides some great insight on what our people are seeing as areas we need to work on, communications between service and parts, also communications between techs and advisors could be stronger. Both of which we have shared with our fixed Management team and we will be working on this.</a:t>
            </a:r>
          </a:p>
          <a:p>
            <a:r>
              <a:rPr lang="en-US" sz="2200" dirty="0"/>
              <a:t>Our over arching goal is to increase absorption rate, this needs to start at the ground level with hour per </a:t>
            </a:r>
            <a:r>
              <a:rPr lang="en-US" sz="2200" dirty="0" err="1"/>
              <a:t>ro</a:t>
            </a:r>
            <a:r>
              <a:rPr lang="en-US" sz="2200" dirty="0"/>
              <a:t> and move into focus  gross % increases. From there we will focus on our tech proficiency and utilization. All together we these steps will enable us to achieve the absorption. </a:t>
            </a:r>
          </a:p>
          <a:p>
            <a:endParaRPr lang="en-US" sz="2200" dirty="0"/>
          </a:p>
        </p:txBody>
      </p:sp>
    </p:spTree>
    <p:extLst>
      <p:ext uri="{BB962C8B-B14F-4D97-AF65-F5344CB8AC3E}">
        <p14:creationId xmlns:p14="http://schemas.microsoft.com/office/powerpoint/2010/main" val="36329148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9" name="Rectangle 18">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20A9F48A-A547-8B55-AE96-4BC4219AC668}"/>
              </a:ext>
            </a:extLst>
          </p:cNvPr>
          <p:cNvSpPr>
            <a:spLocks noGrp="1"/>
          </p:cNvSpPr>
          <p:nvPr>
            <p:ph type="title"/>
          </p:nvPr>
        </p:nvSpPr>
        <p:spPr>
          <a:xfrm>
            <a:off x="1115568" y="548640"/>
            <a:ext cx="10168128" cy="1179576"/>
          </a:xfrm>
        </p:spPr>
        <p:txBody>
          <a:bodyPr>
            <a:normAutofit/>
          </a:bodyPr>
          <a:lstStyle/>
          <a:p>
            <a:r>
              <a:rPr lang="en-US" sz="4000"/>
              <a:t>Synopsis - Continued</a:t>
            </a:r>
          </a:p>
        </p:txBody>
      </p:sp>
      <p:sp>
        <p:nvSpPr>
          <p:cNvPr id="21" name="Rectangle 20">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A8A152A6-D7B4-62AF-A76C-883E74478E01}"/>
              </a:ext>
            </a:extLst>
          </p:cNvPr>
          <p:cNvSpPr>
            <a:spLocks noGrp="1"/>
          </p:cNvSpPr>
          <p:nvPr>
            <p:ph idx="1"/>
          </p:nvPr>
        </p:nvSpPr>
        <p:spPr>
          <a:xfrm>
            <a:off x="1115568" y="2481943"/>
            <a:ext cx="10168128" cy="3695020"/>
          </a:xfrm>
        </p:spPr>
        <p:txBody>
          <a:bodyPr>
            <a:normAutofit/>
          </a:bodyPr>
          <a:lstStyle/>
          <a:p>
            <a:r>
              <a:rPr lang="en-US" sz="2200" dirty="0"/>
              <a:t>One of the most important factors within all of these goals and processes that we will be working on is training. There will be ongoing advisor BDC and advisor training  to focus on the upsell both during appointment booking and when the clients are in the service drive. Other training that we will focus on will be the Service Managers training on our DMS. We switched DMS systems 4-5 years ago, but there still seems to be some parts of our current system that our service Manager still do not have a good grasp of. Areas around tech / skill scheduling and shop load still need some work. We have already initiated the DMS training.</a:t>
            </a:r>
          </a:p>
          <a:p>
            <a:r>
              <a:rPr lang="en-US" sz="2200" dirty="0"/>
              <a:t>This class and study has helped us uncover may opportunities. With the action plan our team will have a lot on our plate, but we are committed to move forward and improve our processes. We look forward to future opportunity and growth.</a:t>
            </a:r>
          </a:p>
          <a:p>
            <a:pPr marL="0" indent="0">
              <a:buNone/>
            </a:pPr>
            <a:endParaRPr lang="en-US" sz="2200" dirty="0"/>
          </a:p>
        </p:txBody>
      </p:sp>
    </p:spTree>
    <p:extLst>
      <p:ext uri="{BB962C8B-B14F-4D97-AF65-F5344CB8AC3E}">
        <p14:creationId xmlns:p14="http://schemas.microsoft.com/office/powerpoint/2010/main" val="30500501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2" name="Rectangle 141">
            <a:extLst>
              <a:ext uri="{FF2B5EF4-FFF2-40B4-BE49-F238E27FC236}">
                <a16:creationId xmlns:a16="http://schemas.microsoft.com/office/drawing/2014/main" id="{0288C6B4-AFC3-407F-A595-EFFD38D4CC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44" name="Freeform: Shape 143">
            <a:extLst>
              <a:ext uri="{FF2B5EF4-FFF2-40B4-BE49-F238E27FC236}">
                <a16:creationId xmlns:a16="http://schemas.microsoft.com/office/drawing/2014/main" id="{CF236821-17FE-429B-8D2C-08E13A64EA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EFEFEF"/>
            </a:solidFill>
          </a:ln>
          <a:effectLst>
            <a:outerShdw blurRad="889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6" name="Freeform: Shape 145">
            <a:extLst>
              <a:ext uri="{FF2B5EF4-FFF2-40B4-BE49-F238E27FC236}">
                <a16:creationId xmlns:a16="http://schemas.microsoft.com/office/drawing/2014/main" id="{C0BDBCD2-E081-43AB-9119-C55465E597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C701334-D206-8D9E-F75B-070CA48EFB8C}"/>
              </a:ext>
            </a:extLst>
          </p:cNvPr>
          <p:cNvSpPr>
            <a:spLocks noGrp="1"/>
          </p:cNvSpPr>
          <p:nvPr>
            <p:ph type="title"/>
          </p:nvPr>
        </p:nvSpPr>
        <p:spPr>
          <a:xfrm>
            <a:off x="371094" y="1161288"/>
            <a:ext cx="3438144" cy="1239012"/>
          </a:xfrm>
        </p:spPr>
        <p:txBody>
          <a:bodyPr vert="horz" lIns="91440" tIns="45720" rIns="91440" bIns="45720" rtlCol="0" anchor="ctr">
            <a:normAutofit/>
          </a:bodyPr>
          <a:lstStyle/>
          <a:p>
            <a:r>
              <a:rPr lang="en-US" sz="2800" kern="1200" dirty="0">
                <a:latin typeface="+mj-lt"/>
                <a:ea typeface="+mj-ea"/>
                <a:cs typeface="+mj-cs"/>
              </a:rPr>
              <a:t>100 RO ANALYSIS</a:t>
            </a:r>
          </a:p>
        </p:txBody>
      </p:sp>
      <p:sp>
        <p:nvSpPr>
          <p:cNvPr id="148" name="Rectangle 147">
            <a:extLst>
              <a:ext uri="{FF2B5EF4-FFF2-40B4-BE49-F238E27FC236}">
                <a16:creationId xmlns:a16="http://schemas.microsoft.com/office/drawing/2014/main" id="{98E79BE4-34FE-485A-98A5-92CE8F7C47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426546"/>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0" name="Rectangle 149">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5893" y="2443480"/>
            <a:ext cx="33832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Content Placeholder 5">
            <a:extLst>
              <a:ext uri="{FF2B5EF4-FFF2-40B4-BE49-F238E27FC236}">
                <a16:creationId xmlns:a16="http://schemas.microsoft.com/office/drawing/2014/main" id="{C61E9C50-0BC9-E969-70B4-528EFDD5B5B6}"/>
              </a:ext>
            </a:extLst>
          </p:cNvPr>
          <p:cNvSpPr>
            <a:spLocks noGrp="1"/>
          </p:cNvSpPr>
          <p:nvPr>
            <p:ph idx="1"/>
          </p:nvPr>
        </p:nvSpPr>
        <p:spPr>
          <a:xfrm>
            <a:off x="371094" y="2504948"/>
            <a:ext cx="3795792" cy="3420364"/>
          </a:xfrm>
        </p:spPr>
        <p:txBody>
          <a:bodyPr vert="horz" lIns="91440" tIns="45720" rIns="91440" bIns="45720" rtlCol="0" anchor="t">
            <a:normAutofit fontScale="92500" lnSpcReduction="20000"/>
          </a:bodyPr>
          <a:lstStyle/>
          <a:p>
            <a:pPr>
              <a:buFontTx/>
              <a:buChar char="-"/>
            </a:pPr>
            <a:r>
              <a:rPr lang="en-US" sz="1700" dirty="0"/>
              <a:t>One-line </a:t>
            </a:r>
            <a:r>
              <a:rPr lang="en-US" sz="1700" dirty="0" err="1"/>
              <a:t>ro’s</a:t>
            </a:r>
            <a:r>
              <a:rPr lang="en-US" sz="1700" dirty="0"/>
              <a:t> at 40% is way too high compared to benchmark of 10-15%</a:t>
            </a:r>
          </a:p>
          <a:p>
            <a:pPr>
              <a:buFontTx/>
              <a:buChar char="-"/>
            </a:pPr>
            <a:r>
              <a:rPr lang="en-US" sz="1700" dirty="0"/>
              <a:t>Labor cost at 24% is decent, but above threshold benchmark. More focus on right tech/right job is key.</a:t>
            </a:r>
          </a:p>
          <a:p>
            <a:pPr>
              <a:buFontTx/>
              <a:buChar char="-"/>
            </a:pPr>
            <a:r>
              <a:rPr lang="en-US" sz="1700" dirty="0"/>
              <a:t>FRH per Ro is decent at 2.36 but can be improved.</a:t>
            </a:r>
          </a:p>
          <a:p>
            <a:pPr>
              <a:buFontTx/>
              <a:buChar char="-"/>
            </a:pPr>
            <a:r>
              <a:rPr lang="en-US" sz="1700" dirty="0"/>
              <a:t>50.46% of Ro’s are comp. and maintenance, </a:t>
            </a:r>
            <a:r>
              <a:rPr lang="en-US" sz="1700" dirty="0" err="1"/>
              <a:t>aprox</a:t>
            </a:r>
            <a:r>
              <a:rPr lang="en-US" sz="1700" dirty="0"/>
              <a:t> 10% back of 60% benchmark.</a:t>
            </a:r>
          </a:p>
          <a:p>
            <a:pPr>
              <a:buFontTx/>
              <a:buChar char="-"/>
            </a:pPr>
            <a:r>
              <a:rPr lang="en-US" sz="1700" dirty="0"/>
              <a:t>Clearly -  we need to focus on upsell and decrease our % of 1-line </a:t>
            </a:r>
            <a:r>
              <a:rPr lang="en-US" sz="1700" dirty="0" err="1"/>
              <a:t>ro’s</a:t>
            </a:r>
            <a:r>
              <a:rPr lang="en-US" sz="1700" dirty="0"/>
              <a:t>. It was interesting how many units older than 2019, we have a big opportunity to sell multiple lines on these </a:t>
            </a:r>
            <a:r>
              <a:rPr lang="en-US" sz="1700" dirty="0" err="1"/>
              <a:t>ro’s</a:t>
            </a:r>
            <a:r>
              <a:rPr lang="en-US" sz="1700" dirty="0"/>
              <a:t>.</a:t>
            </a:r>
          </a:p>
          <a:p>
            <a:pPr>
              <a:buFontTx/>
              <a:buChar char="-"/>
            </a:pPr>
            <a:endParaRPr lang="en-US" sz="1700" dirty="0"/>
          </a:p>
          <a:p>
            <a:pPr>
              <a:buFontTx/>
              <a:buChar char="-"/>
            </a:pPr>
            <a:endParaRPr lang="en-US" sz="1700" kern="1200" dirty="0">
              <a:latin typeface="+mn-lt"/>
              <a:ea typeface="+mn-ea"/>
              <a:cs typeface="+mn-cs"/>
            </a:endParaRPr>
          </a:p>
          <a:p>
            <a:pPr marL="0" indent="0">
              <a:buNone/>
            </a:pPr>
            <a:endParaRPr lang="en-US" sz="1700" dirty="0"/>
          </a:p>
          <a:p>
            <a:pPr marL="0" indent="0">
              <a:buNone/>
            </a:pPr>
            <a:endParaRPr lang="en-US" sz="1700" kern="1200" dirty="0">
              <a:latin typeface="+mn-lt"/>
              <a:ea typeface="+mn-ea"/>
              <a:cs typeface="+mn-cs"/>
            </a:endParaRPr>
          </a:p>
          <a:p>
            <a:pPr marL="0" indent="0">
              <a:buNone/>
            </a:pPr>
            <a:endParaRPr lang="en-US" sz="1700" dirty="0"/>
          </a:p>
          <a:p>
            <a:pPr marL="0" indent="0">
              <a:buNone/>
            </a:pPr>
            <a:endParaRPr lang="en-US" sz="1700" kern="1200" dirty="0">
              <a:latin typeface="+mn-lt"/>
              <a:ea typeface="+mn-ea"/>
              <a:cs typeface="+mn-cs"/>
            </a:endParaRPr>
          </a:p>
          <a:p>
            <a:pPr marL="0" indent="0">
              <a:buNone/>
            </a:pPr>
            <a:endParaRPr lang="en-US" sz="1700" kern="1200" dirty="0">
              <a:latin typeface="+mn-lt"/>
              <a:ea typeface="+mn-ea"/>
              <a:cs typeface="+mn-cs"/>
            </a:endParaRPr>
          </a:p>
        </p:txBody>
      </p:sp>
      <p:graphicFrame>
        <p:nvGraphicFramePr>
          <p:cNvPr id="7" name="Table 6">
            <a:extLst>
              <a:ext uri="{FF2B5EF4-FFF2-40B4-BE49-F238E27FC236}">
                <a16:creationId xmlns:a16="http://schemas.microsoft.com/office/drawing/2014/main" id="{D7B7BB99-198D-DB58-1E6F-624569399642}"/>
              </a:ext>
            </a:extLst>
          </p:cNvPr>
          <p:cNvGraphicFramePr>
            <a:graphicFrameLocks noGrp="1"/>
          </p:cNvGraphicFramePr>
          <p:nvPr>
            <p:extLst>
              <p:ext uri="{D42A27DB-BD31-4B8C-83A1-F6EECF244321}">
                <p14:modId xmlns:p14="http://schemas.microsoft.com/office/powerpoint/2010/main" val="2510823395"/>
              </p:ext>
            </p:extLst>
          </p:nvPr>
        </p:nvGraphicFramePr>
        <p:xfrm>
          <a:off x="4757195" y="625032"/>
          <a:ext cx="6724886" cy="5300281"/>
        </p:xfrm>
        <a:graphic>
          <a:graphicData uri="http://schemas.openxmlformats.org/drawingml/2006/table">
            <a:tbl>
              <a:tblPr/>
              <a:tblGrid>
                <a:gridCol w="809794">
                  <a:extLst>
                    <a:ext uri="{9D8B030D-6E8A-4147-A177-3AD203B41FA5}">
                      <a16:colId xmlns:a16="http://schemas.microsoft.com/office/drawing/2014/main" val="205856386"/>
                    </a:ext>
                  </a:extLst>
                </a:gridCol>
                <a:gridCol w="602019">
                  <a:extLst>
                    <a:ext uri="{9D8B030D-6E8A-4147-A177-3AD203B41FA5}">
                      <a16:colId xmlns:a16="http://schemas.microsoft.com/office/drawing/2014/main" val="2265624062"/>
                    </a:ext>
                  </a:extLst>
                </a:gridCol>
                <a:gridCol w="652189">
                  <a:extLst>
                    <a:ext uri="{9D8B030D-6E8A-4147-A177-3AD203B41FA5}">
                      <a16:colId xmlns:a16="http://schemas.microsoft.com/office/drawing/2014/main" val="2354789045"/>
                    </a:ext>
                  </a:extLst>
                </a:gridCol>
                <a:gridCol w="738192">
                  <a:extLst>
                    <a:ext uri="{9D8B030D-6E8A-4147-A177-3AD203B41FA5}">
                      <a16:colId xmlns:a16="http://schemas.microsoft.com/office/drawing/2014/main" val="2930327674"/>
                    </a:ext>
                  </a:extLst>
                </a:gridCol>
                <a:gridCol w="193507">
                  <a:extLst>
                    <a:ext uri="{9D8B030D-6E8A-4147-A177-3AD203B41FA5}">
                      <a16:colId xmlns:a16="http://schemas.microsoft.com/office/drawing/2014/main" val="4132600386"/>
                    </a:ext>
                  </a:extLst>
                </a:gridCol>
                <a:gridCol w="726248">
                  <a:extLst>
                    <a:ext uri="{9D8B030D-6E8A-4147-A177-3AD203B41FA5}">
                      <a16:colId xmlns:a16="http://schemas.microsoft.com/office/drawing/2014/main" val="1354376392"/>
                    </a:ext>
                  </a:extLst>
                </a:gridCol>
                <a:gridCol w="193507">
                  <a:extLst>
                    <a:ext uri="{9D8B030D-6E8A-4147-A177-3AD203B41FA5}">
                      <a16:colId xmlns:a16="http://schemas.microsoft.com/office/drawing/2014/main" val="4192244851"/>
                    </a:ext>
                  </a:extLst>
                </a:gridCol>
                <a:gridCol w="239855">
                  <a:extLst>
                    <a:ext uri="{9D8B030D-6E8A-4147-A177-3AD203B41FA5}">
                      <a16:colId xmlns:a16="http://schemas.microsoft.com/office/drawing/2014/main" val="1333947255"/>
                    </a:ext>
                  </a:extLst>
                </a:gridCol>
                <a:gridCol w="390833">
                  <a:extLst>
                    <a:ext uri="{9D8B030D-6E8A-4147-A177-3AD203B41FA5}">
                      <a16:colId xmlns:a16="http://schemas.microsoft.com/office/drawing/2014/main" val="881561666"/>
                    </a:ext>
                  </a:extLst>
                </a:gridCol>
                <a:gridCol w="187902">
                  <a:extLst>
                    <a:ext uri="{9D8B030D-6E8A-4147-A177-3AD203B41FA5}">
                      <a16:colId xmlns:a16="http://schemas.microsoft.com/office/drawing/2014/main" val="1129208176"/>
                    </a:ext>
                  </a:extLst>
                </a:gridCol>
                <a:gridCol w="557457">
                  <a:extLst>
                    <a:ext uri="{9D8B030D-6E8A-4147-A177-3AD203B41FA5}">
                      <a16:colId xmlns:a16="http://schemas.microsoft.com/office/drawing/2014/main" val="3994111702"/>
                    </a:ext>
                  </a:extLst>
                </a:gridCol>
                <a:gridCol w="160173">
                  <a:extLst>
                    <a:ext uri="{9D8B030D-6E8A-4147-A177-3AD203B41FA5}">
                      <a16:colId xmlns:a16="http://schemas.microsoft.com/office/drawing/2014/main" val="2113392073"/>
                    </a:ext>
                  </a:extLst>
                </a:gridCol>
                <a:gridCol w="324091">
                  <a:extLst>
                    <a:ext uri="{9D8B030D-6E8A-4147-A177-3AD203B41FA5}">
                      <a16:colId xmlns:a16="http://schemas.microsoft.com/office/drawing/2014/main" val="152383583"/>
                    </a:ext>
                  </a:extLst>
                </a:gridCol>
                <a:gridCol w="210927">
                  <a:extLst>
                    <a:ext uri="{9D8B030D-6E8A-4147-A177-3AD203B41FA5}">
                      <a16:colId xmlns:a16="http://schemas.microsoft.com/office/drawing/2014/main" val="733778960"/>
                    </a:ext>
                  </a:extLst>
                </a:gridCol>
                <a:gridCol w="738192">
                  <a:extLst>
                    <a:ext uri="{9D8B030D-6E8A-4147-A177-3AD203B41FA5}">
                      <a16:colId xmlns:a16="http://schemas.microsoft.com/office/drawing/2014/main" val="946100242"/>
                    </a:ext>
                  </a:extLst>
                </a:gridCol>
              </a:tblGrid>
              <a:tr h="279436">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13">
                  <a:txBody>
                    <a:bodyPr/>
                    <a:lstStyle/>
                    <a:p>
                      <a:pPr algn="ctr" fontAlgn="b"/>
                      <a:r>
                        <a:rPr lang="en-CA" sz="900" b="1" i="0" u="none" strike="noStrike">
                          <a:effectLst/>
                          <a:highlight>
                            <a:srgbClr val="D9D9D9"/>
                          </a:highligh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b"/>
                      <a:endParaRPr lang="en-CA" sz="900" b="1" i="0" u="none" strike="noStrike">
                        <a:effectLst/>
                        <a:highlight>
                          <a:srgbClr val="D9D9D9"/>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78648402"/>
                  </a:ext>
                </a:extLst>
              </a:tr>
              <a:tr h="191524">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13">
                  <a:txBody>
                    <a:bodyPr/>
                    <a:lstStyle/>
                    <a:p>
                      <a:pPr algn="ctr" fontAlgn="b"/>
                      <a:r>
                        <a:rPr lang="en-CA" sz="900" b="1"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fontAlgn="b"/>
                      <a:endParaRPr lang="en-CA" sz="900" b="1" i="0" u="none" strike="noStrike">
                        <a:effectLst/>
                        <a:highlight>
                          <a:srgbClr val="D9D9D9"/>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1432647"/>
                  </a:ext>
                </a:extLst>
              </a:tr>
              <a:tr h="166681">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l" fontAlgn="b"/>
                      <a:r>
                        <a:rPr lang="en-CA" sz="7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CA" sz="7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3" gridSpan="2">
                  <a:txBody>
                    <a:bodyPr/>
                    <a:lstStyle/>
                    <a:p>
                      <a:pPr algn="ctr" fontAlgn="b"/>
                      <a:r>
                        <a:rPr lang="en-CA" sz="700" b="1" i="0" u="none" strike="noStrike">
                          <a:effectLst/>
                          <a:highlight>
                            <a:srgbClr val="FABF8F"/>
                          </a:highligh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3" hMerge="1">
                  <a:txBody>
                    <a:bodyPr/>
                    <a:lstStyle/>
                    <a:p>
                      <a:endParaRPr lang="en-US"/>
                    </a:p>
                  </a:txBody>
                  <a:tcPr/>
                </a:tc>
                <a:tc rowSpan="3">
                  <a:txBody>
                    <a:bodyPr/>
                    <a:lstStyle/>
                    <a:p>
                      <a:pPr algn="ctr" fontAlgn="b"/>
                      <a:r>
                        <a:rPr lang="en-CA" sz="700" b="1" i="0" u="none" strike="noStrike">
                          <a:effectLst/>
                          <a:highlight>
                            <a:srgbClr val="FABF8F"/>
                          </a:highligh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gridSpan="2">
                  <a:txBody>
                    <a:bodyPr/>
                    <a:lstStyle/>
                    <a:p>
                      <a:pPr algn="l" fontAlgn="b"/>
                      <a:r>
                        <a:rPr lang="en-CA" sz="7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hMerge="1">
                  <a:txBody>
                    <a:bodyPr/>
                    <a:lstStyle/>
                    <a:p>
                      <a:pPr algn="l" fontAlgn="b"/>
                      <a:r>
                        <a:rPr lang="en-CA" sz="7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l" fontAlgn="b"/>
                      <a:r>
                        <a:rPr lang="en-CA" sz="7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hMerge="1">
                  <a:txBody>
                    <a:bodyPr/>
                    <a:lstStyle/>
                    <a:p>
                      <a:pPr algn="l" fontAlgn="b"/>
                      <a:r>
                        <a:rPr lang="en-CA" sz="6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l" fontAlgn="b"/>
                      <a:r>
                        <a:rPr lang="en-CA" sz="600" b="0" i="0" u="none" strike="noStrike">
                          <a:effectLst/>
                          <a:highlight>
                            <a:srgbClr val="FABF8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rowSpan="2" hMerge="1">
                  <a:txBody>
                    <a:bodyPr/>
                    <a:lstStyle/>
                    <a:p>
                      <a:pPr algn="l" fontAlgn="b"/>
                      <a:r>
                        <a:rPr lang="en-CA" sz="700" b="0" i="0" u="none" strike="noStrike">
                          <a:effectLst/>
                          <a:highlight>
                            <a:srgbClr val="FABF8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r>
                        <a:rPr lang="en-CA" sz="700" b="0" i="0" u="none" strike="noStrike" dirty="0">
                          <a:effectLst/>
                          <a:highlight>
                            <a:srgbClr val="FABF8F"/>
                          </a:highlight>
                          <a:latin typeface="Arial" panose="020B0604020202020204" pitchFamily="34" charset="0"/>
                        </a:rPr>
                        <a:t> </a:t>
                      </a:r>
                      <a:endParaRPr lang="en-US" dirty="0"/>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hMerge="1">
                  <a:txBody>
                    <a:bodyPr/>
                    <a:lstStyle/>
                    <a:p>
                      <a:pPr algn="l" fontAlgn="b"/>
                      <a:endParaRPr lang="en-CA" sz="700" b="0" i="0" u="none" strike="noStrike">
                        <a:effectLst/>
                        <a:highlight>
                          <a:srgbClr val="FABF8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33282205"/>
                  </a:ext>
                </a:extLst>
              </a:tr>
              <a:tr h="28357">
                <a:tc rowSpan="2">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rowSpan="2">
                  <a:txBody>
                    <a:bodyPr/>
                    <a:lstStyle/>
                    <a:p>
                      <a:pPr algn="l" fontAlgn="b"/>
                      <a:r>
                        <a:rPr lang="en-CA" sz="700" b="0" i="0" u="none" strike="noStrike">
                          <a:effectLst/>
                          <a:highlight>
                            <a:srgbClr val="FABF8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rowSpan="2">
                  <a:txBody>
                    <a:bodyPr/>
                    <a:lstStyle/>
                    <a:p>
                      <a:pPr algn="l" fontAlgn="b"/>
                      <a:r>
                        <a:rPr lang="en-CA" sz="7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gridSpan="2" vMerge="1">
                  <a:txBody>
                    <a:bodyPr/>
                    <a:lstStyle/>
                    <a:p>
                      <a:pPr algn="l" fontAlgn="b"/>
                      <a:r>
                        <a:rPr lang="en-CA" sz="7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vMerge="1">
                  <a:txBody>
                    <a:bodyPr/>
                    <a:lstStyle/>
                    <a:p>
                      <a:pPr algn="l" fontAlgn="b"/>
                      <a:r>
                        <a:rPr lang="en-CA" sz="700" b="1" i="0" u="none" strike="noStrike">
                          <a:effectLst/>
                          <a:highlight>
                            <a:srgbClr val="FABF8F"/>
                          </a:highligh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pPr algn="l" fontAlgn="b"/>
                      <a:r>
                        <a:rPr lang="en-CA" sz="700" b="1" i="0" u="none" strike="noStrike">
                          <a:effectLst/>
                          <a:highlight>
                            <a:srgbClr val="FABF8F"/>
                          </a:highligh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vMerge="1">
                  <a:txBody>
                    <a:bodyPr/>
                    <a:lstStyle/>
                    <a:p>
                      <a:pPr algn="ctr" fontAlgn="b"/>
                      <a:r>
                        <a:rPr lang="en-CA" sz="700" b="1" i="0" u="none" strike="noStrike">
                          <a:effectLst/>
                          <a:highlight>
                            <a:srgbClr val="FABF8F"/>
                          </a:highligh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gridSpan="2" vMerge="1">
                  <a:txBody>
                    <a:bodyPr/>
                    <a:lstStyle/>
                    <a:p>
                      <a:endParaRPr lang="en-US"/>
                    </a:p>
                  </a:txBody>
                  <a:tcPr/>
                </a:tc>
                <a:tc hMerge="1" vMerge="1">
                  <a:txBody>
                    <a:bodyPr/>
                    <a:lstStyle/>
                    <a:p>
                      <a:endParaRPr lang="en-US"/>
                    </a:p>
                  </a:txBody>
                  <a:tcPr/>
                </a:tc>
                <a:tc vMerge="1">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38279698"/>
                  </a:ext>
                </a:extLst>
              </a:tr>
              <a:tr h="213028">
                <a:tc vMerge="1">
                  <a:txBody>
                    <a:bodyPr/>
                    <a:lstStyle/>
                    <a:p>
                      <a:pPr algn="l" fontAlgn="b"/>
                      <a:endParaRPr lang="en-CA" sz="600" b="0" i="0" u="none" strike="noStrike">
                        <a:effectLst/>
                        <a:highlight>
                          <a:srgbClr val="969696"/>
                        </a:highligh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vMerge="1">
                  <a:txBody>
                    <a:bodyPr/>
                    <a:lstStyle/>
                    <a:p>
                      <a:pPr algn="l" fontAlgn="b"/>
                      <a:endParaRPr lang="en-CA" sz="700" b="0" i="0" u="none" strike="noStrike">
                        <a:effectLst/>
                        <a:highlight>
                          <a:srgbClr val="FABF8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vMerge="1">
                  <a:txBody>
                    <a:bodyPr/>
                    <a:lstStyle/>
                    <a:p>
                      <a:pPr algn="l" fontAlgn="b"/>
                      <a:endParaRPr lang="en-CA" sz="700" b="0" i="0" u="none" strike="noStrike">
                        <a:effectLst/>
                        <a:highlight>
                          <a:srgbClr val="FABF8F"/>
                        </a:highligh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vMerge="1">
                  <a:txBody>
                    <a:bodyPr/>
                    <a:lstStyle/>
                    <a:p>
                      <a:pPr algn="ctr" fontAlgn="b"/>
                      <a:endParaRPr lang="en-CA" sz="700" b="1" i="0" u="none" strike="noStrike">
                        <a:effectLst/>
                        <a:highlight>
                          <a:srgbClr val="FABF8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hMerge="1" vMerge="1">
                  <a:txBody>
                    <a:bodyPr/>
                    <a:lstStyle/>
                    <a:p>
                      <a:endParaRPr lang="en-US"/>
                    </a:p>
                  </a:txBody>
                  <a:tcPr/>
                </a:tc>
                <a:tc vMerge="1">
                  <a:txBody>
                    <a:bodyPr/>
                    <a:lstStyle/>
                    <a:p>
                      <a:pPr algn="ctr" fontAlgn="b"/>
                      <a:endParaRPr lang="en-CA" sz="700" b="1" i="0" u="none" strike="noStrike">
                        <a:effectLst/>
                        <a:highlight>
                          <a:srgbClr val="FABF8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l" fontAlgn="b"/>
                      <a:r>
                        <a:rPr lang="en-CA" sz="700" b="0" i="0" u="none" strike="noStrike">
                          <a:effectLst/>
                          <a:highlight>
                            <a:srgbClr val="FABF8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gridSpan="2">
                  <a:txBody>
                    <a:bodyPr/>
                    <a:lstStyle/>
                    <a:p>
                      <a:pPr algn="l" fontAlgn="b"/>
                      <a:r>
                        <a:rPr lang="en-CA" sz="700" b="1" i="0" u="none" strike="noStrike">
                          <a:effectLst/>
                          <a:highlight>
                            <a:srgbClr val="FABF8F"/>
                          </a:highligh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pPr algn="ctr" fontAlgn="b"/>
                      <a:r>
                        <a:rPr lang="en-CA" sz="700" b="1" i="0" u="none" strike="noStrike">
                          <a:effectLst/>
                          <a:highlight>
                            <a:srgbClr val="FABF8F"/>
                          </a:highligh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4">
                  <a:txBody>
                    <a:bodyPr/>
                    <a:lstStyle/>
                    <a:p>
                      <a:r>
                        <a:rPr lang="en-CA" sz="700" b="1" i="0" u="none" strike="noStrike" dirty="0">
                          <a:effectLst/>
                          <a:highlight>
                            <a:srgbClr val="FABF8F"/>
                          </a:highlight>
                          <a:latin typeface="Arial" panose="020B0604020202020204" pitchFamily="34" charset="0"/>
                        </a:rPr>
                        <a:t>Analysis</a:t>
                      </a:r>
                      <a:endParaRPr lang="en-US" dirty="0"/>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hMerge="1">
                  <a:txBody>
                    <a:bodyPr/>
                    <a:lstStyle/>
                    <a:p>
                      <a:endParaRPr lang="en-US"/>
                    </a:p>
                  </a:txBody>
                  <a:tcPr/>
                </a:tc>
                <a:tc hMerge="1">
                  <a:txBody>
                    <a:bodyPr/>
                    <a:lstStyle/>
                    <a:p>
                      <a:endParaRPr lang="en-US" dirty="0"/>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7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12492950"/>
                  </a:ext>
                </a:extLst>
              </a:tr>
              <a:tr h="128889">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l" fontAlgn="b"/>
                      <a:r>
                        <a:rPr lang="en-CA" sz="700" b="0" i="0" u="none" strike="noStrike">
                          <a:effectLst/>
                          <a:highlight>
                            <a:srgbClr val="FFFFFF"/>
                          </a:highligh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FFFF00"/>
                          </a:highlight>
                          <a:latin typeface="Arial" panose="020B0604020202020204" pitchFamily="34" charset="0"/>
                        </a:rPr>
                        <a:t> $         5,898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700" b="0" i="0" u="none" strike="noStrike">
                          <a:effectLst/>
                          <a:highlight>
                            <a:srgbClr val="FFFF00"/>
                          </a:highlight>
                          <a:latin typeface="Arial" panose="020B0604020202020204" pitchFamily="34" charset="0"/>
                        </a:rPr>
                        <a:t>68.00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hMerge="1">
                  <a:txBody>
                    <a:bodyPr/>
                    <a:lstStyle/>
                    <a:p>
                      <a:pPr algn="r" fontAlgn="b"/>
                      <a:r>
                        <a:rPr lang="en-CA" sz="700" b="0" i="0" u="none" strike="noStrike">
                          <a:effectLst/>
                          <a:highlight>
                            <a:srgbClr val="FFFF00"/>
                          </a:highlight>
                          <a:latin typeface="Arial" panose="020B0604020202020204" pitchFamily="34" charset="0"/>
                        </a:rPr>
                        <a:t>86.73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r" fontAlgn="b"/>
                      <a:r>
                        <a:rPr lang="en-CA" sz="700" b="0" i="0" u="none" strike="noStrike">
                          <a:effectLst/>
                          <a:highlight>
                            <a:srgbClr val="FFFF00"/>
                          </a:highlight>
                          <a:latin typeface="Arial" panose="020B0604020202020204" pitchFamily="34" charset="0"/>
                        </a:rPr>
                        <a:t>86.73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CA" sz="7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3">
                  <a:txBody>
                    <a:bodyPr/>
                    <a:lstStyle/>
                    <a:p>
                      <a:pPr algn="l" fontAlgn="b"/>
                      <a:r>
                        <a:rPr lang="en-CA" sz="7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CA" sz="7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endParaRPr lang="en-CA" sz="700" b="0" i="0" u="none" strike="noStrike">
                        <a:effectLst/>
                        <a:highlight>
                          <a:srgbClr val="FFFFF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90416986"/>
                  </a:ext>
                </a:extLst>
              </a:tr>
              <a:tr h="142142">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l" fontAlgn="b"/>
                      <a:r>
                        <a:rPr lang="en-CA" sz="700" b="0" i="0" u="none" strike="noStrike">
                          <a:effectLst/>
                          <a:highlight>
                            <a:srgbClr val="FFFFFF"/>
                          </a:highligh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FFFF00"/>
                          </a:highlight>
                          <a:latin typeface="Arial" panose="020B0604020202020204" pitchFamily="34" charset="0"/>
                        </a:rPr>
                        <a:t> $         8,220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700" b="0" i="0" u="none" strike="noStrike">
                          <a:effectLst/>
                          <a:highlight>
                            <a:srgbClr val="FFFF00"/>
                          </a:highlight>
                          <a:latin typeface="Arial" panose="020B0604020202020204" pitchFamily="34" charset="0"/>
                        </a:rPr>
                        <a:t>51.10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hMerge="1">
                  <a:txBody>
                    <a:bodyPr/>
                    <a:lstStyle/>
                    <a:p>
                      <a:pPr algn="r" fontAlgn="b"/>
                      <a:r>
                        <a:rPr lang="en-CA" sz="700" b="0" i="0" u="none" strike="noStrike">
                          <a:effectLst/>
                          <a:highlight>
                            <a:srgbClr val="FFFF00"/>
                          </a:highlight>
                          <a:latin typeface="Arial" panose="020B0604020202020204" pitchFamily="34" charset="0"/>
                        </a:rPr>
                        <a:t>160.86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r" fontAlgn="b"/>
                      <a:r>
                        <a:rPr lang="en-CA" sz="700" b="0" i="0" u="none" strike="noStrike">
                          <a:effectLst/>
                          <a:highlight>
                            <a:srgbClr val="FFFF00"/>
                          </a:highlight>
                          <a:latin typeface="Arial" panose="020B0604020202020204" pitchFamily="34" charset="0"/>
                        </a:rPr>
                        <a:t>160.86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CA" sz="7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3">
                  <a:txBody>
                    <a:bodyPr/>
                    <a:lstStyle/>
                    <a:p>
                      <a:pPr algn="l" fontAlgn="b"/>
                      <a:r>
                        <a:rPr lang="en-CA" sz="7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CA" sz="7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endParaRPr lang="en-CA" sz="700" b="0" i="0" u="none" strike="noStrike">
                        <a:effectLst/>
                        <a:highlight>
                          <a:srgbClr val="FFFFF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89714416"/>
                  </a:ext>
                </a:extLst>
              </a:tr>
              <a:tr h="156877">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l" fontAlgn="b"/>
                      <a:r>
                        <a:rPr lang="en-CA" sz="700" b="0" i="0" u="none" strike="noStrike">
                          <a:effectLst/>
                          <a:highlight>
                            <a:srgbClr val="FFFFFF"/>
                          </a:highligh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FFFF00"/>
                          </a:highlight>
                          <a:latin typeface="Arial" panose="020B0604020202020204" pitchFamily="34" charset="0"/>
                        </a:rPr>
                        <a:t> $       21,124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700" b="0" i="0" u="none" strike="noStrike">
                          <a:effectLst/>
                          <a:highlight>
                            <a:srgbClr val="FFFF00"/>
                          </a:highlight>
                          <a:latin typeface="Arial" panose="020B0604020202020204" pitchFamily="34" charset="0"/>
                        </a:rPr>
                        <a:t>116.90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hMerge="1">
                  <a:txBody>
                    <a:bodyPr/>
                    <a:lstStyle/>
                    <a:p>
                      <a:pPr algn="r" fontAlgn="b"/>
                      <a:r>
                        <a:rPr lang="en-CA" sz="700" b="0" i="0" u="none" strike="noStrike">
                          <a:effectLst/>
                          <a:highlight>
                            <a:srgbClr val="FFFF00"/>
                          </a:highlight>
                          <a:latin typeface="Arial" panose="020B0604020202020204" pitchFamily="34" charset="0"/>
                        </a:rPr>
                        <a:t>180.70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r" fontAlgn="b"/>
                      <a:r>
                        <a:rPr lang="en-CA" sz="700" b="0" i="0" u="none" strike="noStrike">
                          <a:effectLst/>
                          <a:highlight>
                            <a:srgbClr val="FFFF00"/>
                          </a:highlight>
                          <a:latin typeface="Arial" panose="020B0604020202020204" pitchFamily="34" charset="0"/>
                        </a:rPr>
                        <a:t>180.70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CA" sz="7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3">
                  <a:txBody>
                    <a:bodyPr/>
                    <a:lstStyle/>
                    <a:p>
                      <a:pPr algn="l" fontAlgn="b"/>
                      <a:r>
                        <a:rPr lang="en-CA" sz="700" b="0" i="0" u="none" strike="noStrike">
                          <a:effectLst/>
                          <a:highlight>
                            <a:srgbClr val="FFFFFF"/>
                          </a:highligh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CA" sz="7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endParaRPr lang="en-CA" sz="700" b="0" i="0" u="none" strike="noStrike">
                        <a:effectLst/>
                        <a:highlight>
                          <a:srgbClr val="FFFFF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08879600"/>
                  </a:ext>
                </a:extLst>
              </a:tr>
              <a:tr h="179095">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l" fontAlgn="b"/>
                      <a:r>
                        <a:rPr lang="en-CA" sz="700" b="0" i="0" u="none" strike="noStrike">
                          <a:effectLst/>
                          <a:highlight>
                            <a:srgbClr val="FFFFFF"/>
                          </a:highligh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FFFFFF"/>
                          </a:highligh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FFFF00"/>
                          </a:highlight>
                          <a:latin typeface="Arial" panose="020B0604020202020204" pitchFamily="34" charset="0"/>
                        </a:rPr>
                        <a:t> $       35,242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CA" sz="700" b="0" i="0" u="none" strike="noStrike">
                          <a:effectLst/>
                          <a:highlight>
                            <a:srgbClr val="FFFF00"/>
                          </a:highlight>
                          <a:latin typeface="Arial" panose="020B0604020202020204" pitchFamily="34" charset="0"/>
                        </a:rPr>
                        <a:t>236.00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hMerge="1">
                  <a:txBody>
                    <a:bodyPr/>
                    <a:lstStyle/>
                    <a:p>
                      <a:pPr algn="r" fontAlgn="b"/>
                      <a:r>
                        <a:rPr lang="en-CA" sz="700" b="0" i="0" u="none" strike="noStrike">
                          <a:effectLst/>
                          <a:highlight>
                            <a:srgbClr val="FFFF00"/>
                          </a:highlight>
                          <a:latin typeface="Arial" panose="020B0604020202020204" pitchFamily="34" charset="0"/>
                        </a:rPr>
                        <a:t>149.33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r" fontAlgn="b"/>
                      <a:r>
                        <a:rPr lang="en-CA" sz="700" b="0" i="0" u="none" strike="noStrike">
                          <a:effectLst/>
                          <a:highlight>
                            <a:srgbClr val="FFFF00"/>
                          </a:highlight>
                          <a:latin typeface="Arial" panose="020B0604020202020204" pitchFamily="34" charset="0"/>
                        </a:rPr>
                        <a:t>149.33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CA" sz="700" b="0" i="0" u="none" strike="noStrike">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gridSpan="3">
                  <a:txBody>
                    <a:bodyPr/>
                    <a:lstStyle/>
                    <a:p>
                      <a:pPr algn="l" fontAlgn="b"/>
                      <a:r>
                        <a:rPr lang="en-CA" sz="700" b="0" i="0" u="none" strike="noStrike">
                          <a:effectLst/>
                          <a:highlight>
                            <a:srgbClr val="FFFFFF"/>
                          </a:highligh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CA" sz="7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pPr algn="l" fontAlgn="b"/>
                      <a:endParaRPr lang="en-CA" sz="700" b="0" i="0" u="none" strike="noStrike">
                        <a:effectLst/>
                        <a:highlight>
                          <a:srgbClr val="FFFFF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FFFFFF"/>
                          </a:highligh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38885663"/>
                  </a:ext>
                </a:extLst>
              </a:tr>
              <a:tr h="357293">
                <a:tc>
                  <a:txBody>
                    <a:bodyPr/>
                    <a:lstStyle/>
                    <a:p>
                      <a:pPr algn="l" fontAlgn="b"/>
                      <a:r>
                        <a:rPr lang="en-CA" sz="600" b="0" i="0" u="none" strike="noStrike" dirty="0">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l" fontAlgn="b"/>
                      <a:r>
                        <a:rPr lang="en-CA" sz="700" b="0" i="0" u="none" strike="noStrike" dirty="0">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7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FFFFFF"/>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2">
                  <a:txBody>
                    <a:bodyPr/>
                    <a:lstStyle/>
                    <a:p>
                      <a:pPr algn="r" fontAlgn="b"/>
                      <a:r>
                        <a:rPr lang="en-CA" sz="700" b="0" i="0" u="none" strike="noStrike">
                          <a:effectLst/>
                          <a:highlight>
                            <a:srgbClr val="FFFFFF"/>
                          </a:highligh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r" fontAlgn="b"/>
                      <a:r>
                        <a:rPr lang="en-CA" sz="700" b="0" i="0" u="none" strike="noStrike">
                          <a:effectLst/>
                          <a:latin typeface="Arial" panose="020B0604020202020204" pitchFamily="34" charset="0"/>
                        </a:rPr>
                        <a:t>164.23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2">
                  <a:txBody>
                    <a:bodyPr/>
                    <a:lstStyle/>
                    <a:p>
                      <a:pPr algn="r" fontAlgn="b"/>
                      <a:r>
                        <a:rPr lang="en-CA" sz="700" b="0" i="0" u="none" strike="noStrike">
                          <a:effectLst/>
                          <a:latin typeface="Arial" panose="020B0604020202020204" pitchFamily="34" charset="0"/>
                        </a:rPr>
                        <a:t>164.23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l" fontAlgn="b"/>
                      <a:r>
                        <a:rPr lang="en-CA" sz="7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3">
                  <a:txBody>
                    <a:bodyPr/>
                    <a:lstStyle/>
                    <a:p>
                      <a:pPr algn="l" fontAlgn="b"/>
                      <a:r>
                        <a:rPr lang="en-CA" sz="7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CA" sz="700" b="0" i="0" u="none" strike="noStrike" dirty="0">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pPr algn="l" fontAlgn="b"/>
                      <a:endParaRPr lang="en-CA" sz="700" b="0" i="0" u="none" strike="noStrike">
                        <a:effectLst/>
                        <a:highlight>
                          <a:srgbClr val="FFFFFF"/>
                        </a:highlight>
                        <a:latin typeface="Arial" panose="020B0604020202020204" pitchFamily="34" charset="0"/>
                      </a:endParaRPr>
                    </a:p>
                  </a:txBody>
                  <a:tcPr marL="0" marR="0" marT="0" marB="0" anchor="b">
                    <a:lnL w="6350" cap="flat" cmpd="sng" algn="ctr">
                      <a:no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FFFFFF"/>
                          </a:highlight>
                          <a:latin typeface="Arial" panose="020B0604020202020204" pitchFamily="34" charset="0"/>
                        </a:rPr>
                        <a:t> </a:t>
                      </a:r>
                      <a:endParaRPr lang="en-CA" sz="700" b="0" i="0" u="none" strike="noStrike" dirty="0">
                        <a:effectLst/>
                        <a:highlight>
                          <a:srgbClr val="FFFFFF"/>
                        </a:highligh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dirty="0">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51929335"/>
                  </a:ext>
                </a:extLst>
              </a:tr>
              <a:tr h="446890">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ctr" fontAlgn="b"/>
                      <a:r>
                        <a:rPr lang="en-CA" sz="700" b="0" i="0" u="none" strike="noStrike">
                          <a:effectLst/>
                          <a:highlight>
                            <a:srgbClr val="FFFFFF"/>
                          </a:highlight>
                          <a:latin typeface="Arial" panose="020B0604020202020204" pitchFamily="34" charset="0"/>
                        </a:rPr>
                        <a:t>Total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CA" sz="700" b="0" i="0" u="none" strike="noStrike">
                          <a:effectLst/>
                          <a:highlight>
                            <a:srgbClr val="FFFFFF"/>
                          </a:highligh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FFFFFF"/>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FFFFFF"/>
                          </a:highligh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gridSpan="2">
                  <a:txBody>
                    <a:bodyPr/>
                    <a:lstStyle/>
                    <a:p>
                      <a:pPr algn="r" fontAlgn="b"/>
                      <a:r>
                        <a:rPr lang="en-CA" sz="700" b="0" i="0" u="none" strike="noStrike">
                          <a:effectLst/>
                          <a:highlight>
                            <a:srgbClr val="FFFFFF"/>
                          </a:highligh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pPr algn="r" fontAlgn="b"/>
                      <a:r>
                        <a:rPr lang="en-CA" sz="700" b="0" i="0" u="none" strike="noStrike">
                          <a:effectLst/>
                          <a:highlight>
                            <a:srgbClr val="FFFF00"/>
                          </a:highlight>
                          <a:latin typeface="Arial" panose="020B0604020202020204" pitchFamily="34" charset="0"/>
                        </a:rPr>
                        <a:t>-14.90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r" fontAlgn="b"/>
                      <a:r>
                        <a:rPr lang="en-CA" sz="700" b="0" i="0" u="none" strike="noStrike" dirty="0">
                          <a:effectLst/>
                          <a:highlight>
                            <a:srgbClr val="FFFF00"/>
                          </a:highlight>
                          <a:latin typeface="Arial" panose="020B0604020202020204" pitchFamily="34" charset="0"/>
                        </a:rPr>
                        <a:t>-14.90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l" fontAlgn="b"/>
                      <a:r>
                        <a:rPr lang="en-CA" sz="7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gridSpan="3">
                  <a:txBody>
                    <a:bodyPr/>
                    <a:lstStyle/>
                    <a:p>
                      <a:pPr algn="l" fontAlgn="b"/>
                      <a:r>
                        <a:rPr lang="en-CA" sz="700" b="0" i="0" u="none" strike="noStrike">
                          <a:effectLst/>
                          <a:highlight>
                            <a:srgbClr val="FFFFFF"/>
                          </a:highligh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pPr algn="l" fontAlgn="b"/>
                      <a:r>
                        <a:rPr lang="en-CA" sz="7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pPr algn="l" fontAlgn="b"/>
                      <a:endParaRPr lang="en-CA" sz="700" b="0" i="0" u="none" strike="noStrike">
                        <a:effectLst/>
                        <a:highlight>
                          <a:srgbClr val="FFFFFF"/>
                        </a:highlight>
                        <a:latin typeface="Arial" panose="020B0604020202020204" pitchFamily="34" charset="0"/>
                      </a:endParaRPr>
                    </a:p>
                  </a:txBody>
                  <a:tcPr marL="0" marR="0" marT="0" marB="0" anchor="b">
                    <a:lnL w="6350" cap="flat" cmpd="sng" algn="ctr">
                      <a:no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FFFFFF"/>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70769068"/>
                  </a:ext>
                </a:extLst>
              </a:tr>
              <a:tr h="166681">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r"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CA" sz="7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3">
                  <a:txBody>
                    <a:bodyPr/>
                    <a:lstStyle/>
                    <a:p>
                      <a:pPr algn="l" fontAlgn="b"/>
                      <a:r>
                        <a:rPr lang="en-CA" sz="700" b="0" i="0" u="none" strike="noStrike" dirty="0">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endParaRPr lang="en-CA" sz="700" b="0" i="0" u="none" strike="noStrike" dirty="0">
                        <a:effectLst/>
                        <a:highlight>
                          <a:srgbClr val="D9D9D9"/>
                        </a:highligh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184056614"/>
                  </a:ext>
                </a:extLst>
              </a:tr>
              <a:tr h="186291">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12">
                  <a:txBody>
                    <a:bodyPr/>
                    <a:lstStyle/>
                    <a:p>
                      <a:pPr algn="l" fontAlgn="b"/>
                      <a:r>
                        <a:rPr lang="en-CA" sz="800" b="1" i="0" u="none" strike="noStrike" dirty="0">
                          <a:effectLst/>
                          <a:highlight>
                            <a:srgbClr val="D9D9D9"/>
                          </a:highligh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CA" sz="800" b="1" i="0" u="none" strike="noStrike">
                        <a:effectLst/>
                        <a:highlight>
                          <a:srgbClr val="D9D9D9"/>
                        </a:highlight>
                        <a:latin typeface="Arial" panose="020B0604020202020204" pitchFamily="34" charset="0"/>
                      </a:endParaRPr>
                    </a:p>
                  </a:txBody>
                  <a:tcPr marL="0" marR="0" marT="0" marB="0" anchor="b">
                    <a:lnL w="19050" cap="flat" cmpd="sng" algn="ctr">
                      <a:no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pPr algn="l" fontAlgn="b"/>
                      <a:endParaRPr lang="en-CA" sz="800" b="1" i="0" u="none" strike="noStrike">
                        <a:effectLst/>
                        <a:highlight>
                          <a:srgbClr val="D9D9D9"/>
                        </a:highlight>
                        <a:latin typeface="Arial" panose="020B0604020202020204" pitchFamily="34" charset="0"/>
                      </a:endParaRPr>
                    </a:p>
                  </a:txBody>
                  <a:tcPr marL="0" marR="0" marT="0" marB="0" anchor="b">
                    <a:lnL w="19050" cap="flat" cmpd="sng" algn="ctr">
                      <a:no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700" b="0" i="0" u="none" strike="noStrike" dirty="0">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85932200"/>
                  </a:ext>
                </a:extLst>
              </a:tr>
              <a:tr h="166681">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l" fontAlgn="b"/>
                      <a:r>
                        <a:rPr lang="en-CA" sz="7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700" b="0" i="0" u="none" strike="noStrike">
                          <a:effectLst/>
                          <a:highlight>
                            <a:srgbClr val="FFFF00"/>
                          </a:highlight>
                          <a:latin typeface="Arial" panose="020B0604020202020204" pitchFamily="34" charset="0"/>
                        </a:rPr>
                        <a:t>8606.70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700" b="0" i="0" u="none" strike="noStrike">
                          <a:effectLst/>
                          <a:highlight>
                            <a:srgbClr val="FFFFFF"/>
                          </a:highligh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CA" sz="700" b="0" i="0" u="none" strike="noStrike">
                          <a:effectLst/>
                          <a:highlight>
                            <a:srgbClr val="FFFF00"/>
                          </a:highlight>
                          <a:latin typeface="Arial" panose="020B0604020202020204" pitchFamily="34" charset="0"/>
                        </a:rPr>
                        <a:t>24.42%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n-CA" sz="700" b="0"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5">
                  <a:txBody>
                    <a:bodyPr/>
                    <a:lstStyle/>
                    <a:p>
                      <a:pPr algn="l" fontAlgn="b"/>
                      <a:r>
                        <a:rPr lang="en-CA" sz="700" b="0" i="0" u="none" strike="noStrike">
                          <a:effectLst/>
                          <a:highlight>
                            <a:srgbClr val="FFFFFF"/>
                          </a:highligh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CA" sz="700" b="0" i="0" u="none" strike="noStrike">
                        <a:effectLst/>
                        <a:highlight>
                          <a:srgbClr val="FFFFF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98034253"/>
                  </a:ext>
                </a:extLst>
              </a:tr>
              <a:tr h="166681">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l" fontAlgn="b"/>
                      <a:r>
                        <a:rPr lang="en-CA" sz="700" b="0" i="0" u="none" strike="noStrike">
                          <a:effectLst/>
                          <a:highlight>
                            <a:srgbClr val="FFFFFF"/>
                          </a:highligh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700" b="0" i="0" u="none" strike="noStrike">
                          <a:effectLst/>
                          <a:highlight>
                            <a:srgbClr val="FFFF00"/>
                          </a:highlight>
                          <a:latin typeface="Arial" panose="020B0604020202020204" pitchFamily="34" charset="0"/>
                        </a:rPr>
                        <a:t>8606.70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7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CA" sz="700" b="0" i="0" u="none" strike="noStrike">
                          <a:effectLst/>
                          <a:highlight>
                            <a:srgbClr val="FFFF00"/>
                          </a:highlight>
                          <a:latin typeface="Arial" panose="020B0604020202020204" pitchFamily="34" charset="0"/>
                        </a:rPr>
                        <a:t>36.47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n-CA" sz="700" b="0"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5">
                  <a:txBody>
                    <a:bodyPr/>
                    <a:lstStyle/>
                    <a:p>
                      <a:pPr algn="l" fontAlgn="b"/>
                      <a:r>
                        <a:rPr lang="en-CA" sz="700" b="0" i="0" u="none" strike="noStrike">
                          <a:effectLst/>
                          <a:highlight>
                            <a:srgbClr val="FFFFFF"/>
                          </a:highligh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CA" sz="700" b="0" i="0" u="none" strike="noStrike">
                        <a:effectLst/>
                        <a:highlight>
                          <a:srgbClr val="FFFFF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24592488"/>
                  </a:ext>
                </a:extLst>
              </a:tr>
              <a:tr h="166681">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endParaRPr lang="en-CA" sz="700" b="0" i="0" u="none" strike="noStrike">
                        <a:effectLst/>
                        <a:highlight>
                          <a:srgbClr val="D9D9D9"/>
                        </a:highligh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endParaRPr lang="en-CA" sz="700" b="0" i="0" u="none" strike="noStrike">
                        <a:effectLst/>
                        <a:highlight>
                          <a:srgbClr val="D9D9D9"/>
                        </a:highligh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3">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pPr algn="l" fontAlgn="b"/>
                      <a:endParaRPr lang="en-CA" sz="700" b="0" i="0" u="none" strike="noStrike">
                        <a:effectLst/>
                        <a:highlight>
                          <a:srgbClr val="D9D9D9"/>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689745724"/>
                  </a:ext>
                </a:extLst>
              </a:tr>
              <a:tr h="186291">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10">
                  <a:txBody>
                    <a:bodyPr/>
                    <a:lstStyle/>
                    <a:p>
                      <a:pPr algn="l" fontAlgn="b"/>
                      <a:r>
                        <a:rPr lang="en-CA" sz="800" b="1" i="0" u="none" strike="noStrike">
                          <a:effectLst/>
                          <a:highlight>
                            <a:srgbClr val="D9D9D9"/>
                          </a:highligh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CA" sz="800" b="1" i="0" u="none" strike="noStrike">
                        <a:effectLst/>
                        <a:highlight>
                          <a:srgbClr val="D9D9D9"/>
                        </a:highlight>
                        <a:latin typeface="Arial" panose="020B0604020202020204" pitchFamily="34" charset="0"/>
                      </a:endParaRPr>
                    </a:p>
                  </a:txBody>
                  <a:tcPr marL="0" marR="0" marT="0" marB="0" anchor="b">
                    <a:lnL w="19050" cap="flat" cmpd="sng" algn="ctr">
                      <a:no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gridSpan="3">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pPr algn="l" fontAlgn="b"/>
                      <a:endParaRPr lang="en-CA" sz="700" b="0" i="0" u="none" strike="noStrike">
                        <a:effectLst/>
                        <a:highlight>
                          <a:srgbClr val="D9D9D9"/>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47144824"/>
                  </a:ext>
                </a:extLst>
              </a:tr>
              <a:tr h="166681">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l" fontAlgn="b"/>
                      <a:r>
                        <a:rPr lang="en-CA" sz="700" b="0" i="0" u="none" strike="noStrike">
                          <a:effectLst/>
                          <a:highlight>
                            <a:srgbClr val="FFFFFF"/>
                          </a:highligh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700" b="0" i="0" u="none" strike="noStrike">
                          <a:effectLst/>
                          <a:highlight>
                            <a:srgbClr val="FFFF00"/>
                          </a:highlight>
                          <a:latin typeface="Arial" panose="020B0604020202020204" pitchFamily="34" charset="0"/>
                        </a:rPr>
                        <a:t>35,242.19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7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CA" sz="700" b="0" i="0" u="none" strike="noStrike">
                          <a:effectLst/>
                          <a:highlight>
                            <a:srgbClr val="FFFF00"/>
                          </a:highlight>
                          <a:latin typeface="Arial" panose="020B0604020202020204" pitchFamily="34" charset="0"/>
                        </a:rPr>
                        <a:t>352.42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r" fontAlgn="b"/>
                      <a:endParaRPr lang="en-CA" sz="700" b="0"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5">
                  <a:txBody>
                    <a:bodyPr/>
                    <a:lstStyle/>
                    <a:p>
                      <a:pPr algn="l" fontAlgn="b"/>
                      <a:r>
                        <a:rPr lang="en-CA" sz="700" b="0" i="0" u="none" strike="noStrike">
                          <a:effectLst/>
                          <a:highlight>
                            <a:srgbClr val="FFFFFF"/>
                          </a:highligh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CA" sz="700" b="0" i="0" u="none" strike="noStrike">
                        <a:effectLst/>
                        <a:highlight>
                          <a:srgbClr val="FFFFF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95386328"/>
                  </a:ext>
                </a:extLst>
              </a:tr>
              <a:tr h="156877">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l" fontAlgn="b"/>
                      <a:r>
                        <a:rPr lang="en-CA" sz="700" b="0" i="0" u="none" strike="noStrike">
                          <a:effectLst/>
                          <a:highlight>
                            <a:srgbClr val="FFFFFF"/>
                          </a:highligh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700" b="0" i="0" u="none" strike="noStrike">
                          <a:effectLst/>
                          <a:highlight>
                            <a:srgbClr val="FFFF00"/>
                          </a:highlight>
                          <a:latin typeface="Arial" panose="020B0604020202020204" pitchFamily="34" charset="0"/>
                        </a:rPr>
                        <a:t>236.00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7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CA" sz="700" b="0" i="0" u="none" strike="noStrike">
                          <a:effectLst/>
                          <a:highlight>
                            <a:srgbClr val="FFFF00"/>
                          </a:highlight>
                          <a:latin typeface="Arial" panose="020B0604020202020204" pitchFamily="34" charset="0"/>
                        </a:rPr>
                        <a:t>2.36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r" fontAlgn="b"/>
                      <a:endParaRPr lang="en-CA" sz="700" b="0"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5">
                  <a:txBody>
                    <a:bodyPr/>
                    <a:lstStyle/>
                    <a:p>
                      <a:pPr algn="l" fontAlgn="b"/>
                      <a:r>
                        <a:rPr lang="en-CA" sz="700" b="0" i="0" u="none" strike="noStrike">
                          <a:effectLst/>
                          <a:highlight>
                            <a:srgbClr val="FFFFFF"/>
                          </a:highligh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CA" sz="700" b="0" i="0" u="none" strike="noStrike">
                        <a:effectLst/>
                        <a:highlight>
                          <a:srgbClr val="FFFFF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74458947"/>
                  </a:ext>
                </a:extLst>
              </a:tr>
              <a:tr h="156877">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l" fontAlgn="b"/>
                      <a:r>
                        <a:rPr lang="en-CA" sz="700" b="0" i="0" u="none" strike="noStrike">
                          <a:effectLst/>
                          <a:highlight>
                            <a:srgbClr val="FFFFFF"/>
                          </a:highligh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CA"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7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l" fontAlgn="b"/>
                      <a:r>
                        <a:rPr lang="en-CA"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pPr algn="l" fontAlgn="b"/>
                      <a:endParaRPr lang="en-CA" sz="7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gridSpan="5">
                  <a:txBody>
                    <a:bodyPr/>
                    <a:lstStyle/>
                    <a:p>
                      <a:pPr algn="l" fontAlgn="b"/>
                      <a:r>
                        <a:rPr lang="en-CA" sz="700" b="0" i="0" u="none" strike="noStrike">
                          <a:effectLst/>
                          <a:highlight>
                            <a:srgbClr val="FFFFFF"/>
                          </a:highligh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CA" sz="700" b="0" i="0" u="none" strike="noStrike">
                        <a:effectLst/>
                        <a:highlight>
                          <a:srgbClr val="FFFFF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438748591"/>
                  </a:ext>
                </a:extLst>
              </a:tr>
              <a:tr h="156877">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l" fontAlgn="b"/>
                      <a:r>
                        <a:rPr lang="en-CA" sz="700" b="0" i="0" u="none" strike="noStrike">
                          <a:effectLst/>
                          <a:highlight>
                            <a:srgbClr val="FFFFFF"/>
                          </a:highligh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700" b="0" i="0" u="none" strike="noStrike">
                          <a:effectLst/>
                          <a:highlight>
                            <a:srgbClr val="FFFF00"/>
                          </a:highlight>
                          <a:latin typeface="Arial" panose="020B0604020202020204" pitchFamily="34" charset="0"/>
                        </a:rPr>
                        <a:t>68.00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7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CA" sz="700" b="0" i="0" u="none" strike="noStrike">
                          <a:effectLst/>
                          <a:highlight>
                            <a:srgbClr val="FFFF00"/>
                          </a:highlight>
                          <a:latin typeface="Arial" panose="020B0604020202020204" pitchFamily="34" charset="0"/>
                        </a:rPr>
                        <a:t>28.81%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r" fontAlgn="b"/>
                      <a:endParaRPr lang="en-CA" sz="700" b="0"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5">
                  <a:txBody>
                    <a:bodyPr/>
                    <a:lstStyle/>
                    <a:p>
                      <a:pPr algn="l" fontAlgn="b"/>
                      <a:r>
                        <a:rPr lang="en-CA" sz="700" b="0" i="0" u="none" strike="noStrike">
                          <a:effectLst/>
                          <a:highlight>
                            <a:srgbClr val="FFFFFF"/>
                          </a:highligh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CA" sz="700" b="0" i="0" u="none" strike="noStrike">
                        <a:effectLst/>
                        <a:highlight>
                          <a:srgbClr val="FFFFF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76335441"/>
                  </a:ext>
                </a:extLst>
              </a:tr>
              <a:tr h="156877">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l" fontAlgn="b"/>
                      <a:r>
                        <a:rPr lang="en-CA" sz="700" b="0" i="0" u="none" strike="noStrike">
                          <a:effectLst/>
                          <a:highlight>
                            <a:srgbClr val="FFFFFF"/>
                          </a:highligh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700" b="0" i="0" u="none" strike="noStrike">
                          <a:effectLst/>
                          <a:highlight>
                            <a:srgbClr val="FFFF00"/>
                          </a:highlight>
                          <a:latin typeface="Arial" panose="020B0604020202020204" pitchFamily="34" charset="0"/>
                        </a:rPr>
                        <a:t>51.10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7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CA" sz="700" b="0" i="0" u="none" strike="noStrike">
                          <a:effectLst/>
                          <a:highlight>
                            <a:srgbClr val="FFFF00"/>
                          </a:highlight>
                          <a:latin typeface="Arial" panose="020B0604020202020204" pitchFamily="34" charset="0"/>
                        </a:rPr>
                        <a:t>21.65%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r" fontAlgn="b"/>
                      <a:endParaRPr lang="en-CA" sz="700" b="0"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5">
                  <a:txBody>
                    <a:bodyPr/>
                    <a:lstStyle/>
                    <a:p>
                      <a:pPr algn="l" fontAlgn="b"/>
                      <a:r>
                        <a:rPr lang="en-CA" sz="700" b="0" i="0" u="none" strike="noStrike">
                          <a:effectLst/>
                          <a:highlight>
                            <a:srgbClr val="FFFFFF"/>
                          </a:highligh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CA" sz="700" b="0" i="0" u="none" strike="noStrike">
                        <a:effectLst/>
                        <a:highlight>
                          <a:srgbClr val="FFFFF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93279995"/>
                  </a:ext>
                </a:extLst>
              </a:tr>
              <a:tr h="156877">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l" fontAlgn="b"/>
                      <a:r>
                        <a:rPr lang="en-CA" sz="700" b="0" i="0" u="none" strike="noStrike">
                          <a:effectLst/>
                          <a:highlight>
                            <a:srgbClr val="FFFFFF"/>
                          </a:highligh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700" b="0" i="0" u="none" strike="noStrike">
                          <a:effectLst/>
                          <a:highlight>
                            <a:srgbClr val="FFFF00"/>
                          </a:highlight>
                          <a:latin typeface="Arial" panose="020B0604020202020204" pitchFamily="34" charset="0"/>
                        </a:rPr>
                        <a:t>116.90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700" b="0" i="0" u="none" strike="noStrike">
                          <a:effectLst/>
                          <a:highlight>
                            <a:srgbClr val="FFFFFF"/>
                          </a:highligh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CA" sz="700" b="0" i="0" u="none" strike="noStrike">
                          <a:effectLst/>
                          <a:highlight>
                            <a:srgbClr val="FFFF00"/>
                          </a:highlight>
                          <a:latin typeface="Arial" panose="020B0604020202020204" pitchFamily="34" charset="0"/>
                        </a:rPr>
                        <a:t>49.53%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r" fontAlgn="b"/>
                      <a:endParaRPr lang="en-CA" sz="700" b="0"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5">
                  <a:txBody>
                    <a:bodyPr/>
                    <a:lstStyle/>
                    <a:p>
                      <a:pPr algn="l" fontAlgn="b"/>
                      <a:r>
                        <a:rPr lang="en-CA" sz="700" b="0" i="0" u="none" strike="noStrike">
                          <a:effectLst/>
                          <a:highlight>
                            <a:srgbClr val="FFFFFF"/>
                          </a:highligh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CA" sz="700" b="0" i="0" u="none" strike="noStrike">
                        <a:effectLst/>
                        <a:highlight>
                          <a:srgbClr val="FFFFF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903678801"/>
                  </a:ext>
                </a:extLst>
              </a:tr>
              <a:tr h="166681">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l" fontAlgn="b"/>
                      <a:r>
                        <a:rPr lang="en-CA" sz="700" b="0" i="0" u="none" strike="noStrike">
                          <a:effectLst/>
                          <a:highlight>
                            <a:srgbClr val="FFFFFF"/>
                          </a:highligh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CA" sz="700" b="0" i="0" u="none" strike="noStrike">
                          <a:effectLst/>
                          <a:highlight>
                            <a:srgbClr val="FFFF00"/>
                          </a:highlight>
                          <a:latin typeface="Arial" panose="020B0604020202020204" pitchFamily="34" charset="0"/>
                        </a:rPr>
                        <a:t>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700" b="0" i="0" u="none" strike="noStrike">
                          <a:effectLst/>
                          <a:highlight>
                            <a:srgbClr val="FFFFFF"/>
                          </a:highligh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CA" sz="700" b="0" i="0" u="none" strike="noStrike">
                          <a:effectLst/>
                          <a:highlight>
                            <a:srgbClr val="FABF8F"/>
                          </a:highligh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gridSpan="2">
                  <a:txBody>
                    <a:bodyPr/>
                    <a:lstStyle/>
                    <a:p>
                      <a:pPr algn="r" fontAlgn="b"/>
                      <a:r>
                        <a:rPr lang="en-CA" sz="700" b="0" i="0" u="none" strike="noStrike">
                          <a:effectLst/>
                          <a:highlight>
                            <a:srgbClr val="FFFF00"/>
                          </a:highlight>
                          <a:latin typeface="Arial" panose="020B0604020202020204" pitchFamily="34" charset="0"/>
                        </a:rPr>
                        <a:t>40.00%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r" fontAlgn="b"/>
                      <a:endParaRPr lang="en-CA" sz="700" b="0"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5">
                  <a:txBody>
                    <a:bodyPr/>
                    <a:lstStyle/>
                    <a:p>
                      <a:pPr algn="l" fontAlgn="b"/>
                      <a:r>
                        <a:rPr lang="en-CA" sz="700" b="0" i="0" u="none" strike="noStrike">
                          <a:effectLst/>
                          <a:highlight>
                            <a:srgbClr val="FFFFFF"/>
                          </a:highligh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CA" sz="700" b="0" i="0" u="none" strike="noStrike">
                        <a:effectLst/>
                        <a:highlight>
                          <a:srgbClr val="FFFFFF"/>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67838871"/>
                  </a:ext>
                </a:extLst>
              </a:tr>
              <a:tr h="166681">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endParaRPr lang="en-CA" sz="700" b="0" i="0" u="none" strike="noStrike">
                        <a:effectLst/>
                        <a:highlight>
                          <a:srgbClr val="D9D9D9"/>
                        </a:highligh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2">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pPr algn="l" fontAlgn="b"/>
                      <a:endParaRPr lang="en-CA" sz="700" b="0" i="0" u="none" strike="noStrike">
                        <a:effectLst/>
                        <a:highlight>
                          <a:srgbClr val="D9D9D9"/>
                        </a:highligh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gridSpan="3">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pPr algn="l" fontAlgn="b"/>
                      <a:endParaRPr lang="en-CA" sz="700" b="0" i="0" u="none" strike="noStrike">
                        <a:effectLst/>
                        <a:highlight>
                          <a:srgbClr val="D9D9D9"/>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968213603"/>
                  </a:ext>
                </a:extLst>
              </a:tr>
              <a:tr h="186291">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10">
                  <a:txBody>
                    <a:bodyPr/>
                    <a:lstStyle/>
                    <a:p>
                      <a:pPr algn="l" fontAlgn="b"/>
                      <a:r>
                        <a:rPr lang="en-CA" sz="800" b="1" i="0" u="none" strike="noStrike">
                          <a:effectLst/>
                          <a:highlight>
                            <a:srgbClr val="D9D9D9"/>
                          </a:highligh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l" fontAlgn="b"/>
                      <a:endParaRPr lang="en-CA" sz="800" b="1" i="0" u="none" strike="noStrike">
                        <a:effectLst/>
                        <a:highlight>
                          <a:srgbClr val="D9D9D9"/>
                        </a:highlight>
                        <a:latin typeface="Arial" panose="020B0604020202020204" pitchFamily="34" charset="0"/>
                      </a:endParaRPr>
                    </a:p>
                  </a:txBody>
                  <a:tcPr marL="0" marR="0" marT="0" marB="0" anchor="b">
                    <a:lnL w="19050" cap="flat" cmpd="sng" algn="ctr">
                      <a:no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gridSpan="3">
                  <a:txBody>
                    <a:bodyPr/>
                    <a:lstStyle/>
                    <a:p>
                      <a:pPr algn="l" fontAlgn="b"/>
                      <a:r>
                        <a:rPr lang="en-CA" sz="700" b="0" i="0" u="none" strike="noStrike">
                          <a:effectLst/>
                          <a:highlight>
                            <a:srgbClr val="D9D9D9"/>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pPr algn="l" fontAlgn="b"/>
                      <a:endParaRPr lang="en-CA" sz="700" b="0" i="0" u="none" strike="noStrike">
                        <a:effectLst/>
                        <a:highlight>
                          <a:srgbClr val="D9D9D9"/>
                        </a:highligh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CA" sz="700" b="0" i="0" u="none" strike="noStrike">
                          <a:effectLst/>
                          <a:highlight>
                            <a:srgbClr val="969696"/>
                          </a:highligh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1733807187"/>
                  </a:ext>
                </a:extLst>
              </a:tr>
              <a:tr h="176486">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ctr" fontAlgn="b"/>
                      <a:r>
                        <a:rPr lang="en-CA" sz="700" b="1" i="0" u="none" strike="noStrike">
                          <a:effectLst/>
                          <a:highlight>
                            <a:srgbClr val="FABF8F"/>
                          </a:highlight>
                          <a:latin typeface="Arial" panose="020B0604020202020204" pitchFamily="34" charset="0"/>
                        </a:rPr>
                        <a:t>2025</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CA" sz="700" b="1" i="0" u="none" strike="noStrike">
                          <a:effectLst/>
                          <a:highlight>
                            <a:srgbClr val="FABF8F"/>
                          </a:highlight>
                          <a:latin typeface="Arial" panose="020B0604020202020204" pitchFamily="34" charset="0"/>
                        </a:rPr>
                        <a:t>2024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CA" sz="700" b="1" i="0" u="none" strike="noStrike">
                          <a:effectLst/>
                          <a:highlight>
                            <a:srgbClr val="FABF8F"/>
                          </a:highligh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CA" sz="700" b="1" i="0" u="none" strike="noStrike">
                          <a:effectLst/>
                          <a:highlight>
                            <a:srgbClr val="FABF8F"/>
                          </a:highligh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3">
                  <a:txBody>
                    <a:bodyPr/>
                    <a:lstStyle/>
                    <a:p>
                      <a:pPr algn="ctr" fontAlgn="b"/>
                      <a:r>
                        <a:rPr lang="en-CA" sz="700" b="1" i="0" u="none" strike="noStrike">
                          <a:effectLst/>
                          <a:highlight>
                            <a:srgbClr val="FABF8F"/>
                          </a:highligh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hMerge="1">
                  <a:txBody>
                    <a:bodyPr/>
                    <a:lstStyle/>
                    <a:p>
                      <a:pPr algn="ctr" fontAlgn="b"/>
                      <a:endParaRPr lang="en-CA" sz="700" b="1" i="0" u="none" strike="noStrike">
                        <a:effectLst/>
                        <a:highlight>
                          <a:srgbClr val="FABF8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CA" sz="700" b="1" i="0" u="none" strike="noStrike">
                          <a:effectLst/>
                          <a:highlight>
                            <a:srgbClr val="FABF8F"/>
                          </a:highligh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pPr algn="ctr" fontAlgn="b"/>
                      <a:endParaRPr lang="en-CA" sz="700" b="1" i="0" u="none" strike="noStrike">
                        <a:effectLst/>
                        <a:highlight>
                          <a:srgbClr val="FABF8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3">
                  <a:txBody>
                    <a:bodyPr/>
                    <a:lstStyle/>
                    <a:p>
                      <a:pPr algn="ctr" fontAlgn="b"/>
                      <a:r>
                        <a:rPr lang="en-CA" sz="700" b="1" i="0" u="none" strike="noStrike">
                          <a:effectLst/>
                          <a:highlight>
                            <a:srgbClr val="FABF8F"/>
                          </a:highligh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hMerge="1">
                  <a:txBody>
                    <a:bodyPr/>
                    <a:lstStyle/>
                    <a:p>
                      <a:pPr algn="ctr" fontAlgn="b"/>
                      <a:endParaRPr lang="en-CA" sz="700" b="1" i="0" u="none" strike="noStrike">
                        <a:effectLst/>
                        <a:highlight>
                          <a:srgbClr val="FABF8F"/>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CA" sz="700" b="1" i="0" u="none" strike="noStrike">
                          <a:effectLst/>
                          <a:highlight>
                            <a:srgbClr val="FABF8F"/>
                          </a:highligh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2695352774"/>
                  </a:ext>
                </a:extLst>
              </a:tr>
              <a:tr h="156877">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ctr" fontAlgn="b"/>
                      <a:r>
                        <a:rPr lang="en-CA" sz="700" b="1" i="0" u="none" strike="noStrike">
                          <a:effectLst/>
                          <a:highlight>
                            <a:srgbClr val="FFFF00"/>
                          </a:highligh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1" i="0" u="none" strike="noStrike">
                          <a:effectLst/>
                          <a:highlight>
                            <a:srgbClr val="FFFF00"/>
                          </a:highligh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700" b="1" i="0" u="none" strike="noStrike">
                          <a:effectLst/>
                          <a:highlight>
                            <a:srgbClr val="FFFF00"/>
                          </a:highligh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CA" sz="700" b="1" i="0" u="none" strike="noStrike">
                          <a:effectLst/>
                          <a:highlight>
                            <a:srgbClr val="FFFF00"/>
                          </a:highlight>
                          <a:latin typeface="Arial" panose="020B0604020202020204" pitchFamily="34" charset="0"/>
                        </a:rPr>
                        <a:t>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pPr algn="ctr" fontAlgn="b"/>
                      <a:r>
                        <a:rPr lang="en-CA" sz="700" b="1" i="0" u="none" strike="noStrike">
                          <a:effectLst/>
                          <a:highlight>
                            <a:srgbClr val="FFFF00"/>
                          </a:highlight>
                          <a:latin typeface="Arial" panose="020B060402020202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pPr algn="ctr" fontAlgn="b"/>
                      <a:endParaRPr lang="en-CA" sz="700" b="1"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700" b="1" i="0" u="none" strike="noStrike">
                          <a:effectLst/>
                          <a:highlight>
                            <a:srgbClr val="FFFF00"/>
                          </a:highlight>
                          <a:latin typeface="Arial" panose="020B0604020202020204" pitchFamily="34" charset="0"/>
                        </a:rPr>
                        <a:t>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n-CA" sz="700" b="1"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3">
                  <a:txBody>
                    <a:bodyPr/>
                    <a:lstStyle/>
                    <a:p>
                      <a:pPr algn="ctr" fontAlgn="b"/>
                      <a:r>
                        <a:rPr lang="en-CA" sz="700" b="1" i="0" u="none" strike="noStrike">
                          <a:effectLst/>
                          <a:highlight>
                            <a:srgbClr val="FFFF00"/>
                          </a:highlight>
                          <a:latin typeface="Arial" panose="020B0604020202020204" pitchFamily="34" charset="0"/>
                        </a:rPr>
                        <a:t>73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pPr algn="ctr" fontAlgn="b"/>
                      <a:endParaRPr lang="en-CA" sz="700" b="1"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CA" sz="700" b="1" i="0" u="none" strike="noStrike">
                          <a:effectLst/>
                          <a:highlight>
                            <a:srgbClr val="FFFF00"/>
                          </a:highligh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34171879"/>
                  </a:ext>
                </a:extLst>
              </a:tr>
              <a:tr h="166681">
                <a:tc>
                  <a:txBody>
                    <a:bodyPr/>
                    <a:lstStyle/>
                    <a:p>
                      <a:pPr algn="l" fontAlgn="b"/>
                      <a:r>
                        <a:rPr lang="en-CA" sz="600" b="0" i="0" u="none" strike="noStrike">
                          <a:effectLst/>
                          <a:highlight>
                            <a:srgbClr val="969696"/>
                          </a:highligh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ctr" fontAlgn="b"/>
                      <a:r>
                        <a:rPr lang="en-CA" sz="700" b="1" i="0" u="none" strike="noStrike">
                          <a:effectLst/>
                          <a:highlight>
                            <a:srgbClr val="FFFF00"/>
                          </a:highligh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CA" sz="700" b="1" i="0" u="none" strike="noStrike">
                          <a:effectLst/>
                          <a:highlight>
                            <a:srgbClr val="FFFF00"/>
                          </a:highligh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700" b="1" i="0" u="none" strike="noStrike">
                          <a:effectLst/>
                          <a:highlight>
                            <a:srgbClr val="FFFF00"/>
                          </a:highligh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CA" sz="700" b="1" i="0" u="none" strike="noStrike">
                          <a:effectLst/>
                          <a:highlight>
                            <a:srgbClr val="FFFF00"/>
                          </a:highlight>
                          <a:latin typeface="Arial" panose="020B0604020202020204" pitchFamily="34" charset="0"/>
                        </a:rPr>
                        <a:t>10.00%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3">
                  <a:txBody>
                    <a:bodyPr/>
                    <a:lstStyle/>
                    <a:p>
                      <a:pPr algn="ctr" fontAlgn="b"/>
                      <a:r>
                        <a:rPr lang="en-CA" sz="700" b="1" i="0" u="none" strike="noStrike">
                          <a:effectLst/>
                          <a:highlight>
                            <a:srgbClr val="FFFF00"/>
                          </a:highlight>
                          <a:latin typeface="Arial" panose="020B0604020202020204" pitchFamily="34" charset="0"/>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pPr algn="ctr" fontAlgn="b"/>
                      <a:endParaRPr lang="en-CA" sz="700" b="1"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CA" sz="700" b="1" i="0" u="none" strike="noStrike">
                          <a:effectLst/>
                          <a:highlight>
                            <a:srgbClr val="FFFF00"/>
                          </a:highlight>
                          <a:latin typeface="Arial" panose="020B0604020202020204" pitchFamily="34" charset="0"/>
                        </a:rPr>
                        <a:t>6.00%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pPr algn="ctr" fontAlgn="b"/>
                      <a:endParaRPr lang="en-CA" sz="700" b="1" i="0" u="none" strike="noStrike">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3">
                  <a:txBody>
                    <a:bodyPr/>
                    <a:lstStyle/>
                    <a:p>
                      <a:pPr algn="ctr" fontAlgn="b"/>
                      <a:r>
                        <a:rPr lang="en-CA" sz="700" b="1" i="0" u="none" strike="noStrike" dirty="0">
                          <a:effectLst/>
                          <a:highlight>
                            <a:srgbClr val="FFFF00"/>
                          </a:highlight>
                          <a:latin typeface="Arial" panose="020B0604020202020204" pitchFamily="34" charset="0"/>
                        </a:rPr>
                        <a:t>73.00%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hMerge="1">
                  <a:txBody>
                    <a:bodyPr/>
                    <a:lstStyle/>
                    <a:p>
                      <a:pPr algn="ctr" fontAlgn="b"/>
                      <a:endParaRPr lang="en-CA" sz="700" b="1" i="0" u="none" strike="noStrike" dirty="0">
                        <a:effectLst/>
                        <a:highlight>
                          <a:srgbClr val="FFFF00"/>
                        </a:highligh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1805100971"/>
                  </a:ext>
                </a:extLst>
              </a:tr>
            </a:tbl>
          </a:graphicData>
        </a:graphic>
      </p:graphicFrame>
    </p:spTree>
    <p:extLst>
      <p:ext uri="{BB962C8B-B14F-4D97-AF65-F5344CB8AC3E}">
        <p14:creationId xmlns:p14="http://schemas.microsoft.com/office/powerpoint/2010/main" val="1102528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1" name="Rectangle 20">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3" name="Rectangle 22">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72540C7-E91C-F723-6C5E-B0DBF9A43E6F}"/>
              </a:ext>
            </a:extLst>
          </p:cNvPr>
          <p:cNvSpPr>
            <a:spLocks noGrp="1"/>
          </p:cNvSpPr>
          <p:nvPr>
            <p:ph type="title"/>
          </p:nvPr>
        </p:nvSpPr>
        <p:spPr>
          <a:xfrm>
            <a:off x="1115568" y="548640"/>
            <a:ext cx="10168128" cy="1179576"/>
          </a:xfrm>
        </p:spPr>
        <p:txBody>
          <a:bodyPr>
            <a:normAutofit/>
          </a:bodyPr>
          <a:lstStyle/>
          <a:p>
            <a:r>
              <a:rPr lang="en-US" sz="2500"/>
              <a:t>Qualitative SWOT Analysis </a:t>
            </a:r>
            <a:br>
              <a:rPr lang="en-US" sz="2500"/>
            </a:br>
            <a:br>
              <a:rPr lang="en-US" sz="2500"/>
            </a:br>
            <a:r>
              <a:rPr lang="en-US" sz="2500"/>
              <a:t> * Strengths</a:t>
            </a:r>
          </a:p>
        </p:txBody>
      </p:sp>
      <p:sp>
        <p:nvSpPr>
          <p:cNvPr id="25" name="Rectangle 24">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275CEE20-53F2-2875-6F28-D7285753D175}"/>
              </a:ext>
            </a:extLst>
          </p:cNvPr>
          <p:cNvSpPr>
            <a:spLocks noGrp="1"/>
          </p:cNvSpPr>
          <p:nvPr>
            <p:ph idx="1"/>
          </p:nvPr>
        </p:nvSpPr>
        <p:spPr>
          <a:xfrm>
            <a:off x="1115568" y="2481943"/>
            <a:ext cx="10168128" cy="3695020"/>
          </a:xfrm>
        </p:spPr>
        <p:txBody>
          <a:bodyPr>
            <a:normAutofit/>
          </a:bodyPr>
          <a:lstStyle/>
          <a:p>
            <a:r>
              <a:rPr lang="en-US" sz="1700" dirty="0"/>
              <a:t>Our people, solid team, Long term experienced service staff, experienced techs.</a:t>
            </a:r>
          </a:p>
          <a:p>
            <a:r>
              <a:rPr lang="en-US" sz="1700" dirty="0"/>
              <a:t>Work Ethic.</a:t>
            </a:r>
          </a:p>
          <a:p>
            <a:r>
              <a:rPr lang="en-US" sz="1700" dirty="0"/>
              <a:t>Customer service.</a:t>
            </a:r>
          </a:p>
          <a:p>
            <a:r>
              <a:rPr lang="en-US" sz="1700" dirty="0"/>
              <a:t>Open door policy</a:t>
            </a:r>
          </a:p>
          <a:p>
            <a:r>
              <a:rPr lang="en-US" sz="1700" dirty="0"/>
              <a:t>A large data base of repeat clients, steady customer base.</a:t>
            </a:r>
          </a:p>
          <a:p>
            <a:r>
              <a:rPr lang="en-US" sz="1700" dirty="0"/>
              <a:t>Teamwork.</a:t>
            </a:r>
          </a:p>
          <a:p>
            <a:r>
              <a:rPr lang="en-US" sz="1700" dirty="0"/>
              <a:t>Great reputation, long term Dealer - 40 years.</a:t>
            </a:r>
          </a:p>
          <a:p>
            <a:r>
              <a:rPr lang="en-US" sz="1700" dirty="0"/>
              <a:t>Dealership always invests in up to date training.</a:t>
            </a:r>
          </a:p>
          <a:p>
            <a:r>
              <a:rPr lang="en-US" sz="1700" dirty="0"/>
              <a:t>We are always looking to improve.</a:t>
            </a:r>
          </a:p>
          <a:p>
            <a:r>
              <a:rPr lang="en-US" sz="1700" dirty="0"/>
              <a:t>Good location.</a:t>
            </a:r>
          </a:p>
          <a:p>
            <a:pPr marL="0" indent="0">
              <a:buNone/>
            </a:pPr>
            <a:endParaRPr lang="en-US" sz="1700" dirty="0"/>
          </a:p>
          <a:p>
            <a:endParaRPr lang="en-US" sz="1700" dirty="0"/>
          </a:p>
          <a:p>
            <a:pPr marL="0" indent="0">
              <a:buNone/>
            </a:pPr>
            <a:endParaRPr lang="en-US" sz="1700" dirty="0"/>
          </a:p>
          <a:p>
            <a:endParaRPr lang="en-US" sz="1700" dirty="0"/>
          </a:p>
          <a:p>
            <a:pPr marL="0" indent="0">
              <a:buNone/>
            </a:pPr>
            <a:endParaRPr lang="en-US" sz="1700" dirty="0"/>
          </a:p>
          <a:p>
            <a:pPr marL="0" indent="0">
              <a:buNone/>
            </a:pPr>
            <a:endParaRPr lang="en-US" sz="1700" dirty="0"/>
          </a:p>
        </p:txBody>
      </p:sp>
    </p:spTree>
    <p:extLst>
      <p:ext uri="{BB962C8B-B14F-4D97-AF65-F5344CB8AC3E}">
        <p14:creationId xmlns:p14="http://schemas.microsoft.com/office/powerpoint/2010/main" val="18084278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1" name="Rectangle 20">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3" name="Rectangle 22">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EB69DB7B-6BE6-0383-A46B-5A618759D28E}"/>
              </a:ext>
            </a:extLst>
          </p:cNvPr>
          <p:cNvSpPr>
            <a:spLocks noGrp="1"/>
          </p:cNvSpPr>
          <p:nvPr>
            <p:ph type="title"/>
          </p:nvPr>
        </p:nvSpPr>
        <p:spPr>
          <a:xfrm>
            <a:off x="1115568" y="548640"/>
            <a:ext cx="10168128" cy="1179576"/>
          </a:xfrm>
        </p:spPr>
        <p:txBody>
          <a:bodyPr>
            <a:normAutofit/>
          </a:bodyPr>
          <a:lstStyle/>
          <a:p>
            <a:r>
              <a:rPr lang="en-US" sz="2500" dirty="0"/>
              <a:t>Qualitative SWOT Analysis </a:t>
            </a:r>
            <a:br>
              <a:rPr lang="en-US" sz="2500" dirty="0"/>
            </a:br>
            <a:br>
              <a:rPr lang="en-US" sz="2500" dirty="0"/>
            </a:br>
            <a:r>
              <a:rPr lang="en-US" sz="2500" dirty="0"/>
              <a:t> * Weaknesses</a:t>
            </a:r>
          </a:p>
        </p:txBody>
      </p:sp>
      <p:sp>
        <p:nvSpPr>
          <p:cNvPr id="25" name="Rectangle 24">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 name="Content Placeholder 4">
            <a:extLst>
              <a:ext uri="{FF2B5EF4-FFF2-40B4-BE49-F238E27FC236}">
                <a16:creationId xmlns:a16="http://schemas.microsoft.com/office/drawing/2014/main" id="{19C451E7-3154-B455-3462-988B4C6E566D}"/>
              </a:ext>
            </a:extLst>
          </p:cNvPr>
          <p:cNvSpPr>
            <a:spLocks noGrp="1"/>
          </p:cNvSpPr>
          <p:nvPr>
            <p:ph idx="1"/>
          </p:nvPr>
        </p:nvSpPr>
        <p:spPr>
          <a:xfrm>
            <a:off x="1018572" y="2560319"/>
            <a:ext cx="10335228" cy="3616643"/>
          </a:xfrm>
        </p:spPr>
        <p:txBody>
          <a:bodyPr/>
          <a:lstStyle/>
          <a:p>
            <a:pPr>
              <a:buFontTx/>
              <a:buChar char="-"/>
            </a:pPr>
            <a:r>
              <a:rPr lang="en-US" dirty="0"/>
              <a:t>New advisors, more ongoing training is required.</a:t>
            </a:r>
          </a:p>
          <a:p>
            <a:pPr>
              <a:buFontTx/>
              <a:buChar char="-"/>
            </a:pPr>
            <a:r>
              <a:rPr lang="en-US" dirty="0"/>
              <a:t>Apprentices need more hand on experience.</a:t>
            </a:r>
          </a:p>
          <a:p>
            <a:pPr>
              <a:buFontTx/>
              <a:buChar char="-"/>
            </a:pPr>
            <a:r>
              <a:rPr lang="en-US" dirty="0"/>
              <a:t>Some communications between service and parts.</a:t>
            </a:r>
          </a:p>
          <a:p>
            <a:pPr>
              <a:buFontTx/>
              <a:buChar char="-"/>
            </a:pPr>
            <a:r>
              <a:rPr lang="en-US" dirty="0"/>
              <a:t>Need more techs in certain skill groups ( </a:t>
            </a:r>
            <a:r>
              <a:rPr lang="en-US" dirty="0" err="1"/>
              <a:t>ie</a:t>
            </a:r>
            <a:r>
              <a:rPr lang="en-US" dirty="0"/>
              <a:t>. Electrical)</a:t>
            </a:r>
          </a:p>
          <a:p>
            <a:pPr>
              <a:buFontTx/>
              <a:buChar char="-"/>
            </a:pPr>
            <a:r>
              <a:rPr lang="en-US" dirty="0"/>
              <a:t>Better communication and follow up with clients.</a:t>
            </a:r>
          </a:p>
          <a:p>
            <a:pPr>
              <a:buFontTx/>
              <a:buChar char="-"/>
            </a:pPr>
            <a:r>
              <a:rPr lang="en-US" dirty="0"/>
              <a:t>Shop load adjustment to account for upsell and additional repair items.</a:t>
            </a:r>
          </a:p>
          <a:p>
            <a:pPr>
              <a:buFontTx/>
              <a:buChar char="-"/>
            </a:pPr>
            <a:endParaRPr lang="en-US" dirty="0"/>
          </a:p>
          <a:p>
            <a:pPr>
              <a:buFontTx/>
              <a:buChar char="-"/>
            </a:pPr>
            <a:endParaRPr lang="en-US" dirty="0"/>
          </a:p>
          <a:p>
            <a:pPr>
              <a:buFontTx/>
              <a:buChar char="-"/>
            </a:pPr>
            <a:endParaRPr lang="en-US" dirty="0"/>
          </a:p>
          <a:p>
            <a:pPr marL="0" indent="0">
              <a:buNone/>
            </a:pPr>
            <a:endParaRPr lang="en-US" dirty="0"/>
          </a:p>
        </p:txBody>
      </p:sp>
    </p:spTree>
    <p:extLst>
      <p:ext uri="{BB962C8B-B14F-4D97-AF65-F5344CB8AC3E}">
        <p14:creationId xmlns:p14="http://schemas.microsoft.com/office/powerpoint/2010/main" val="11589462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1" name="Rectangle 20">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3" name="Rectangle 22">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9703325-6A3E-FF1C-A229-97BD78114503}"/>
              </a:ext>
            </a:extLst>
          </p:cNvPr>
          <p:cNvSpPr>
            <a:spLocks noGrp="1"/>
          </p:cNvSpPr>
          <p:nvPr>
            <p:ph type="title"/>
          </p:nvPr>
        </p:nvSpPr>
        <p:spPr>
          <a:xfrm>
            <a:off x="1115568" y="548640"/>
            <a:ext cx="10168128" cy="1179576"/>
          </a:xfrm>
        </p:spPr>
        <p:txBody>
          <a:bodyPr>
            <a:normAutofit/>
          </a:bodyPr>
          <a:lstStyle/>
          <a:p>
            <a:r>
              <a:rPr lang="en-US" sz="2500"/>
              <a:t>Qualitative SWOT Analysis </a:t>
            </a:r>
            <a:br>
              <a:rPr lang="en-US" sz="2500"/>
            </a:br>
            <a:br>
              <a:rPr lang="en-US" sz="2500"/>
            </a:br>
            <a:r>
              <a:rPr lang="en-US" sz="2500"/>
              <a:t> * Opportunities</a:t>
            </a:r>
          </a:p>
        </p:txBody>
      </p:sp>
      <p:sp>
        <p:nvSpPr>
          <p:cNvPr id="25" name="Rectangle 24">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27F4E3B5-15C3-8813-1F22-166303924346}"/>
              </a:ext>
            </a:extLst>
          </p:cNvPr>
          <p:cNvSpPr>
            <a:spLocks noGrp="1"/>
          </p:cNvSpPr>
          <p:nvPr>
            <p:ph idx="1"/>
          </p:nvPr>
        </p:nvSpPr>
        <p:spPr>
          <a:xfrm>
            <a:off x="1115568" y="2481943"/>
            <a:ext cx="10168128" cy="3695020"/>
          </a:xfrm>
        </p:spPr>
        <p:txBody>
          <a:bodyPr>
            <a:normAutofit fontScale="92500" lnSpcReduction="20000"/>
          </a:bodyPr>
          <a:lstStyle/>
          <a:p>
            <a:r>
              <a:rPr lang="en-US" sz="1700" dirty="0"/>
              <a:t>Media ( face book, Instagram) digital marketing opportunities re service specials, seasonal offers, etc.</a:t>
            </a:r>
          </a:p>
          <a:p>
            <a:endParaRPr lang="en-US" sz="1700" dirty="0"/>
          </a:p>
          <a:p>
            <a:r>
              <a:rPr lang="en-US" sz="1700" dirty="0"/>
              <a:t>Capitalize and leverage the technology within our DMS regarding client reminders, deferred services, 1</a:t>
            </a:r>
            <a:r>
              <a:rPr lang="en-US" sz="1700" baseline="30000" dirty="0"/>
              <a:t>st</a:t>
            </a:r>
            <a:r>
              <a:rPr lang="en-US" sz="1700" dirty="0"/>
              <a:t> appointment show rate, etc.</a:t>
            </a:r>
          </a:p>
          <a:p>
            <a:endParaRPr lang="en-US" sz="1700" dirty="0"/>
          </a:p>
          <a:p>
            <a:r>
              <a:rPr lang="en-US" sz="1700" dirty="0"/>
              <a:t>Display competitive pricing info on screens around the dealership.</a:t>
            </a:r>
          </a:p>
          <a:p>
            <a:endParaRPr lang="en-US" sz="1700" dirty="0"/>
          </a:p>
          <a:p>
            <a:r>
              <a:rPr lang="en-US" sz="1700" dirty="0"/>
              <a:t>Create special service  offers for employees of larger businesses in our area.</a:t>
            </a:r>
          </a:p>
          <a:p>
            <a:endParaRPr lang="en-US" sz="1700" dirty="0"/>
          </a:p>
          <a:p>
            <a:r>
              <a:rPr lang="en-US" sz="1700" dirty="0"/>
              <a:t>Continue with more focus on pick up and delivery.</a:t>
            </a:r>
          </a:p>
          <a:p>
            <a:endParaRPr lang="en-US" sz="1700" dirty="0"/>
          </a:p>
          <a:p>
            <a:r>
              <a:rPr lang="en-US" sz="1700" dirty="0"/>
              <a:t>Winning clients from other dealerships by giving better service and more timely services / repairs</a:t>
            </a:r>
          </a:p>
        </p:txBody>
      </p:sp>
    </p:spTree>
    <p:extLst>
      <p:ext uri="{BB962C8B-B14F-4D97-AF65-F5344CB8AC3E}">
        <p14:creationId xmlns:p14="http://schemas.microsoft.com/office/powerpoint/2010/main" val="31776421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1" name="Rectangle 20">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3" name="Rectangle 22">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B48A364-8343-6F58-581B-7D793B3FE13B}"/>
              </a:ext>
            </a:extLst>
          </p:cNvPr>
          <p:cNvSpPr>
            <a:spLocks noGrp="1"/>
          </p:cNvSpPr>
          <p:nvPr>
            <p:ph type="title"/>
          </p:nvPr>
        </p:nvSpPr>
        <p:spPr>
          <a:xfrm>
            <a:off x="1115568" y="548640"/>
            <a:ext cx="10168128" cy="1179576"/>
          </a:xfrm>
        </p:spPr>
        <p:txBody>
          <a:bodyPr>
            <a:normAutofit/>
          </a:bodyPr>
          <a:lstStyle/>
          <a:p>
            <a:r>
              <a:rPr lang="en-US" sz="2500"/>
              <a:t>Qualitative SWOT Analysis </a:t>
            </a:r>
            <a:br>
              <a:rPr lang="en-US" sz="2500"/>
            </a:br>
            <a:br>
              <a:rPr lang="en-US" sz="2500"/>
            </a:br>
            <a:r>
              <a:rPr lang="en-US" sz="2500"/>
              <a:t> * Threats</a:t>
            </a:r>
          </a:p>
        </p:txBody>
      </p:sp>
      <p:sp>
        <p:nvSpPr>
          <p:cNvPr id="25" name="Rectangle 24">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EDD62DC8-8F49-2692-93F1-A1C30F022DA4}"/>
              </a:ext>
            </a:extLst>
          </p:cNvPr>
          <p:cNvSpPr>
            <a:spLocks noGrp="1"/>
          </p:cNvSpPr>
          <p:nvPr>
            <p:ph idx="1"/>
          </p:nvPr>
        </p:nvSpPr>
        <p:spPr>
          <a:xfrm>
            <a:off x="1115568" y="2481943"/>
            <a:ext cx="10168128" cy="3695020"/>
          </a:xfrm>
        </p:spPr>
        <p:txBody>
          <a:bodyPr>
            <a:normAutofit/>
          </a:bodyPr>
          <a:lstStyle/>
          <a:p>
            <a:r>
              <a:rPr lang="en-US" sz="2200" dirty="0"/>
              <a:t>Increased pressure around tech wages and attracting techs. Competition with techs going to work in the oil industry.</a:t>
            </a:r>
          </a:p>
          <a:p>
            <a:r>
              <a:rPr lang="en-US" sz="2200" dirty="0"/>
              <a:t>Big box stores drastically reduced pricing on quick service, tires, brakes, etc.</a:t>
            </a:r>
          </a:p>
          <a:p>
            <a:r>
              <a:rPr lang="en-US" sz="2200" dirty="0"/>
              <a:t>Unsatisfied clients going to other dealerships.</a:t>
            </a:r>
          </a:p>
          <a:p>
            <a:r>
              <a:rPr lang="en-US" sz="2200" dirty="0"/>
              <a:t>Supply chain disruption.</a:t>
            </a:r>
          </a:p>
          <a:p>
            <a:r>
              <a:rPr lang="en-US" sz="2200" dirty="0"/>
              <a:t>Other Dealerships in the area, clients may defect if we cannot get the work done in an acceptable time frame.</a:t>
            </a:r>
          </a:p>
          <a:p>
            <a:r>
              <a:rPr lang="en-US" sz="2200" dirty="0"/>
              <a:t>Economy, clients being more careful on what they spend on repairs.</a:t>
            </a:r>
          </a:p>
          <a:p>
            <a:pPr marL="0" indent="0">
              <a:buNone/>
            </a:pPr>
            <a:endParaRPr lang="en-US" sz="2200" dirty="0"/>
          </a:p>
          <a:p>
            <a:endParaRPr lang="en-US" sz="2200" dirty="0"/>
          </a:p>
          <a:p>
            <a:pPr marL="0" indent="0">
              <a:buNone/>
            </a:pPr>
            <a:endParaRPr lang="en-US" sz="2200" dirty="0"/>
          </a:p>
          <a:p>
            <a:endParaRPr lang="en-US" sz="2200" dirty="0"/>
          </a:p>
          <a:p>
            <a:endParaRPr lang="en-US" sz="2200" dirty="0"/>
          </a:p>
          <a:p>
            <a:endParaRPr lang="en-US" sz="2200" dirty="0"/>
          </a:p>
        </p:txBody>
      </p:sp>
    </p:spTree>
    <p:extLst>
      <p:ext uri="{BB962C8B-B14F-4D97-AF65-F5344CB8AC3E}">
        <p14:creationId xmlns:p14="http://schemas.microsoft.com/office/powerpoint/2010/main" val="13044954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7" name="Rectangle 46">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9" name="Rectangle 48">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51" name="Rectangle 50">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E843B0E-7228-79C7-A82E-0DF63BC47F96}"/>
              </a:ext>
            </a:extLst>
          </p:cNvPr>
          <p:cNvSpPr>
            <a:spLocks noGrp="1"/>
          </p:cNvSpPr>
          <p:nvPr>
            <p:ph type="title"/>
          </p:nvPr>
        </p:nvSpPr>
        <p:spPr>
          <a:xfrm>
            <a:off x="1115568" y="548640"/>
            <a:ext cx="10168128" cy="1179576"/>
          </a:xfrm>
        </p:spPr>
        <p:txBody>
          <a:bodyPr>
            <a:normAutofit/>
          </a:bodyPr>
          <a:lstStyle/>
          <a:p>
            <a:r>
              <a:rPr lang="en-US" sz="4000"/>
              <a:t>Objectives</a:t>
            </a:r>
          </a:p>
        </p:txBody>
      </p:sp>
      <p:sp>
        <p:nvSpPr>
          <p:cNvPr id="53" name="Rectangle 52">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6" name="Content Placeholder 5">
            <a:extLst>
              <a:ext uri="{FF2B5EF4-FFF2-40B4-BE49-F238E27FC236}">
                <a16:creationId xmlns:a16="http://schemas.microsoft.com/office/drawing/2014/main" id="{2EF44993-8EC7-43FE-49AE-F5BB7A71FFCC}"/>
              </a:ext>
            </a:extLst>
          </p:cNvPr>
          <p:cNvSpPr>
            <a:spLocks noGrp="1"/>
          </p:cNvSpPr>
          <p:nvPr>
            <p:ph idx="1"/>
          </p:nvPr>
        </p:nvSpPr>
        <p:spPr>
          <a:xfrm>
            <a:off x="1115568" y="2481943"/>
            <a:ext cx="10168128" cy="3695020"/>
          </a:xfrm>
        </p:spPr>
        <p:txBody>
          <a:bodyPr>
            <a:normAutofit/>
          </a:bodyPr>
          <a:lstStyle/>
          <a:p>
            <a:r>
              <a:rPr lang="en-US" sz="2200" dirty="0"/>
              <a:t>Increase hours per ro.</a:t>
            </a:r>
          </a:p>
          <a:p>
            <a:r>
              <a:rPr lang="en-US" sz="2200" dirty="0"/>
              <a:t>Increase gross % overall in the department.</a:t>
            </a:r>
          </a:p>
          <a:p>
            <a:r>
              <a:rPr lang="en-US" sz="2200" dirty="0"/>
              <a:t> Increase ELR to within 10% of door rate.</a:t>
            </a:r>
          </a:p>
          <a:p>
            <a:r>
              <a:rPr lang="en-US" sz="2200" dirty="0"/>
              <a:t>Increase shop utilization.</a:t>
            </a:r>
          </a:p>
          <a:p>
            <a:r>
              <a:rPr lang="en-US" sz="2200" dirty="0"/>
              <a:t>Increase absorption percentage.</a:t>
            </a:r>
          </a:p>
          <a:p>
            <a:r>
              <a:rPr lang="en-US" sz="2200" dirty="0"/>
              <a:t>Increase customer satisfaction scores ( </a:t>
            </a:r>
            <a:r>
              <a:rPr lang="en-US" sz="2200" dirty="0" err="1"/>
              <a:t>OneCX</a:t>
            </a:r>
            <a:r>
              <a:rPr lang="en-US" sz="2200" dirty="0"/>
              <a:t> )</a:t>
            </a:r>
          </a:p>
        </p:txBody>
      </p:sp>
    </p:spTree>
    <p:extLst>
      <p:ext uri="{BB962C8B-B14F-4D97-AF65-F5344CB8AC3E}">
        <p14:creationId xmlns:p14="http://schemas.microsoft.com/office/powerpoint/2010/main" val="20029869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9" name="Rectangle 18">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15C6BF3-9639-A936-B38A-A8EA25BD086B}"/>
              </a:ext>
            </a:extLst>
          </p:cNvPr>
          <p:cNvSpPr>
            <a:spLocks noGrp="1"/>
          </p:cNvSpPr>
          <p:nvPr>
            <p:ph type="title"/>
          </p:nvPr>
        </p:nvSpPr>
        <p:spPr>
          <a:xfrm>
            <a:off x="1115568" y="548640"/>
            <a:ext cx="10168128" cy="1179576"/>
          </a:xfrm>
        </p:spPr>
        <p:txBody>
          <a:bodyPr>
            <a:normAutofit/>
          </a:bodyPr>
          <a:lstStyle/>
          <a:p>
            <a:r>
              <a:rPr lang="en-US" sz="4000"/>
              <a:t>Strategies</a:t>
            </a:r>
          </a:p>
        </p:txBody>
      </p:sp>
      <p:sp>
        <p:nvSpPr>
          <p:cNvPr id="21" name="Rectangle 20">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C4805553-D659-0B45-A200-39579A8D5F40}"/>
              </a:ext>
            </a:extLst>
          </p:cNvPr>
          <p:cNvSpPr>
            <a:spLocks noGrp="1"/>
          </p:cNvSpPr>
          <p:nvPr>
            <p:ph idx="1"/>
          </p:nvPr>
        </p:nvSpPr>
        <p:spPr>
          <a:xfrm>
            <a:off x="1115568" y="2481943"/>
            <a:ext cx="10168128" cy="3695020"/>
          </a:xfrm>
        </p:spPr>
        <p:txBody>
          <a:bodyPr>
            <a:normAutofit fontScale="77500" lnSpcReduction="20000"/>
          </a:bodyPr>
          <a:lstStyle/>
          <a:p>
            <a:r>
              <a:rPr lang="en-US" sz="2200" dirty="0"/>
              <a:t>Develop one of our new advisors as a “ Quick Service ” advisor, to take a greater amount of the competitive service ROs off the plates of the senior advisors.</a:t>
            </a:r>
          </a:p>
          <a:p>
            <a:endParaRPr lang="en-US" sz="2200" dirty="0"/>
          </a:p>
          <a:p>
            <a:r>
              <a:rPr lang="en-US" sz="2200" dirty="0"/>
              <a:t>Book more appointments / work into the shop daily.</a:t>
            </a:r>
          </a:p>
          <a:p>
            <a:endParaRPr lang="en-US" sz="2200" dirty="0"/>
          </a:p>
          <a:p>
            <a:r>
              <a:rPr lang="en-US" sz="2200" dirty="0"/>
              <a:t>Increase  higher margin  work and offset competitive work mix percentage</a:t>
            </a:r>
          </a:p>
          <a:p>
            <a:endParaRPr lang="en-US" sz="2200" dirty="0"/>
          </a:p>
          <a:p>
            <a:r>
              <a:rPr lang="en-US" sz="2200" dirty="0"/>
              <a:t>Focus on upsell and building value to clients, spending more time with client.</a:t>
            </a:r>
          </a:p>
          <a:p>
            <a:endParaRPr lang="en-US" sz="2200" dirty="0"/>
          </a:p>
          <a:p>
            <a:r>
              <a:rPr lang="en-US" sz="2200" dirty="0"/>
              <a:t>Focus on shop loading to ensure more appointments/work gets completed daily.</a:t>
            </a:r>
          </a:p>
          <a:p>
            <a:endParaRPr lang="en-US" sz="2200" dirty="0"/>
          </a:p>
          <a:p>
            <a:r>
              <a:rPr lang="en-US" sz="2200" dirty="0"/>
              <a:t>More accountability with advisors on keeping clients updated and improving customer satisfaction.</a:t>
            </a:r>
          </a:p>
          <a:p>
            <a:pPr marL="0" indent="0">
              <a:buNone/>
            </a:pPr>
            <a:endParaRPr lang="en-US" sz="2200" dirty="0"/>
          </a:p>
        </p:txBody>
      </p:sp>
    </p:spTree>
    <p:extLst>
      <p:ext uri="{BB962C8B-B14F-4D97-AF65-F5344CB8AC3E}">
        <p14:creationId xmlns:p14="http://schemas.microsoft.com/office/powerpoint/2010/main" val="41738270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DAF1966E-FD40-4A4A-B61B-C4DF7FA05F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7" name="Rectangle 16">
            <a:extLst>
              <a:ext uri="{FF2B5EF4-FFF2-40B4-BE49-F238E27FC236}">
                <a16:creationId xmlns:a16="http://schemas.microsoft.com/office/drawing/2014/main" id="{047BFA19-D45E-416B-A404-7AF2F3F270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8209" y="0"/>
            <a:ext cx="11167447" cy="2018806"/>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9" name="Rectangle 18">
            <a:extLst>
              <a:ext uri="{FF2B5EF4-FFF2-40B4-BE49-F238E27FC236}">
                <a16:creationId xmlns:a16="http://schemas.microsoft.com/office/drawing/2014/main" id="{8E0105E7-23DB-4CF2-8258-FF47C762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6928" y="0"/>
            <a:ext cx="11155680" cy="2011680"/>
          </a:xfrm>
          <a:prstGeom prst="rect">
            <a:avLst/>
          </a:pr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0E89E90-F4A4-01AB-7B91-B99292D159E8}"/>
              </a:ext>
            </a:extLst>
          </p:cNvPr>
          <p:cNvSpPr>
            <a:spLocks noGrp="1"/>
          </p:cNvSpPr>
          <p:nvPr>
            <p:ph type="title"/>
          </p:nvPr>
        </p:nvSpPr>
        <p:spPr>
          <a:xfrm>
            <a:off x="1115568" y="548640"/>
            <a:ext cx="10168128" cy="1179576"/>
          </a:xfrm>
        </p:spPr>
        <p:txBody>
          <a:bodyPr>
            <a:normAutofit/>
          </a:bodyPr>
          <a:lstStyle/>
          <a:p>
            <a:r>
              <a:rPr lang="en-US" sz="4000"/>
              <a:t>Tactics</a:t>
            </a:r>
          </a:p>
        </p:txBody>
      </p:sp>
      <p:sp>
        <p:nvSpPr>
          <p:cNvPr id="21" name="Rectangle 20">
            <a:extLst>
              <a:ext uri="{FF2B5EF4-FFF2-40B4-BE49-F238E27FC236}">
                <a16:creationId xmlns:a16="http://schemas.microsoft.com/office/drawing/2014/main" id="{074B4F7D-14B2-478B-8BF5-01E4E0C5D26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8834" y="75895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F85AF68E-0AEB-9D99-D005-75B89AFF4F8D}"/>
              </a:ext>
            </a:extLst>
          </p:cNvPr>
          <p:cNvSpPr>
            <a:spLocks noGrp="1"/>
          </p:cNvSpPr>
          <p:nvPr>
            <p:ph idx="1"/>
          </p:nvPr>
        </p:nvSpPr>
        <p:spPr>
          <a:xfrm>
            <a:off x="1115568" y="2481943"/>
            <a:ext cx="10168128" cy="3695020"/>
          </a:xfrm>
        </p:spPr>
        <p:txBody>
          <a:bodyPr>
            <a:normAutofit fontScale="92500" lnSpcReduction="10000"/>
          </a:bodyPr>
          <a:lstStyle/>
          <a:p>
            <a:r>
              <a:rPr lang="en-US" sz="2200" dirty="0"/>
              <a:t>Service Managers to check Labor OPPs and skill codes regularly to ensure right priced techs are on appropriate jobs.</a:t>
            </a:r>
          </a:p>
          <a:p>
            <a:r>
              <a:rPr lang="en-US" sz="2200" dirty="0"/>
              <a:t>Managers to put more focus on unapplied time to bring in line to under 1% of dept gross. This can be improved by shop load adjustments and tracked in our DMS.</a:t>
            </a:r>
          </a:p>
          <a:p>
            <a:r>
              <a:rPr lang="en-US" sz="2200" dirty="0"/>
              <a:t>Managers to focus on proficiency and set goals with techs based on facility potential. We look to see if we can create a report in our DMS for this, but we will be able to track this manually if needed.</a:t>
            </a:r>
          </a:p>
          <a:p>
            <a:r>
              <a:rPr lang="en-US" sz="2200" dirty="0"/>
              <a:t>Managers to focus on driving the numbers of the department and develop the people, and practice better time management. </a:t>
            </a:r>
          </a:p>
          <a:p>
            <a:r>
              <a:rPr lang="en-US" sz="2200" dirty="0"/>
              <a:t>Develop a plan to “ stage” or prepare next jobs to techs to decrease down time of techs.</a:t>
            </a:r>
          </a:p>
          <a:p>
            <a:r>
              <a:rPr lang="en-US" sz="2200" dirty="0"/>
              <a:t>Continued accountability with advisors on promise times and client communications and follow up / status.</a:t>
            </a:r>
          </a:p>
          <a:p>
            <a:endParaRPr lang="en-US" sz="2200" dirty="0"/>
          </a:p>
        </p:txBody>
      </p:sp>
    </p:spTree>
    <p:extLst>
      <p:ext uri="{BB962C8B-B14F-4D97-AF65-F5344CB8AC3E}">
        <p14:creationId xmlns:p14="http://schemas.microsoft.com/office/powerpoint/2010/main" val="38088467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660</TotalTime>
  <Words>1697</Words>
  <Application>Microsoft Macintosh PowerPoint</Application>
  <PresentationFormat>Widescreen</PresentationFormat>
  <Paragraphs>362</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Aptos</vt:lpstr>
      <vt:lpstr>Aptos Display</vt:lpstr>
      <vt:lpstr>Arial</vt:lpstr>
      <vt:lpstr>Calibri</vt:lpstr>
      <vt:lpstr>Office Theme</vt:lpstr>
      <vt:lpstr>NADA- Fixed 2 Service Homework</vt:lpstr>
      <vt:lpstr>100 RO ANALYSIS</vt:lpstr>
      <vt:lpstr>Qualitative SWOT Analysis    * Strengths</vt:lpstr>
      <vt:lpstr>Qualitative SWOT Analysis    * Weaknesses</vt:lpstr>
      <vt:lpstr>Qualitative SWOT Analysis    * Opportunities</vt:lpstr>
      <vt:lpstr>Qualitative SWOT Analysis    * Threats</vt:lpstr>
      <vt:lpstr>Objectives</vt:lpstr>
      <vt:lpstr>Strategies</vt:lpstr>
      <vt:lpstr>Tactics</vt:lpstr>
      <vt:lpstr>Action Plan</vt:lpstr>
      <vt:lpstr>Action Plan – Continued</vt:lpstr>
      <vt:lpstr>Synopsis</vt:lpstr>
      <vt:lpstr>Synopsis -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Travis Eade</dc:creator>
  <cp:lastModifiedBy>Travis Eade</cp:lastModifiedBy>
  <cp:revision>24</cp:revision>
  <dcterms:created xsi:type="dcterms:W3CDTF">2024-08-24T14:57:21Z</dcterms:created>
  <dcterms:modified xsi:type="dcterms:W3CDTF">2024-08-28T15:56:57Z</dcterms:modified>
</cp:coreProperties>
</file>