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79" d="100"/>
          <a:sy n="79" d="100"/>
        </p:scale>
        <p:origin x="1014"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9/30/2024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9/30/2024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Jacob Harry</a:t>
            </a:r>
          </a:p>
          <a:p>
            <a:pPr algn="ctr"/>
            <a:r>
              <a:rPr lang="en-US" sz="3200" dirty="0"/>
              <a:t>N448</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6231321"/>
              </p:ext>
            </p:extLst>
          </p:nvPr>
        </p:nvGraphicFramePr>
        <p:xfrm>
          <a:off x="677334" y="1818624"/>
          <a:ext cx="9132492" cy="48203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eyeline for BDC</a:t>
                      </a:r>
                    </a:p>
                  </a:txBody>
                  <a:tcPr/>
                </a:tc>
                <a:tc>
                  <a:txBody>
                    <a:bodyPr/>
                    <a:lstStyle/>
                    <a:p>
                      <a:r>
                        <a:rPr lang="en-US" dirty="0"/>
                        <a:t>BDC Manager</a:t>
                      </a:r>
                    </a:p>
                  </a:txBody>
                  <a:tcPr/>
                </a:tc>
                <a:tc>
                  <a:txBody>
                    <a:bodyPr/>
                    <a:lstStyle/>
                    <a:p>
                      <a:r>
                        <a:rPr lang="en-US" dirty="0"/>
                        <a:t>10/15</a:t>
                      </a:r>
                    </a:p>
                  </a:txBody>
                  <a:tcPr/>
                </a:tc>
                <a:extLst>
                  <a:ext uri="{0D108BD9-81ED-4DB2-BD59-A6C34878D82A}">
                    <a16:rowId xmlns:a16="http://schemas.microsoft.com/office/drawing/2014/main" val="2400365483"/>
                  </a:ext>
                </a:extLst>
              </a:tr>
              <a:tr h="565004">
                <a:tc>
                  <a:txBody>
                    <a:bodyPr/>
                    <a:lstStyle/>
                    <a:p>
                      <a:r>
                        <a:rPr lang="en-US" dirty="0"/>
                        <a:t>Create an employee banner for Techs</a:t>
                      </a:r>
                    </a:p>
                  </a:txBody>
                  <a:tcPr/>
                </a:tc>
                <a:tc>
                  <a:txBody>
                    <a:bodyPr/>
                    <a:lstStyle/>
                    <a:p>
                      <a:r>
                        <a:rPr lang="en-US" dirty="0"/>
                        <a:t>Shop Foreman</a:t>
                      </a:r>
                    </a:p>
                  </a:txBody>
                  <a:tcPr/>
                </a:tc>
                <a:tc>
                  <a:txBody>
                    <a:bodyPr/>
                    <a:lstStyle/>
                    <a:p>
                      <a:r>
                        <a:rPr lang="en-US" dirty="0"/>
                        <a:t>12/15</a:t>
                      </a:r>
                    </a:p>
                  </a:txBody>
                  <a:tcPr/>
                </a:tc>
                <a:extLst>
                  <a:ext uri="{0D108BD9-81ED-4DB2-BD59-A6C34878D82A}">
                    <a16:rowId xmlns:a16="http://schemas.microsoft.com/office/drawing/2014/main" val="107845787"/>
                  </a:ext>
                </a:extLst>
              </a:tr>
              <a:tr h="565004">
                <a:tc>
                  <a:txBody>
                    <a:bodyPr/>
                    <a:lstStyle/>
                    <a:p>
                      <a:r>
                        <a:rPr lang="en-US" dirty="0"/>
                        <a:t>Lower our percentage of one item RO’s by 15%</a:t>
                      </a:r>
                    </a:p>
                  </a:txBody>
                  <a:tcPr/>
                </a:tc>
                <a:tc>
                  <a:txBody>
                    <a:bodyPr/>
                    <a:lstStyle/>
                    <a:p>
                      <a:r>
                        <a:rPr lang="en-US" dirty="0"/>
                        <a:t>Service drive Manager</a:t>
                      </a:r>
                    </a:p>
                  </a:txBody>
                  <a:tcPr/>
                </a:tc>
                <a:tc>
                  <a:txBody>
                    <a:bodyPr/>
                    <a:lstStyle/>
                    <a:p>
                      <a:r>
                        <a:rPr lang="en-US" dirty="0"/>
                        <a:t>1/01</a:t>
                      </a:r>
                    </a:p>
                  </a:txBody>
                  <a:tcPr/>
                </a:tc>
                <a:extLst>
                  <a:ext uri="{0D108BD9-81ED-4DB2-BD59-A6C34878D82A}">
                    <a16:rowId xmlns:a16="http://schemas.microsoft.com/office/drawing/2014/main" val="1530126605"/>
                  </a:ext>
                </a:extLst>
              </a:tr>
              <a:tr h="565004">
                <a:tc>
                  <a:txBody>
                    <a:bodyPr/>
                    <a:lstStyle/>
                    <a:p>
                      <a:r>
                        <a:rPr lang="en-US" dirty="0"/>
                        <a:t>Lower overall costs in service by 5% </a:t>
                      </a:r>
                    </a:p>
                  </a:txBody>
                  <a:tcPr/>
                </a:tc>
                <a:tc>
                  <a:txBody>
                    <a:bodyPr/>
                    <a:lstStyle/>
                    <a:p>
                      <a:r>
                        <a:rPr lang="en-US" dirty="0"/>
                        <a:t>Service Manager</a:t>
                      </a:r>
                    </a:p>
                  </a:txBody>
                  <a:tcPr/>
                </a:tc>
                <a:tc>
                  <a:txBody>
                    <a:bodyPr/>
                    <a:lstStyle/>
                    <a:p>
                      <a:r>
                        <a:rPr lang="en-US" dirty="0"/>
                        <a:t>1/01</a:t>
                      </a:r>
                    </a:p>
                  </a:txBody>
                  <a:tcPr/>
                </a:tc>
                <a:extLst>
                  <a:ext uri="{0D108BD9-81ED-4DB2-BD59-A6C34878D82A}">
                    <a16:rowId xmlns:a16="http://schemas.microsoft.com/office/drawing/2014/main" val="1950345431"/>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endParaRPr lang="en-US" dirty="0"/>
          </a:p>
        </p:txBody>
      </p:sp>
      <p:sp>
        <p:nvSpPr>
          <p:cNvPr id="4" name="TextBox 3">
            <a:extLst>
              <a:ext uri="{FF2B5EF4-FFF2-40B4-BE49-F238E27FC236}">
                <a16:creationId xmlns:a16="http://schemas.microsoft.com/office/drawing/2014/main" id="{A5987700-6177-ED60-FB7C-550173A3972C}"/>
              </a:ext>
            </a:extLst>
          </p:cNvPr>
          <p:cNvSpPr txBox="1"/>
          <p:nvPr/>
        </p:nvSpPr>
        <p:spPr>
          <a:xfrm>
            <a:off x="1072896" y="2779776"/>
            <a:ext cx="10253472" cy="1200329"/>
          </a:xfrm>
          <a:prstGeom prst="rect">
            <a:avLst/>
          </a:prstGeom>
          <a:noFill/>
        </p:spPr>
        <p:txBody>
          <a:bodyPr wrap="square" rtlCol="0">
            <a:spAutoFit/>
          </a:bodyPr>
          <a:lstStyle/>
          <a:p>
            <a:r>
              <a:rPr lang="en-US" dirty="0"/>
              <a:t>Our service department at our store is not profitable. With hope our new management structure can implement the changes necessary to spur growth. Tenure wise the department is relatively new and it will be great to see how they perform moving forward by doing a lot of small thing right to get </a:t>
            </a:r>
            <a:r>
              <a:rPr lang="en-US"/>
              <a:t>big results.</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Overall half our service advisors are new. In addition, our Service Manager has been on the job 3 months now. He was previously our shop foreman for 10+ years. He’s excited to see how to better train the staff to increases their billable hours per RO and one item ROs.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089525" y="2402538"/>
            <a:ext cx="4184650" cy="3397537"/>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a:solidFill>
                  <a:schemeClr val="tx1"/>
                </a:solidFill>
              </a:rPr>
              <a:t>SWOT Analysis- Strengths</a:t>
            </a:r>
            <a:br>
              <a:rPr lang="en-US">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a:t>Strengths</a:t>
            </a:r>
            <a:endParaRPr lang="en-US" dirty="0"/>
          </a:p>
        </p:txBody>
      </p:sp>
      <p:sp>
        <p:nvSpPr>
          <p:cNvPr id="4" name="TextBox 3">
            <a:extLst>
              <a:ext uri="{FF2B5EF4-FFF2-40B4-BE49-F238E27FC236}">
                <a16:creationId xmlns:a16="http://schemas.microsoft.com/office/drawing/2014/main" id="{D76A6BE5-F351-7D72-407E-805C5005B079}"/>
              </a:ext>
            </a:extLst>
          </p:cNvPr>
          <p:cNvSpPr txBox="1"/>
          <p:nvPr/>
        </p:nvSpPr>
        <p:spPr>
          <a:xfrm>
            <a:off x="997527" y="2838203"/>
            <a:ext cx="9096499" cy="1200329"/>
          </a:xfrm>
          <a:prstGeom prst="rect">
            <a:avLst/>
          </a:prstGeom>
          <a:noFill/>
        </p:spPr>
        <p:txBody>
          <a:bodyPr wrap="square" rtlCol="0">
            <a:spAutoFit/>
          </a:bodyPr>
          <a:lstStyle/>
          <a:p>
            <a:pPr marL="285750" indent="-285750">
              <a:buFont typeface="Arial" panose="020B0604020202020204" pitchFamily="34" charset="0"/>
              <a:buChar char="•"/>
            </a:pPr>
            <a:r>
              <a:rPr lang="en-US" dirty="0"/>
              <a:t>Growing department that is relatively fresh in staff with room to grow</a:t>
            </a:r>
          </a:p>
          <a:p>
            <a:pPr marL="285750" indent="-285750">
              <a:buFont typeface="Arial" panose="020B0604020202020204" pitchFamily="34" charset="0"/>
              <a:buChar char="•"/>
            </a:pPr>
            <a:r>
              <a:rPr lang="en-US" dirty="0"/>
              <a:t>Large facility with numerous unoccupied bays</a:t>
            </a:r>
          </a:p>
          <a:p>
            <a:pPr marL="285750" indent="-285750">
              <a:buFont typeface="Arial" panose="020B0604020202020204" pitchFamily="34" charset="0"/>
              <a:buChar char="•"/>
            </a:pPr>
            <a:r>
              <a:rPr lang="en-US" dirty="0"/>
              <a:t>Large customer base to seek clients from</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p:txBody>
      </p:sp>
      <p:sp>
        <p:nvSpPr>
          <p:cNvPr id="4" name="TextBox 3">
            <a:extLst>
              <a:ext uri="{FF2B5EF4-FFF2-40B4-BE49-F238E27FC236}">
                <a16:creationId xmlns:a16="http://schemas.microsoft.com/office/drawing/2014/main" id="{0EC6EE0D-BE08-43DF-2FFB-4B9504F3315B}"/>
              </a:ext>
            </a:extLst>
          </p:cNvPr>
          <p:cNvSpPr txBox="1"/>
          <p:nvPr/>
        </p:nvSpPr>
        <p:spPr>
          <a:xfrm>
            <a:off x="1068779" y="2778826"/>
            <a:ext cx="9405257" cy="923330"/>
          </a:xfrm>
          <a:prstGeom prst="rect">
            <a:avLst/>
          </a:prstGeom>
          <a:noFill/>
        </p:spPr>
        <p:txBody>
          <a:bodyPr wrap="square" rtlCol="0">
            <a:spAutoFit/>
          </a:bodyPr>
          <a:lstStyle/>
          <a:p>
            <a:pPr marL="285750" indent="-285750">
              <a:buFont typeface="Arial" panose="020B0604020202020204" pitchFamily="34" charset="0"/>
              <a:buChar char="•"/>
            </a:pPr>
            <a:r>
              <a:rPr lang="en-US" dirty="0"/>
              <a:t>Relatively unorganized, identity crisis</a:t>
            </a:r>
          </a:p>
          <a:p>
            <a:pPr marL="285750" indent="-285750">
              <a:buFont typeface="Arial" panose="020B0604020202020204" pitchFamily="34" charset="0"/>
              <a:buChar char="•"/>
            </a:pPr>
            <a:r>
              <a:rPr lang="en-US" dirty="0"/>
              <a:t>Currently unable to fin a good formula for profitably and customer </a:t>
            </a:r>
            <a:r>
              <a:rPr lang="en-US" dirty="0" err="1"/>
              <a:t>satisfatction</a:t>
            </a:r>
            <a:endParaRPr lang="en-US" dirty="0"/>
          </a:p>
          <a:p>
            <a:pPr marL="285750" indent="-285750">
              <a:buFont typeface="Arial" panose="020B0604020202020204" pitchFamily="34" charset="0"/>
              <a:buChar char="•"/>
            </a:pPr>
            <a:r>
              <a:rPr lang="en-US" dirty="0"/>
              <a:t>Lack of clear direction of where department is going</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p:txBody>
      </p:sp>
      <p:sp>
        <p:nvSpPr>
          <p:cNvPr id="4" name="TextBox 3">
            <a:extLst>
              <a:ext uri="{FF2B5EF4-FFF2-40B4-BE49-F238E27FC236}">
                <a16:creationId xmlns:a16="http://schemas.microsoft.com/office/drawing/2014/main" id="{6297D02A-C883-28A5-174A-D89CEBC2C57D}"/>
              </a:ext>
            </a:extLst>
          </p:cNvPr>
          <p:cNvSpPr txBox="1"/>
          <p:nvPr/>
        </p:nvSpPr>
        <p:spPr>
          <a:xfrm>
            <a:off x="1116281" y="2755075"/>
            <a:ext cx="9417132" cy="923330"/>
          </a:xfrm>
          <a:prstGeom prst="rect">
            <a:avLst/>
          </a:prstGeom>
          <a:noFill/>
        </p:spPr>
        <p:txBody>
          <a:bodyPr wrap="square" rtlCol="0">
            <a:spAutoFit/>
          </a:bodyPr>
          <a:lstStyle/>
          <a:p>
            <a:pPr marL="285750" indent="-285750">
              <a:buFont typeface="Arial" panose="020B0604020202020204" pitchFamily="34" charset="0"/>
              <a:buChar char="•"/>
            </a:pPr>
            <a:r>
              <a:rPr lang="en-US" dirty="0"/>
              <a:t>Investing in staff training</a:t>
            </a:r>
          </a:p>
          <a:p>
            <a:pPr marL="285750" indent="-285750">
              <a:buFont typeface="Arial" panose="020B0604020202020204" pitchFamily="34" charset="0"/>
              <a:buChar char="•"/>
            </a:pPr>
            <a:r>
              <a:rPr lang="en-US" dirty="0"/>
              <a:t>Getting people on board with a mission statement</a:t>
            </a:r>
          </a:p>
          <a:p>
            <a:pPr marL="285750" indent="-285750">
              <a:buFont typeface="Arial" panose="020B0604020202020204" pitchFamily="34" charset="0"/>
              <a:buChar char="•"/>
            </a:pPr>
            <a:r>
              <a:rPr lang="en-US" dirty="0"/>
              <a:t>Setting clearly defined goals and expectations</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endParaRPr lang="en-US" dirty="0"/>
          </a:p>
        </p:txBody>
      </p:sp>
      <p:sp>
        <p:nvSpPr>
          <p:cNvPr id="4" name="TextBox 3">
            <a:extLst>
              <a:ext uri="{FF2B5EF4-FFF2-40B4-BE49-F238E27FC236}">
                <a16:creationId xmlns:a16="http://schemas.microsoft.com/office/drawing/2014/main" id="{A00A9C39-5FCA-1EBD-A434-45FD71827461}"/>
              </a:ext>
            </a:extLst>
          </p:cNvPr>
          <p:cNvSpPr txBox="1"/>
          <p:nvPr/>
        </p:nvSpPr>
        <p:spPr>
          <a:xfrm>
            <a:off x="1118937" y="2767263"/>
            <a:ext cx="10166684" cy="923330"/>
          </a:xfrm>
          <a:prstGeom prst="rect">
            <a:avLst/>
          </a:prstGeom>
          <a:noFill/>
        </p:spPr>
        <p:txBody>
          <a:bodyPr wrap="square" rtlCol="0">
            <a:spAutoFit/>
          </a:bodyPr>
          <a:lstStyle/>
          <a:p>
            <a:pPr marL="285750" indent="-285750">
              <a:buFont typeface="Arial" panose="020B0604020202020204" pitchFamily="34" charset="0"/>
              <a:buChar char="•"/>
            </a:pPr>
            <a:r>
              <a:rPr lang="en-US" dirty="0"/>
              <a:t>We have an issue with retention</a:t>
            </a:r>
          </a:p>
          <a:p>
            <a:pPr marL="285750" indent="-285750">
              <a:buFont typeface="Arial" panose="020B0604020202020204" pitchFamily="34" charset="0"/>
              <a:buChar char="•"/>
            </a:pPr>
            <a:r>
              <a:rPr lang="en-US" dirty="0"/>
              <a:t>Underdeveloped staff may not be properly informed on how to deal with clients</a:t>
            </a:r>
          </a:p>
          <a:p>
            <a:pPr marL="285750" indent="-285750">
              <a:buFont typeface="Arial" panose="020B0604020202020204" pitchFamily="34" charset="0"/>
              <a:buChar char="•"/>
            </a:pPr>
            <a:r>
              <a:rPr lang="en-US" dirty="0"/>
              <a:t>Other facilities ability to provided faster service</a:t>
            </a:r>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endParaRPr lang="en-US" dirty="0"/>
          </a:p>
        </p:txBody>
      </p:sp>
      <p:sp>
        <p:nvSpPr>
          <p:cNvPr id="4" name="TextBox 3">
            <a:extLst>
              <a:ext uri="{FF2B5EF4-FFF2-40B4-BE49-F238E27FC236}">
                <a16:creationId xmlns:a16="http://schemas.microsoft.com/office/drawing/2014/main" id="{030BF869-2BDA-41B1-AC79-7463A9EB0190}"/>
              </a:ext>
            </a:extLst>
          </p:cNvPr>
          <p:cNvSpPr txBox="1"/>
          <p:nvPr/>
        </p:nvSpPr>
        <p:spPr>
          <a:xfrm>
            <a:off x="1130968" y="2646947"/>
            <a:ext cx="10250906" cy="646331"/>
          </a:xfrm>
          <a:prstGeom prst="rect">
            <a:avLst/>
          </a:prstGeom>
          <a:noFill/>
        </p:spPr>
        <p:txBody>
          <a:bodyPr wrap="square" rtlCol="0">
            <a:spAutoFit/>
          </a:bodyPr>
          <a:lstStyle/>
          <a:p>
            <a:pPr marL="285750" indent="-285750">
              <a:buFont typeface="Arial" panose="020B0604020202020204" pitchFamily="34" charset="0"/>
              <a:buChar char="•"/>
            </a:pPr>
            <a:r>
              <a:rPr lang="en-US" dirty="0"/>
              <a:t>Creating a profitable service department</a:t>
            </a:r>
          </a:p>
          <a:p>
            <a:pPr marL="285750" indent="-285750">
              <a:buFont typeface="Arial" panose="020B0604020202020204" pitchFamily="34" charset="0"/>
              <a:buChar char="•"/>
            </a:pPr>
            <a:r>
              <a:rPr lang="en-US" dirty="0"/>
              <a:t>Ensuring everyone has clearly defined roles and expectations</a:t>
            </a:r>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endParaRPr lang="en-US" dirty="0"/>
          </a:p>
        </p:txBody>
      </p:sp>
      <p:sp>
        <p:nvSpPr>
          <p:cNvPr id="4" name="TextBox 3">
            <a:extLst>
              <a:ext uri="{FF2B5EF4-FFF2-40B4-BE49-F238E27FC236}">
                <a16:creationId xmlns:a16="http://schemas.microsoft.com/office/drawing/2014/main" id="{E2252E8D-88AF-ACA5-8F93-9B8DD8777428}"/>
              </a:ext>
            </a:extLst>
          </p:cNvPr>
          <p:cNvSpPr txBox="1"/>
          <p:nvPr/>
        </p:nvSpPr>
        <p:spPr>
          <a:xfrm>
            <a:off x="926432" y="2695074"/>
            <a:ext cx="10588234" cy="646331"/>
          </a:xfrm>
          <a:prstGeom prst="rect">
            <a:avLst/>
          </a:prstGeom>
          <a:noFill/>
        </p:spPr>
        <p:txBody>
          <a:bodyPr wrap="square" rtlCol="0">
            <a:spAutoFit/>
          </a:bodyPr>
          <a:lstStyle/>
          <a:p>
            <a:pPr marL="285750" indent="-285750">
              <a:buFont typeface="Arial" panose="020B0604020202020204" pitchFamily="34" charset="0"/>
              <a:buChar char="•"/>
            </a:pPr>
            <a:r>
              <a:rPr lang="en-US" dirty="0"/>
              <a:t>Get employee feedback to make sure they feel more invested in the process</a:t>
            </a:r>
          </a:p>
          <a:p>
            <a:pPr marL="285750" indent="-285750">
              <a:buFont typeface="Arial" panose="020B0604020202020204" pitchFamily="34" charset="0"/>
              <a:buChar char="•"/>
            </a:pPr>
            <a:r>
              <a:rPr lang="en-US" dirty="0"/>
              <a:t>Create an environment that puts retention at its forefront clients and employees alike</a:t>
            </a:r>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endParaRPr lang="en-US" dirty="0"/>
          </a:p>
        </p:txBody>
      </p:sp>
      <p:sp>
        <p:nvSpPr>
          <p:cNvPr id="4" name="TextBox 3">
            <a:extLst>
              <a:ext uri="{FF2B5EF4-FFF2-40B4-BE49-F238E27FC236}">
                <a16:creationId xmlns:a16="http://schemas.microsoft.com/office/drawing/2014/main" id="{293BB9A9-DDEE-545F-47B6-835C614ABA03}"/>
              </a:ext>
            </a:extLst>
          </p:cNvPr>
          <p:cNvSpPr txBox="1"/>
          <p:nvPr/>
        </p:nvSpPr>
        <p:spPr>
          <a:xfrm>
            <a:off x="1046747" y="2719137"/>
            <a:ext cx="10467919" cy="1477328"/>
          </a:xfrm>
          <a:prstGeom prst="rect">
            <a:avLst/>
          </a:prstGeom>
          <a:noFill/>
        </p:spPr>
        <p:txBody>
          <a:bodyPr wrap="square" rtlCol="0">
            <a:spAutoFit/>
          </a:bodyPr>
          <a:lstStyle/>
          <a:p>
            <a:pPr marL="285750" indent="-285750">
              <a:buFont typeface="Arial" panose="020B0604020202020204" pitchFamily="34" charset="0"/>
              <a:buChar char="•"/>
            </a:pPr>
            <a:r>
              <a:rPr lang="en-US" dirty="0"/>
              <a:t>Create a line eye view between those answering phones and the advisors</a:t>
            </a:r>
          </a:p>
          <a:p>
            <a:pPr marL="285750" indent="-285750">
              <a:buFont typeface="Arial" panose="020B0604020202020204" pitchFamily="34" charset="0"/>
              <a:buChar char="•"/>
            </a:pPr>
            <a:r>
              <a:rPr lang="en-US" dirty="0"/>
              <a:t>Celebrate wins in both the bays and the drive</a:t>
            </a:r>
          </a:p>
          <a:p>
            <a:pPr marL="285750" indent="-285750">
              <a:buFont typeface="Arial" panose="020B0604020202020204" pitchFamily="34" charset="0"/>
              <a:buChar char="•"/>
            </a:pPr>
            <a:r>
              <a:rPr lang="en-US" dirty="0"/>
              <a:t>Create entertainment for those who need to wait possible a shuttle to the local theater with comped tickets or speed up our process on simple jobs</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163</TotalTime>
  <Words>389</Words>
  <Application>Microsoft Office PowerPoint</Application>
  <PresentationFormat>Widescreen</PresentationFormat>
  <Paragraphs>58</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Jacob Harry</cp:lastModifiedBy>
  <cp:revision>6</cp:revision>
  <dcterms:created xsi:type="dcterms:W3CDTF">2022-12-04T13:10:55Z</dcterms:created>
  <dcterms:modified xsi:type="dcterms:W3CDTF">2024-10-01T04:42:56Z</dcterms:modified>
</cp:coreProperties>
</file>