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30"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7" d="100"/>
          <a:sy n="97" d="100"/>
        </p:scale>
        <p:origin x="6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a:xfrm>
            <a:off x="1876424" y="5410201"/>
            <a:ext cx="5124886" cy="365125"/>
          </a:xfrm>
        </p:spPr>
        <p:txBody>
          <a:bodyPr/>
          <a:lstStyle/>
          <a:p>
            <a:endParaRPr lang="en-US" dirty="0"/>
          </a:p>
        </p:txBody>
      </p:sp>
      <p:sp>
        <p:nvSpPr>
          <p:cNvPr id="6" name="Slide Number Placeholder 5"/>
          <p:cNvSpPr>
            <a:spLocks noGrp="1"/>
          </p:cNvSpPr>
          <p:nvPr>
            <p:ph type="sldNum" sz="quarter" idx="12"/>
          </p:nvPr>
        </p:nvSpPr>
        <p:spPr>
          <a:xfrm>
            <a:off x="9896911" y="5410199"/>
            <a:ext cx="771089"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64114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94056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97324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515230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058807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361232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202115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499997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30200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66412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196152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90729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41410" y="3073397"/>
            <a:ext cx="4878391"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3073397"/>
            <a:ext cx="4875210" cy="271780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05265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55061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85525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13870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22671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61BEF0D-F0BB-DE4B-95CE-6DB70DBA9567}" type="datetimeFigureOut">
              <a:rPr lang="en-US" smtClean="0"/>
              <a:pPr/>
              <a:t>9/12/2024</a:t>
            </a:fld>
            <a:endParaRPr lang="en-US" dirty="0"/>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75040280"/>
      </p:ext>
    </p:extLst>
  </p:cSld>
  <p:clrMap bg1="dk1" tx1="lt1" bg2="dk2" tx2="lt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 id="2147483744" r:id="rId14"/>
    <p:sldLayoutId id="2147483745" r:id="rId15"/>
    <p:sldLayoutId id="2147483746" r:id="rId16"/>
    <p:sldLayoutId id="2147483747"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sv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microsoft.com/office/2017/06/relationships/model3d" Target="../media/model3d1.glb"/><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48000"/>
                <a:satMod val="110000"/>
                <a:lumMod val="40000"/>
              </a:schemeClr>
              <a:schemeClr val="bg1">
                <a:tint val="90000"/>
                <a:lumMod val="10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rot="21392407">
            <a:off x="562263" y="655592"/>
            <a:ext cx="5428489" cy="2173127"/>
          </a:xfrm>
        </p:spPr>
        <p:txBody>
          <a:bodyPr>
            <a:normAutofit fontScale="90000"/>
          </a:bodyPr>
          <a:lstStyle/>
          <a:p>
            <a:r>
              <a:rPr lang="en-US" sz="7400" dirty="0">
                <a:solidFill>
                  <a:schemeClr val="tx2">
                    <a:lumMod val="60000"/>
                    <a:lumOff val="40000"/>
                  </a:schemeClr>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rot="21420000">
            <a:off x="631035" y="3205822"/>
            <a:ext cx="5424749" cy="716725"/>
          </a:xfrm>
        </p:spPr>
        <p:txBody>
          <a:bodyPr>
            <a:normAutofit/>
          </a:bodyPr>
          <a:lstStyle/>
          <a:p>
            <a:r>
              <a:rPr lang="en-US" dirty="0"/>
              <a:t>Class n448 – </a:t>
            </a:r>
            <a:r>
              <a:rPr lang="en-US" dirty="0" err="1"/>
              <a:t>kayla</a:t>
            </a:r>
            <a:r>
              <a:rPr lang="en-US" dirty="0"/>
              <a:t> wade – </a:t>
            </a:r>
            <a:r>
              <a:rPr lang="en-US" dirty="0" err="1"/>
              <a:t>bruce</a:t>
            </a:r>
            <a:r>
              <a:rPr lang="en-US" dirty="0"/>
              <a:t> </a:t>
            </a:r>
            <a:r>
              <a:rPr lang="en-US" dirty="0" err="1"/>
              <a:t>hyundai</a:t>
            </a:r>
            <a:endParaRPr lang="en-US" dirty="0"/>
          </a:p>
        </p:txBody>
      </p:sp>
      <p:pic>
        <p:nvPicPr>
          <p:cNvPr id="7" name="Graphic 6" descr="Books">
            <a:extLst>
              <a:ext uri="{FF2B5EF4-FFF2-40B4-BE49-F238E27FC236}">
                <a16:creationId xmlns:a16="http://schemas.microsoft.com/office/drawing/2014/main" id="{E338636E-BDF0-9C31-6571-C3B58516DA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1420000">
            <a:off x="6635077" y="373505"/>
            <a:ext cx="3813745" cy="3813745"/>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52732348"/>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Build A Marketing Plan</a:t>
                      </a:r>
                    </a:p>
                  </a:txBody>
                  <a:tcPr/>
                </a:tc>
                <a:tc>
                  <a:txBody>
                    <a:bodyPr/>
                    <a:lstStyle/>
                    <a:p>
                      <a:r>
                        <a:rPr lang="en-US" dirty="0"/>
                        <a:t>Fixed Ops Manager </a:t>
                      </a:r>
                    </a:p>
                  </a:txBody>
                  <a:tcPr/>
                </a:tc>
                <a:tc>
                  <a:txBody>
                    <a:bodyPr/>
                    <a:lstStyle/>
                    <a:p>
                      <a:r>
                        <a:rPr lang="en-US" dirty="0"/>
                        <a:t>October 31, 2024</a:t>
                      </a:r>
                    </a:p>
                  </a:txBody>
                  <a:tcPr/>
                </a:tc>
                <a:extLst>
                  <a:ext uri="{0D108BD9-81ED-4DB2-BD59-A6C34878D82A}">
                    <a16:rowId xmlns:a16="http://schemas.microsoft.com/office/drawing/2014/main" val="2400365483"/>
                  </a:ext>
                </a:extLst>
              </a:tr>
              <a:tr h="565004">
                <a:tc>
                  <a:txBody>
                    <a:bodyPr/>
                    <a:lstStyle/>
                    <a:p>
                      <a:r>
                        <a:rPr lang="en-US" dirty="0"/>
                        <a:t>Look into Unapplied Time &amp; Minimize It</a:t>
                      </a:r>
                    </a:p>
                  </a:txBody>
                  <a:tcPr/>
                </a:tc>
                <a:tc>
                  <a:txBody>
                    <a:bodyPr/>
                    <a:lstStyle/>
                    <a:p>
                      <a:r>
                        <a:rPr lang="en-US" dirty="0"/>
                        <a:t>Service Manager</a:t>
                      </a:r>
                    </a:p>
                  </a:txBody>
                  <a:tcPr/>
                </a:tc>
                <a:tc>
                  <a:txBody>
                    <a:bodyPr/>
                    <a:lstStyle/>
                    <a:p>
                      <a:r>
                        <a:rPr lang="en-US" dirty="0"/>
                        <a:t>October 31, 2024</a:t>
                      </a:r>
                    </a:p>
                  </a:txBody>
                  <a:tcPr/>
                </a:tc>
                <a:extLst>
                  <a:ext uri="{0D108BD9-81ED-4DB2-BD59-A6C34878D82A}">
                    <a16:rowId xmlns:a16="http://schemas.microsoft.com/office/drawing/2014/main" val="107845787"/>
                  </a:ext>
                </a:extLst>
              </a:tr>
              <a:tr h="565004">
                <a:tc>
                  <a:txBody>
                    <a:bodyPr/>
                    <a:lstStyle/>
                    <a:p>
                      <a:r>
                        <a:rPr lang="en-US" dirty="0"/>
                        <a:t>Review Tech Pay Plan</a:t>
                      </a:r>
                    </a:p>
                  </a:txBody>
                  <a:tcPr/>
                </a:tc>
                <a:tc>
                  <a:txBody>
                    <a:bodyPr/>
                    <a:lstStyle/>
                    <a:p>
                      <a:r>
                        <a:rPr lang="en-US" dirty="0"/>
                        <a:t>Service Manager/Shop Forman</a:t>
                      </a:r>
                    </a:p>
                  </a:txBody>
                  <a:tcPr/>
                </a:tc>
                <a:tc>
                  <a:txBody>
                    <a:bodyPr/>
                    <a:lstStyle/>
                    <a:p>
                      <a:r>
                        <a:rPr lang="en-US" dirty="0"/>
                        <a:t>October 31, 2024</a:t>
                      </a:r>
                    </a:p>
                  </a:txBody>
                  <a:tcPr/>
                </a:tc>
                <a:extLst>
                  <a:ext uri="{0D108BD9-81ED-4DB2-BD59-A6C34878D82A}">
                    <a16:rowId xmlns:a16="http://schemas.microsoft.com/office/drawing/2014/main" val="1530126605"/>
                  </a:ext>
                </a:extLst>
              </a:tr>
              <a:tr h="565004">
                <a:tc>
                  <a:txBody>
                    <a:bodyPr/>
                    <a:lstStyle/>
                    <a:p>
                      <a:r>
                        <a:rPr lang="en-US" dirty="0"/>
                        <a:t>Research Competitors Door Rate</a:t>
                      </a:r>
                    </a:p>
                  </a:txBody>
                  <a:tcPr/>
                </a:tc>
                <a:tc>
                  <a:txBody>
                    <a:bodyPr/>
                    <a:lstStyle/>
                    <a:p>
                      <a:r>
                        <a:rPr lang="en-US" dirty="0"/>
                        <a:t>Service Team Lead</a:t>
                      </a:r>
                    </a:p>
                  </a:txBody>
                  <a:tcPr/>
                </a:tc>
                <a:tc>
                  <a:txBody>
                    <a:bodyPr/>
                    <a:lstStyle/>
                    <a:p>
                      <a:r>
                        <a:rPr lang="en-US" dirty="0"/>
                        <a:t>October 31, 2024</a:t>
                      </a:r>
                    </a:p>
                  </a:txBody>
                  <a:tcPr/>
                </a:tc>
                <a:extLst>
                  <a:ext uri="{0D108BD9-81ED-4DB2-BD59-A6C34878D82A}">
                    <a16:rowId xmlns:a16="http://schemas.microsoft.com/office/drawing/2014/main" val="1950345431"/>
                  </a:ext>
                </a:extLst>
              </a:tr>
              <a:tr h="565004">
                <a:tc>
                  <a:txBody>
                    <a:bodyPr/>
                    <a:lstStyle/>
                    <a:p>
                      <a:r>
                        <a:rPr lang="en-US" dirty="0"/>
                        <a:t>Increase Door Rate</a:t>
                      </a:r>
                    </a:p>
                  </a:txBody>
                  <a:tcPr/>
                </a:tc>
                <a:tc>
                  <a:txBody>
                    <a:bodyPr/>
                    <a:lstStyle/>
                    <a:p>
                      <a:r>
                        <a:rPr lang="en-US" dirty="0"/>
                        <a:t>Fixed Ops Manager </a:t>
                      </a:r>
                    </a:p>
                  </a:txBody>
                  <a:tcPr/>
                </a:tc>
                <a:tc>
                  <a:txBody>
                    <a:bodyPr/>
                    <a:lstStyle/>
                    <a:p>
                      <a:r>
                        <a:rPr lang="en-US" dirty="0"/>
                        <a:t>October 31, 2024</a:t>
                      </a:r>
                    </a:p>
                  </a:txBody>
                  <a:tcPr/>
                </a:tc>
                <a:extLst>
                  <a:ext uri="{0D108BD9-81ED-4DB2-BD59-A6C34878D82A}">
                    <a16:rowId xmlns:a16="http://schemas.microsoft.com/office/drawing/2014/main" val="1960891333"/>
                  </a:ext>
                </a:extLst>
              </a:tr>
              <a:tr h="565004">
                <a:tc>
                  <a:txBody>
                    <a:bodyPr/>
                    <a:lstStyle/>
                    <a:p>
                      <a:r>
                        <a:rPr lang="en-US" dirty="0"/>
                        <a:t>Book Tool Box Meeting in the Calendar weekly</a:t>
                      </a:r>
                    </a:p>
                  </a:txBody>
                  <a:tcPr/>
                </a:tc>
                <a:tc>
                  <a:txBody>
                    <a:bodyPr/>
                    <a:lstStyle/>
                    <a:p>
                      <a:r>
                        <a:rPr lang="en-US" dirty="0"/>
                        <a:t>Shop Forman</a:t>
                      </a:r>
                    </a:p>
                  </a:txBody>
                  <a:tcPr/>
                </a:tc>
                <a:tc>
                  <a:txBody>
                    <a:bodyPr/>
                    <a:lstStyle/>
                    <a:p>
                      <a:r>
                        <a:rPr lang="en-US" dirty="0"/>
                        <a:t>September 16, 2024</a:t>
                      </a:r>
                    </a:p>
                  </a:txBody>
                  <a:tcPr/>
                </a:tc>
                <a:extLst>
                  <a:ext uri="{0D108BD9-81ED-4DB2-BD59-A6C34878D82A}">
                    <a16:rowId xmlns:a16="http://schemas.microsoft.com/office/drawing/2014/main" val="4137224325"/>
                  </a:ext>
                </a:extLst>
              </a:tr>
              <a:tr h="565004">
                <a:tc>
                  <a:txBody>
                    <a:bodyPr/>
                    <a:lstStyle/>
                    <a:p>
                      <a:r>
                        <a:rPr lang="en-US" dirty="0"/>
                        <a:t>Review Budget Weekly with Advisors</a:t>
                      </a:r>
                    </a:p>
                  </a:txBody>
                  <a:tcPr/>
                </a:tc>
                <a:tc>
                  <a:txBody>
                    <a:bodyPr/>
                    <a:lstStyle/>
                    <a:p>
                      <a:r>
                        <a:rPr lang="en-US" dirty="0"/>
                        <a:t>Service Manager</a:t>
                      </a:r>
                    </a:p>
                  </a:txBody>
                  <a:tcPr/>
                </a:tc>
                <a:tc>
                  <a:txBody>
                    <a:bodyPr/>
                    <a:lstStyle/>
                    <a:p>
                      <a:r>
                        <a:rPr lang="en-US" dirty="0"/>
                        <a:t>September 16,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pPr marL="0" indent="0">
              <a:buNone/>
            </a:pPr>
            <a:r>
              <a:rPr lang="en-US" dirty="0"/>
              <a:t>Synopsis</a:t>
            </a:r>
          </a:p>
          <a:p>
            <a:pPr marL="0" indent="0">
              <a:buNone/>
            </a:pPr>
            <a:r>
              <a:rPr lang="en-US" dirty="0"/>
              <a:t>It is very clear that we have some work to do in our Service Department. Answering the phones does not seem to be a priority to our advisors. In turn this affect our CSI/KPIs. We are not displaying out 5 keys to customer service when we skip steps. This is something we have to work on. </a:t>
            </a:r>
          </a:p>
          <a:p>
            <a:pPr marL="0" indent="0">
              <a:buNone/>
            </a:pPr>
            <a:r>
              <a:rPr lang="en-US" dirty="0"/>
              <a:t>Increasing our $ per RO will increase out gross and allow us to meet budget every month. Once research of area is complete and our rate is changed we will see a significant increase in gross. </a:t>
            </a:r>
          </a:p>
          <a:p>
            <a:pPr marL="0" indent="0">
              <a:buNone/>
            </a:pPr>
            <a:r>
              <a:rPr lang="en-US" dirty="0"/>
              <a:t>Hiring another tech to fill the bay will also increase our gross. We have the work so the potential to grow is there. </a:t>
            </a:r>
          </a:p>
          <a:p>
            <a:pPr marL="0" indent="0">
              <a:buNone/>
            </a:pPr>
            <a:r>
              <a:rPr lang="en-US" dirty="0"/>
              <a:t>The weekly meeting will keep everyone informed and motivated to succeed! Our advisors are currently getting bonused on budget attainment. </a:t>
            </a:r>
          </a:p>
          <a:p>
            <a:pPr marL="0" indent="0">
              <a:buNone/>
            </a:pPr>
            <a:r>
              <a:rPr lang="en-US" dirty="0"/>
              <a:t>Looking forward to making some changes and watching the service department grow.</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pic>
        <p:nvPicPr>
          <p:cNvPr id="8" name="Content Placeholder 7">
            <a:extLst>
              <a:ext uri="{FF2B5EF4-FFF2-40B4-BE49-F238E27FC236}">
                <a16:creationId xmlns:a16="http://schemas.microsoft.com/office/drawing/2014/main" id="{A9641653-A39F-539A-B2F5-454257B3108C}"/>
              </a:ext>
            </a:extLst>
          </p:cNvPr>
          <p:cNvPicPr>
            <a:picLocks noGrp="1" noChangeAspect="1"/>
          </p:cNvPicPr>
          <p:nvPr>
            <p:ph sz="half" idx="1"/>
          </p:nvPr>
        </p:nvPicPr>
        <p:blipFill>
          <a:blip r:embed="rId2"/>
          <a:stretch>
            <a:fillRect/>
          </a:stretch>
        </p:blipFill>
        <p:spPr>
          <a:xfrm>
            <a:off x="7082316" y="1813838"/>
            <a:ext cx="4298300" cy="3541712"/>
          </a:xfrm>
        </p:spPr>
      </p:pic>
      <p:sp>
        <p:nvSpPr>
          <p:cNvPr id="12" name="TextBox 11">
            <a:extLst>
              <a:ext uri="{FF2B5EF4-FFF2-40B4-BE49-F238E27FC236}">
                <a16:creationId xmlns:a16="http://schemas.microsoft.com/office/drawing/2014/main" id="{B1ECFCA9-6F4A-17BB-E99C-00B2BCF276F2}"/>
              </a:ext>
            </a:extLst>
          </p:cNvPr>
          <p:cNvSpPr txBox="1"/>
          <p:nvPr/>
        </p:nvSpPr>
        <p:spPr>
          <a:xfrm>
            <a:off x="388127" y="1956604"/>
            <a:ext cx="6643856" cy="3539430"/>
          </a:xfrm>
          <a:prstGeom prst="rect">
            <a:avLst/>
          </a:prstGeom>
          <a:noFill/>
        </p:spPr>
        <p:txBody>
          <a:bodyPr wrap="square" rtlCol="0">
            <a:spAutoFit/>
          </a:bodyPr>
          <a:lstStyle/>
          <a:p>
            <a:r>
              <a:rPr lang="en-CA" sz="1600" dirty="0"/>
              <a:t>After sitting with the Fixed Ops Manager in our store we have come to the following conclusion:</a:t>
            </a:r>
          </a:p>
          <a:p>
            <a:pPr marL="285750" indent="-285750">
              <a:buFont typeface="Arial" panose="020B0604020202020204" pitchFamily="34" charset="0"/>
              <a:buChar char="•"/>
            </a:pPr>
            <a:r>
              <a:rPr lang="en-CA" sz="1600" dirty="0"/>
              <a:t>Our percentage of repair orders is good. We are currently sitting at 48%</a:t>
            </a:r>
          </a:p>
          <a:p>
            <a:pPr marL="285750" indent="-285750">
              <a:buFont typeface="Arial" panose="020B0604020202020204" pitchFamily="34" charset="0"/>
              <a:buChar char="•"/>
            </a:pPr>
            <a:r>
              <a:rPr lang="en-CA" sz="1600" dirty="0"/>
              <a:t>Competitive and Maintenance is below the 60% but we are making it up in Repairs</a:t>
            </a:r>
          </a:p>
          <a:p>
            <a:pPr marL="285750" indent="-285750">
              <a:buFont typeface="Arial" panose="020B0604020202020204" pitchFamily="34" charset="0"/>
              <a:buChar char="•"/>
            </a:pPr>
            <a:r>
              <a:rPr lang="en-CA" sz="1600" dirty="0"/>
              <a:t>In order to be able to hold 74% of gross our labor rate needs to be $147/hr. We are still short by $8. We have an action plan put into place to increase this by the end of the year to $159 which will allow us to hold 81% of gross.</a:t>
            </a:r>
          </a:p>
          <a:p>
            <a:pPr marL="285750" indent="-285750">
              <a:buFont typeface="Arial" panose="020B0604020202020204" pitchFamily="34" charset="0"/>
              <a:buChar char="•"/>
            </a:pPr>
            <a:r>
              <a:rPr lang="en-CA" sz="1600" dirty="0"/>
              <a:t>We need to increase dollars per RO. Currently sitting at 1.72. NADA guide is 2.02-2.05. Our percentage on one line RO is 52% and this also has an impact on our dollars per RO. We have hired new service advisors and the will be bonused on performance. We believe this will motivate them to sell more increasing this number to match guide by end of 2024.</a:t>
            </a:r>
          </a:p>
        </p:txBody>
      </p:sp>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5" name="TextBox 4">
            <a:extLst>
              <a:ext uri="{FF2B5EF4-FFF2-40B4-BE49-F238E27FC236}">
                <a16:creationId xmlns:a16="http://schemas.microsoft.com/office/drawing/2014/main" id="{178621AD-5B8A-2D08-B9EF-4E29032CA2F6}"/>
              </a:ext>
            </a:extLst>
          </p:cNvPr>
          <p:cNvSpPr txBox="1"/>
          <p:nvPr/>
        </p:nvSpPr>
        <p:spPr>
          <a:xfrm>
            <a:off x="592058" y="1947210"/>
            <a:ext cx="7163896" cy="2585323"/>
          </a:xfrm>
          <a:prstGeom prst="rect">
            <a:avLst/>
          </a:prstGeom>
          <a:noFill/>
        </p:spPr>
        <p:txBody>
          <a:bodyPr wrap="square" rtlCol="0">
            <a:spAutoFit/>
          </a:bodyPr>
          <a:lstStyle/>
          <a:p>
            <a:r>
              <a:rPr lang="en-CA" dirty="0"/>
              <a:t>STRENGHTS</a:t>
            </a:r>
          </a:p>
          <a:p>
            <a:endParaRPr lang="en-CA" dirty="0"/>
          </a:p>
          <a:p>
            <a:r>
              <a:rPr lang="en-CA" dirty="0"/>
              <a:t>Some of our strengths include:</a:t>
            </a:r>
          </a:p>
          <a:p>
            <a:pPr marL="285750" indent="-285750">
              <a:buFont typeface="Arial" panose="020B0604020202020204" pitchFamily="34" charset="0"/>
              <a:buChar char="•"/>
            </a:pPr>
            <a:r>
              <a:rPr lang="en-CA" dirty="0"/>
              <a:t>Great communication with customers and staff</a:t>
            </a:r>
          </a:p>
          <a:p>
            <a:pPr marL="285750" indent="-285750">
              <a:buFont typeface="Arial" panose="020B0604020202020204" pitchFamily="34" charset="0"/>
              <a:buChar char="•"/>
            </a:pPr>
            <a:r>
              <a:rPr lang="en-CA" dirty="0" err="1"/>
              <a:t>Knowledgable</a:t>
            </a:r>
            <a:r>
              <a:rPr lang="en-CA" dirty="0"/>
              <a:t> </a:t>
            </a:r>
          </a:p>
          <a:p>
            <a:pPr marL="285750" indent="-285750">
              <a:buFont typeface="Arial" panose="020B0604020202020204" pitchFamily="34" charset="0"/>
              <a:buChar char="•"/>
            </a:pPr>
            <a:r>
              <a:rPr lang="en-CA" dirty="0"/>
              <a:t>Large loyal customer base</a:t>
            </a:r>
          </a:p>
          <a:p>
            <a:pPr marL="285750" indent="-285750">
              <a:buFont typeface="Arial" panose="020B0604020202020204" pitchFamily="34" charset="0"/>
              <a:buChar char="•"/>
            </a:pPr>
            <a:r>
              <a:rPr lang="en-CA" dirty="0"/>
              <a:t>Great team of technicians, </a:t>
            </a:r>
            <a:r>
              <a:rPr lang="en-CA" dirty="0" err="1"/>
              <a:t>commited</a:t>
            </a:r>
            <a:r>
              <a:rPr lang="en-CA" dirty="0"/>
              <a:t> and hard working</a:t>
            </a:r>
          </a:p>
          <a:p>
            <a:pPr marL="285750" indent="-285750">
              <a:buFont typeface="Arial" panose="020B0604020202020204" pitchFamily="34" charset="0"/>
              <a:buChar char="•"/>
            </a:pPr>
            <a:r>
              <a:rPr lang="en-CA" dirty="0"/>
              <a:t>Shop Forman involved in the day to day</a:t>
            </a:r>
          </a:p>
          <a:p>
            <a:pPr marL="285750" indent="-285750">
              <a:buFont typeface="Arial" panose="020B0604020202020204" pitchFamily="34" charset="0"/>
              <a:buChar char="•"/>
            </a:pPr>
            <a:r>
              <a:rPr lang="en-CA" dirty="0"/>
              <a:t>BDC Booking Department</a:t>
            </a:r>
          </a:p>
        </p:txBody>
      </p:sp>
      <p:pic>
        <p:nvPicPr>
          <p:cNvPr id="7" name="Graphic 6" descr="Body builder with solid fill">
            <a:extLst>
              <a:ext uri="{FF2B5EF4-FFF2-40B4-BE49-F238E27FC236}">
                <a16:creationId xmlns:a16="http://schemas.microsoft.com/office/drawing/2014/main" id="{FA526F2F-EDBA-2785-33B8-E6EF4EA24A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20629" y="789330"/>
            <a:ext cx="2096870" cy="2096870"/>
          </a:xfrm>
          <a:prstGeom prst="rect">
            <a:avLst/>
          </a:prstGeom>
        </p:spPr>
      </p:pic>
      <p:pic>
        <p:nvPicPr>
          <p:cNvPr id="9" name="Graphic 8" descr="Tools with solid fill">
            <a:extLst>
              <a:ext uri="{FF2B5EF4-FFF2-40B4-BE49-F238E27FC236}">
                <a16:creationId xmlns:a16="http://schemas.microsoft.com/office/drawing/2014/main" id="{CB2E25C4-21CA-F30B-ED16-00874FCDEC0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24264" y="3043421"/>
            <a:ext cx="1560182" cy="1560182"/>
          </a:xfrm>
          <a:prstGeom prst="rect">
            <a:avLst/>
          </a:prstGeom>
        </p:spPr>
      </p:pic>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C4D6AF82-E8E6-53A8-A475-B6B32415640F}"/>
              </a:ext>
            </a:extLst>
          </p:cNvPr>
          <p:cNvSpPr txBox="1"/>
          <p:nvPr/>
        </p:nvSpPr>
        <p:spPr>
          <a:xfrm>
            <a:off x="947291" y="2256397"/>
            <a:ext cx="3631288" cy="1754326"/>
          </a:xfrm>
          <a:prstGeom prst="rect">
            <a:avLst/>
          </a:prstGeom>
          <a:noFill/>
        </p:spPr>
        <p:txBody>
          <a:bodyPr wrap="square" rtlCol="0">
            <a:spAutoFit/>
          </a:bodyPr>
          <a:lstStyle/>
          <a:p>
            <a:r>
              <a:rPr lang="en-CA" dirty="0"/>
              <a:t>Weaknesses </a:t>
            </a:r>
          </a:p>
          <a:p>
            <a:endParaRPr lang="en-CA" dirty="0"/>
          </a:p>
          <a:p>
            <a:r>
              <a:rPr lang="en-CA" dirty="0"/>
              <a:t>Some weaknesses include:</a:t>
            </a:r>
          </a:p>
          <a:p>
            <a:pPr marL="285750" indent="-285750">
              <a:buFont typeface="Arial" panose="020B0604020202020204" pitchFamily="34" charset="0"/>
              <a:buChar char="•"/>
            </a:pPr>
            <a:r>
              <a:rPr lang="en-CA" dirty="0"/>
              <a:t>Answering phones</a:t>
            </a:r>
          </a:p>
          <a:p>
            <a:pPr marL="285750" indent="-285750">
              <a:buFont typeface="Arial" panose="020B0604020202020204" pitchFamily="34" charset="0"/>
              <a:buChar char="•"/>
            </a:pPr>
            <a:r>
              <a:rPr lang="en-CA" dirty="0"/>
              <a:t>Marketing </a:t>
            </a:r>
          </a:p>
          <a:p>
            <a:pPr marL="285750" indent="-285750">
              <a:buFont typeface="Arial" panose="020B0604020202020204" pitchFamily="34" charset="0"/>
              <a:buChar char="•"/>
            </a:pPr>
            <a:r>
              <a:rPr lang="en-CA" dirty="0"/>
              <a:t>New Staff Training Plan</a:t>
            </a:r>
          </a:p>
        </p:txBody>
      </p:sp>
      <p:pic>
        <p:nvPicPr>
          <p:cNvPr id="8" name="Graphic 7" descr="Car with solid fill">
            <a:extLst>
              <a:ext uri="{FF2B5EF4-FFF2-40B4-BE49-F238E27FC236}">
                <a16:creationId xmlns:a16="http://schemas.microsoft.com/office/drawing/2014/main" id="{BDB840EB-B961-1CA2-1C4E-50AAB02294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559779" y="1428710"/>
            <a:ext cx="3038036" cy="3038036"/>
          </a:xfrm>
          <a:prstGeom prst="rect">
            <a:avLst/>
          </a:prstGeom>
        </p:spPr>
      </p:pic>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861CC842-4778-83D4-EE16-9385BFA11CCB}"/>
              </a:ext>
            </a:extLst>
          </p:cNvPr>
          <p:cNvSpPr txBox="1"/>
          <p:nvPr/>
        </p:nvSpPr>
        <p:spPr>
          <a:xfrm>
            <a:off x="685801" y="2309024"/>
            <a:ext cx="4137825" cy="2031325"/>
          </a:xfrm>
          <a:prstGeom prst="rect">
            <a:avLst/>
          </a:prstGeom>
          <a:noFill/>
        </p:spPr>
        <p:txBody>
          <a:bodyPr wrap="square" rtlCol="0">
            <a:spAutoFit/>
          </a:bodyPr>
          <a:lstStyle/>
          <a:p>
            <a:r>
              <a:rPr lang="en-CA" dirty="0"/>
              <a:t>Opportunities</a:t>
            </a:r>
          </a:p>
          <a:p>
            <a:endParaRPr lang="en-CA" dirty="0"/>
          </a:p>
          <a:p>
            <a:pPr marL="285750" indent="-285750">
              <a:buFont typeface="Arial" panose="020B0604020202020204" pitchFamily="34" charset="0"/>
              <a:buChar char="•"/>
            </a:pPr>
            <a:r>
              <a:rPr lang="en-CA" dirty="0"/>
              <a:t>Hire another technician to fill the bay</a:t>
            </a:r>
          </a:p>
          <a:p>
            <a:pPr marL="285750" indent="-285750">
              <a:buFont typeface="Arial" panose="020B0604020202020204" pitchFamily="34" charset="0"/>
              <a:buChar char="•"/>
            </a:pPr>
            <a:r>
              <a:rPr lang="en-CA" dirty="0"/>
              <a:t>Increase Door Rate</a:t>
            </a:r>
          </a:p>
          <a:p>
            <a:pPr marL="285750" indent="-285750">
              <a:buFont typeface="Arial" panose="020B0604020202020204" pitchFamily="34" charset="0"/>
              <a:buChar char="•"/>
            </a:pPr>
            <a:r>
              <a:rPr lang="en-CA" dirty="0"/>
              <a:t>Come up with a marketing plan</a:t>
            </a:r>
          </a:p>
          <a:p>
            <a:pPr marL="285750" indent="-285750">
              <a:buFont typeface="Arial" panose="020B0604020202020204" pitchFamily="34" charset="0"/>
              <a:buChar char="•"/>
            </a:pPr>
            <a:r>
              <a:rPr lang="en-CA" dirty="0"/>
              <a:t>Master Tech Training with Hyundai</a:t>
            </a:r>
          </a:p>
          <a:p>
            <a:pPr marL="285750" indent="-285750">
              <a:buFont typeface="Arial" panose="020B0604020202020204" pitchFamily="34" charset="0"/>
              <a:buChar char="•"/>
            </a:pPr>
            <a:endParaRPr lang="en-CA" dirty="0"/>
          </a:p>
        </p:txBody>
      </p:sp>
      <p:pic>
        <p:nvPicPr>
          <p:cNvPr id="8" name="Graphic 7" descr="Teacher with solid fill">
            <a:extLst>
              <a:ext uri="{FF2B5EF4-FFF2-40B4-BE49-F238E27FC236}">
                <a16:creationId xmlns:a16="http://schemas.microsoft.com/office/drawing/2014/main" id="{63E7906C-4284-59C6-2FFE-573898A96B8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66878" y="304994"/>
            <a:ext cx="2738814" cy="2738814"/>
          </a:xfrm>
          <a:prstGeom prst="rect">
            <a:avLst/>
          </a:prstGeom>
        </p:spPr>
      </p:pic>
      <p:pic>
        <p:nvPicPr>
          <p:cNvPr id="10" name="Graphic 9" descr="Single gear with solid fill">
            <a:extLst>
              <a:ext uri="{FF2B5EF4-FFF2-40B4-BE49-F238E27FC236}">
                <a16:creationId xmlns:a16="http://schemas.microsoft.com/office/drawing/2014/main" id="{491BC291-99AC-9240-2B72-8573A464D62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638800" y="2557358"/>
            <a:ext cx="2551087" cy="2551087"/>
          </a:xfrm>
          <a:prstGeom prst="rect">
            <a:avLst/>
          </a:prstGeom>
        </p:spPr>
      </p:pic>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mc:AlternateContent xmlns:mc="http://schemas.openxmlformats.org/markup-compatibility/2006">
        <mc:Choice xmlns:am3d="http://schemas.microsoft.com/office/drawing/2017/model3d" Requires="am3d">
          <p:graphicFrame>
            <p:nvGraphicFramePr>
              <p:cNvPr id="6" name="Content Placeholder 5" descr="Face Screaming In Fear Emoji">
                <a:extLst>
                  <a:ext uri="{FF2B5EF4-FFF2-40B4-BE49-F238E27FC236}">
                    <a16:creationId xmlns:a16="http://schemas.microsoft.com/office/drawing/2014/main" id="{00E1D464-EC94-1187-25CB-B0666BA56DC7}"/>
                  </a:ext>
                </a:extLst>
              </p:cNvPr>
              <p:cNvGraphicFramePr>
                <a:graphicFrameLocks noGrp="1" noChangeAspect="1"/>
              </p:cNvGraphicFramePr>
              <p:nvPr>
                <p:ph idx="1"/>
                <p:extLst>
                  <p:ext uri="{D42A27DB-BD31-4B8C-83A1-F6EECF244321}">
                    <p14:modId xmlns:p14="http://schemas.microsoft.com/office/powerpoint/2010/main" val="4247870617"/>
                  </p:ext>
                </p:extLst>
              </p:nvPr>
            </p:nvGraphicFramePr>
            <p:xfrm>
              <a:off x="8657402" y="1401150"/>
              <a:ext cx="1886944" cy="1886943"/>
            </p:xfrm>
            <a:graphic>
              <a:graphicData uri="http://schemas.microsoft.com/office/drawing/2017/model3d">
                <am3d:model3d r:embed="rId2">
                  <am3d:spPr>
                    <a:xfrm>
                      <a:off x="0" y="0"/>
                      <a:ext cx="1886944" cy="1886943"/>
                    </a:xfrm>
                    <a:prstGeom prst="rect">
                      <a:avLst/>
                    </a:prstGeom>
                  </am3d:spPr>
                  <am3d:camera>
                    <am3d:pos x="0" y="0" z="81461348"/>
                    <am3d:up dx="0" dy="36000000" dz="0"/>
                    <am3d:lookAt x="0" y="0" z="0"/>
                    <am3d:perspective fov="2700000"/>
                  </am3d:camera>
                  <am3d:trans>
                    <am3d:meterPerModelUnit n="95238" d="1000000"/>
                    <am3d:preTrans dx="0" dy="-17999993" dz="5203"/>
                    <am3d:scale>
                      <am3d:sx n="1000000" d="1000000"/>
                      <am3d:sy n="1000000" d="1000000"/>
                      <am3d:sz n="1000000" d="1000000"/>
                    </am3d:scale>
                    <am3d:rot/>
                    <am3d:postTrans dx="0" dy="0" dz="0"/>
                  </am3d:trans>
                  <am3d:raster rName="Office3DRenderer" rVer="16.0.8326">
                    <am3d:blip r:embed="rId3"/>
                  </am3d:raster>
                  <am3d:objViewport viewportSz="31814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Content Placeholder 5" descr="Face Screaming In Fear Emoji">
                <a:extLst>
                  <a:ext uri="{FF2B5EF4-FFF2-40B4-BE49-F238E27FC236}">
                    <a16:creationId xmlns:a16="http://schemas.microsoft.com/office/drawing/2014/main" id="{00E1D464-EC94-1187-25CB-B0666BA56DC7}"/>
                  </a:ext>
                </a:extLst>
              </p:cNvPr>
              <p:cNvPicPr>
                <a:picLocks noGrp="1" noRot="1" noChangeAspect="1" noMove="1" noResize="1" noEditPoints="1" noAdjustHandles="1" noChangeArrowheads="1" noChangeShapeType="1" noCrop="1"/>
              </p:cNvPicPr>
              <p:nvPr/>
            </p:nvPicPr>
            <p:blipFill>
              <a:blip r:embed="rId3"/>
              <a:stretch>
                <a:fillRect/>
              </a:stretch>
            </p:blipFill>
            <p:spPr>
              <a:xfrm>
                <a:off x="8657402" y="1401150"/>
                <a:ext cx="1886944" cy="1886943"/>
              </a:xfrm>
              <a:prstGeom prst="rect">
                <a:avLst/>
              </a:prstGeom>
            </p:spPr>
          </p:pic>
        </mc:Fallback>
      </mc:AlternateContent>
      <p:sp>
        <p:nvSpPr>
          <p:cNvPr id="8" name="TextBox 7">
            <a:extLst>
              <a:ext uri="{FF2B5EF4-FFF2-40B4-BE49-F238E27FC236}">
                <a16:creationId xmlns:a16="http://schemas.microsoft.com/office/drawing/2014/main" id="{AD8708F5-C403-DB44-6E6D-276A1EA9BDB8}"/>
              </a:ext>
            </a:extLst>
          </p:cNvPr>
          <p:cNvSpPr txBox="1"/>
          <p:nvPr/>
        </p:nvSpPr>
        <p:spPr>
          <a:xfrm>
            <a:off x="743361" y="2029694"/>
            <a:ext cx="6519212" cy="2031325"/>
          </a:xfrm>
          <a:prstGeom prst="rect">
            <a:avLst/>
          </a:prstGeom>
          <a:noFill/>
        </p:spPr>
        <p:txBody>
          <a:bodyPr wrap="square" rtlCol="0">
            <a:spAutoFit/>
          </a:bodyPr>
          <a:lstStyle/>
          <a:p>
            <a:r>
              <a:rPr lang="en-CA" dirty="0"/>
              <a:t>Treats</a:t>
            </a:r>
          </a:p>
          <a:p>
            <a:pPr marL="285750" indent="-285750">
              <a:buFont typeface="Arial" panose="020B0604020202020204" pitchFamily="34" charset="0"/>
              <a:buChar char="•"/>
            </a:pPr>
            <a:r>
              <a:rPr lang="en-CA" dirty="0"/>
              <a:t>Lots of competition in our area including Independent and Privately Owned</a:t>
            </a:r>
          </a:p>
          <a:p>
            <a:pPr marL="285750" indent="-285750">
              <a:buFont typeface="Arial" panose="020B0604020202020204" pitchFamily="34" charset="0"/>
              <a:buChar char="•"/>
            </a:pPr>
            <a:r>
              <a:rPr lang="en-CA" dirty="0"/>
              <a:t>Parts pricing</a:t>
            </a:r>
          </a:p>
          <a:p>
            <a:pPr marL="285750" indent="-285750">
              <a:buFont typeface="Arial" panose="020B0604020202020204" pitchFamily="34" charset="0"/>
              <a:buChar char="•"/>
            </a:pPr>
            <a:r>
              <a:rPr lang="en-CA" dirty="0"/>
              <a:t>Warranty rate in low</a:t>
            </a:r>
          </a:p>
          <a:p>
            <a:pPr marL="285750" indent="-285750">
              <a:buFont typeface="Arial" panose="020B0604020202020204" pitchFamily="34" charset="0"/>
              <a:buChar char="•"/>
            </a:pPr>
            <a:r>
              <a:rPr lang="en-CA" dirty="0"/>
              <a:t>Hard to find good techs</a:t>
            </a:r>
          </a:p>
          <a:p>
            <a:endParaRPr lang="en-CA"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pic>
        <p:nvPicPr>
          <p:cNvPr id="7" name="Graphic 6" descr="Checklist with solid fill">
            <a:extLst>
              <a:ext uri="{FF2B5EF4-FFF2-40B4-BE49-F238E27FC236}">
                <a16:creationId xmlns:a16="http://schemas.microsoft.com/office/drawing/2014/main" id="{77DE5E10-F61E-E22E-428B-0B9A88BC25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50511" y="1261782"/>
            <a:ext cx="3189435" cy="3189435"/>
          </a:xfrm>
          <a:prstGeom prst="rect">
            <a:avLst/>
          </a:prstGeom>
        </p:spPr>
      </p:pic>
      <p:sp>
        <p:nvSpPr>
          <p:cNvPr id="8" name="TextBox 7">
            <a:extLst>
              <a:ext uri="{FF2B5EF4-FFF2-40B4-BE49-F238E27FC236}">
                <a16:creationId xmlns:a16="http://schemas.microsoft.com/office/drawing/2014/main" id="{F638DDB3-E362-9C0A-F496-891C2A6387BC}"/>
              </a:ext>
            </a:extLst>
          </p:cNvPr>
          <p:cNvSpPr txBox="1"/>
          <p:nvPr/>
        </p:nvSpPr>
        <p:spPr>
          <a:xfrm>
            <a:off x="1141413" y="2304656"/>
            <a:ext cx="6265885" cy="2215991"/>
          </a:xfrm>
          <a:prstGeom prst="rect">
            <a:avLst/>
          </a:prstGeom>
          <a:noFill/>
        </p:spPr>
        <p:txBody>
          <a:bodyPr wrap="square" rtlCol="0">
            <a:spAutoFit/>
          </a:bodyPr>
          <a:lstStyle/>
          <a:p>
            <a:r>
              <a:rPr lang="en-CA" sz="2400" dirty="0"/>
              <a:t>Objectives</a:t>
            </a:r>
          </a:p>
          <a:p>
            <a:endParaRPr lang="en-CA" sz="2400" dirty="0"/>
          </a:p>
          <a:p>
            <a:pPr marL="285750" indent="-285750">
              <a:buFont typeface="Arial" panose="020B0604020202020204" pitchFamily="34" charset="0"/>
              <a:buChar char="•"/>
            </a:pPr>
            <a:r>
              <a:rPr lang="en-CA" dirty="0"/>
              <a:t>Improve Customer Pay RO in Parts</a:t>
            </a:r>
          </a:p>
          <a:p>
            <a:pPr marL="285750" indent="-285750">
              <a:buFont typeface="Arial" panose="020B0604020202020204" pitchFamily="34" charset="0"/>
              <a:buChar char="•"/>
            </a:pPr>
            <a:r>
              <a:rPr lang="en-CA" dirty="0"/>
              <a:t>Improve Customer Pay RO in Labour Sales</a:t>
            </a:r>
          </a:p>
          <a:p>
            <a:pPr marL="285750" indent="-285750">
              <a:buFont typeface="Arial" panose="020B0604020202020204" pitchFamily="34" charset="0"/>
              <a:buChar char="•"/>
            </a:pPr>
            <a:r>
              <a:rPr lang="en-CA" dirty="0"/>
              <a:t>Service Advisors focusing more on up selling. </a:t>
            </a:r>
          </a:p>
          <a:p>
            <a:endParaRPr lang="en-CA" dirty="0"/>
          </a:p>
          <a:p>
            <a:endParaRPr lang="en-CA"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Strategies</a:t>
            </a:r>
          </a:p>
          <a:p>
            <a:r>
              <a:rPr lang="en-US" sz="1800" dirty="0"/>
              <a:t>Research competitive pricing in our area, specifically labor rates</a:t>
            </a:r>
          </a:p>
          <a:p>
            <a:r>
              <a:rPr lang="en-US" sz="1800" dirty="0"/>
              <a:t>Build a marketing plan to attract new customers</a:t>
            </a:r>
          </a:p>
          <a:p>
            <a:r>
              <a:rPr lang="en-US" sz="1800" dirty="0"/>
              <a:t>Re-Evaluate Technician Pay</a:t>
            </a:r>
          </a:p>
          <a:p>
            <a:r>
              <a:rPr lang="en-US" sz="1800" dirty="0"/>
              <a:t>Dig into unapplied time</a:t>
            </a:r>
          </a:p>
          <a:p>
            <a:r>
              <a:rPr lang="en-US" sz="1800" dirty="0"/>
              <a:t>Consistent Tool Box Meetings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Tactics</a:t>
            </a:r>
          </a:p>
          <a:p>
            <a:r>
              <a:rPr lang="en-US" sz="1800" dirty="0"/>
              <a:t>Set Parts up to use the NADA Guide pricing matrix </a:t>
            </a:r>
            <a:r>
              <a:rPr lang="en-US" sz="1800" dirty="0" err="1"/>
              <a:t>consistanly</a:t>
            </a:r>
            <a:endParaRPr lang="en-US" sz="1800" dirty="0"/>
          </a:p>
          <a:p>
            <a:r>
              <a:rPr lang="en-US" sz="1800" dirty="0"/>
              <a:t>Offer coupons to new customers to bring them in</a:t>
            </a:r>
          </a:p>
          <a:p>
            <a:r>
              <a:rPr lang="en-US" sz="1800" dirty="0"/>
              <a:t>Weekly meetings to be held with the Shop Forman and Service Team Lead</a:t>
            </a:r>
          </a:p>
          <a:p>
            <a:r>
              <a:rPr lang="en-US" sz="1800" dirty="0"/>
              <a:t>Review Budget – Are we on pace? What do we need to do to get there?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1628</TotalTime>
  <Words>669</Words>
  <Application>Microsoft Office PowerPoint</Application>
  <PresentationFormat>Widescreen</PresentationFormat>
  <Paragraphs>90</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Tw Cen MT</vt:lpstr>
      <vt:lpstr>Circuit</vt:lpstr>
      <vt:lpstr>NADA Service Homework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kwade</cp:lastModifiedBy>
  <cp:revision>18</cp:revision>
  <dcterms:created xsi:type="dcterms:W3CDTF">2022-12-04T13:10:55Z</dcterms:created>
  <dcterms:modified xsi:type="dcterms:W3CDTF">2024-09-12T19:35:45Z</dcterms:modified>
</cp:coreProperties>
</file>