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78" r:id="rId1"/>
  </p:sldMasterIdLst>
  <p:sldIdLst>
    <p:sldId id="256" r:id="rId2"/>
    <p:sldId id="258" r:id="rId3"/>
    <p:sldId id="270" r:id="rId4"/>
    <p:sldId id="257" r:id="rId5"/>
    <p:sldId id="262" r:id="rId6"/>
    <p:sldId id="263" r:id="rId7"/>
    <p:sldId id="264" r:id="rId8"/>
    <p:sldId id="265" r:id="rId9"/>
    <p:sldId id="266" r:id="rId10"/>
    <p:sldId id="267" r:id="rId11"/>
    <p:sldId id="268" r:id="rId12"/>
    <p:sldId id="269"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23" d="100"/>
          <a:sy n="123" d="100"/>
        </p:scale>
        <p:origin x="216"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476578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98556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01177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254091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B61BEF0D-F0BB-DE4B-95CE-6DB70DBA9567}" type="datetimeFigureOut">
              <a:rPr lang="en-US" smtClean="0"/>
              <a:pPr/>
              <a:t>9/23/24</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69066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140259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9987406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93066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199000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9/23/24</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75248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p:cNvSpPr>
          <p:nvPr>
            <p:ph type="pic" idx="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9/23/24</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78018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B61BEF0D-F0BB-DE4B-95CE-6DB70DBA9567}" type="datetimeFigureOut">
              <a:rPr lang="en-US" smtClean="0"/>
              <a:pPr/>
              <a:t>9/23/24</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prstClr val="white"/>
                </a:solidFill>
                <a:effectLst/>
                <a:uLnTx/>
                <a:uFillTx/>
                <a:latin typeface="Rockwell Extra Bold"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8594536"/>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7.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1">
                <a:shade val="48000"/>
                <a:satMod val="110000"/>
                <a:lumMod val="40000"/>
              </a:schemeClr>
              <a:schemeClr val="bg1">
                <a:tint val="90000"/>
                <a:lumMod val="10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rot="21420000">
            <a:off x="562263" y="655592"/>
            <a:ext cx="5428489" cy="3278684"/>
          </a:xfrm>
        </p:spPr>
        <p:txBody>
          <a:bodyPr>
            <a:normAutofit/>
          </a:bodyPr>
          <a:lstStyle/>
          <a:p>
            <a:r>
              <a:rPr lang="en-US" sz="7400"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rot="21420000">
            <a:off x="693012" y="3932844"/>
            <a:ext cx="5424749" cy="1627894"/>
          </a:xfrm>
        </p:spPr>
        <p:txBody>
          <a:bodyPr>
            <a:normAutofit/>
          </a:bodyPr>
          <a:lstStyle/>
          <a:p>
            <a:r>
              <a:rPr lang="en-US" dirty="0"/>
              <a:t>Austen Iverson </a:t>
            </a:r>
          </a:p>
          <a:p>
            <a:r>
              <a:rPr lang="en-US" dirty="0"/>
              <a:t>N448</a:t>
            </a:r>
          </a:p>
          <a:p>
            <a:r>
              <a:rPr lang="en-US" dirty="0"/>
              <a:t>August 2024</a:t>
            </a:r>
          </a:p>
          <a:p>
            <a:endParaRPr lang="en-US" dirty="0"/>
          </a:p>
        </p:txBody>
      </p:sp>
      <p:pic>
        <p:nvPicPr>
          <p:cNvPr id="7" name="Graphic 6" descr="Books">
            <a:extLst>
              <a:ext uri="{FF2B5EF4-FFF2-40B4-BE49-F238E27FC236}">
                <a16:creationId xmlns:a16="http://schemas.microsoft.com/office/drawing/2014/main" id="{E338636E-BDF0-9C31-6571-C3B58516DA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1420000">
            <a:off x="6635077" y="373505"/>
            <a:ext cx="3813745" cy="3813745"/>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Work with service training company to ensure common goals. We have been interviewing with companies to do in-dealership training </a:t>
            </a:r>
          </a:p>
          <a:p>
            <a:pPr lvl="1"/>
            <a:r>
              <a:rPr lang="en-US" dirty="0"/>
              <a:t>Show how current pay plans will benefit from increased objectives </a:t>
            </a:r>
          </a:p>
          <a:p>
            <a:pPr lvl="1"/>
            <a:r>
              <a:rPr lang="en-US" dirty="0"/>
              <a:t>Implement dealership KPI daily doc software and start service off with their tracking of goals every morning</a:t>
            </a:r>
          </a:p>
          <a:p>
            <a:pPr lvl="1"/>
            <a:r>
              <a:rPr lang="en-US" dirty="0"/>
              <a:t>Use new, competitive, pay plan structure to continue recruiting tenured technicians. </a:t>
            </a:r>
          </a:p>
          <a:p>
            <a:pPr lvl="2"/>
            <a:r>
              <a:rPr lang="en-US" dirty="0"/>
              <a:t>Increase awareness of tech </a:t>
            </a:r>
            <a:r>
              <a:rPr lang="en-US" dirty="0" err="1"/>
              <a:t>payplan</a:t>
            </a:r>
            <a:r>
              <a:rPr lang="en-US" dirty="0"/>
              <a:t> </a:t>
            </a:r>
          </a:p>
          <a:p>
            <a:pPr lvl="1"/>
            <a:r>
              <a:rPr lang="en-US" dirty="0" err="1"/>
              <a:t>Xtime</a:t>
            </a:r>
            <a:r>
              <a:rPr lang="en-US" dirty="0"/>
              <a:t> is ‘likely’ going to be integrated Q1 2025. Want to verify at NADA show and receive show price. This will integrate digital MPI, check-in &amp; payment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84310"/>
            <a:ext cx="10058400" cy="1609344"/>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58125890"/>
              </p:ext>
            </p:extLst>
          </p:nvPr>
        </p:nvGraphicFramePr>
        <p:xfrm>
          <a:off x="677334" y="1818624"/>
          <a:ext cx="9132492" cy="536897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Align fixed-ops training team and company KPI goals</a:t>
                      </a:r>
                    </a:p>
                  </a:txBody>
                  <a:tcPr/>
                </a:tc>
                <a:tc>
                  <a:txBody>
                    <a:bodyPr/>
                    <a:lstStyle/>
                    <a:p>
                      <a:r>
                        <a:rPr lang="en-US" dirty="0"/>
                        <a:t>Austen</a:t>
                      </a:r>
                    </a:p>
                  </a:txBody>
                  <a:tcPr/>
                </a:tc>
                <a:tc>
                  <a:txBody>
                    <a:bodyPr/>
                    <a:lstStyle/>
                    <a:p>
                      <a:r>
                        <a:rPr lang="en-US" dirty="0"/>
                        <a:t>12/1/2024</a:t>
                      </a:r>
                    </a:p>
                  </a:txBody>
                  <a:tcPr/>
                </a:tc>
                <a:extLst>
                  <a:ext uri="{0D108BD9-81ED-4DB2-BD59-A6C34878D82A}">
                    <a16:rowId xmlns:a16="http://schemas.microsoft.com/office/drawing/2014/main" val="2400365483"/>
                  </a:ext>
                </a:extLst>
              </a:tr>
              <a:tr h="565004">
                <a:tc>
                  <a:txBody>
                    <a:bodyPr/>
                    <a:lstStyle/>
                    <a:p>
                      <a:r>
                        <a:rPr lang="en-US" dirty="0" err="1"/>
                        <a:t>Payplan</a:t>
                      </a:r>
                      <a:r>
                        <a:rPr lang="en-US" dirty="0"/>
                        <a:t> advertised under job description – Recruiting Techs</a:t>
                      </a:r>
                    </a:p>
                  </a:txBody>
                  <a:tcPr/>
                </a:tc>
                <a:tc>
                  <a:txBody>
                    <a:bodyPr/>
                    <a:lstStyle/>
                    <a:p>
                      <a:r>
                        <a:rPr lang="en-US" dirty="0"/>
                        <a:t>Kurt/Michelle</a:t>
                      </a:r>
                    </a:p>
                  </a:txBody>
                  <a:tcPr/>
                </a:tc>
                <a:tc>
                  <a:txBody>
                    <a:bodyPr/>
                    <a:lstStyle/>
                    <a:p>
                      <a:r>
                        <a:rPr lang="en-US" dirty="0"/>
                        <a:t>10/1/2024</a:t>
                      </a:r>
                    </a:p>
                  </a:txBody>
                  <a:tcPr/>
                </a:tc>
                <a:extLst>
                  <a:ext uri="{0D108BD9-81ED-4DB2-BD59-A6C34878D82A}">
                    <a16:rowId xmlns:a16="http://schemas.microsoft.com/office/drawing/2014/main" val="107845787"/>
                  </a:ext>
                </a:extLst>
              </a:tr>
              <a:tr h="565004">
                <a:tc>
                  <a:txBody>
                    <a:bodyPr/>
                    <a:lstStyle/>
                    <a:p>
                      <a:r>
                        <a:rPr lang="en-US" dirty="0" err="1"/>
                        <a:t>Xtime</a:t>
                      </a:r>
                      <a:r>
                        <a:rPr lang="en-US" dirty="0"/>
                        <a:t> Integration – Digital MPI</a:t>
                      </a:r>
                    </a:p>
                  </a:txBody>
                  <a:tcPr/>
                </a:tc>
                <a:tc>
                  <a:txBody>
                    <a:bodyPr/>
                    <a:lstStyle/>
                    <a:p>
                      <a:r>
                        <a:rPr lang="en-US" dirty="0"/>
                        <a:t>Austen/JR/Brad/Kurt</a:t>
                      </a:r>
                    </a:p>
                  </a:txBody>
                  <a:tcPr/>
                </a:tc>
                <a:tc>
                  <a:txBody>
                    <a:bodyPr/>
                    <a:lstStyle/>
                    <a:p>
                      <a:r>
                        <a:rPr lang="en-US" dirty="0"/>
                        <a:t>3/1/2025</a:t>
                      </a:r>
                    </a:p>
                  </a:txBody>
                  <a:tcPr/>
                </a:tc>
                <a:extLst>
                  <a:ext uri="{0D108BD9-81ED-4DB2-BD59-A6C34878D82A}">
                    <a16:rowId xmlns:a16="http://schemas.microsoft.com/office/drawing/2014/main" val="1530126605"/>
                  </a:ext>
                </a:extLst>
              </a:tr>
              <a:tr h="565004">
                <a:tc>
                  <a:txBody>
                    <a:bodyPr/>
                    <a:lstStyle/>
                    <a:p>
                      <a:r>
                        <a:rPr lang="en-US" dirty="0"/>
                        <a:t>Begin menu presentations</a:t>
                      </a:r>
                    </a:p>
                  </a:txBody>
                  <a:tcPr/>
                </a:tc>
                <a:tc>
                  <a:txBody>
                    <a:bodyPr/>
                    <a:lstStyle/>
                    <a:p>
                      <a:r>
                        <a:rPr lang="en-US" dirty="0"/>
                        <a:t>Service Training/Kurt</a:t>
                      </a:r>
                    </a:p>
                  </a:txBody>
                  <a:tcPr/>
                </a:tc>
                <a:tc>
                  <a:txBody>
                    <a:bodyPr/>
                    <a:lstStyle/>
                    <a:p>
                      <a:r>
                        <a:rPr lang="en-US" dirty="0"/>
                        <a:t>12/1/2024</a:t>
                      </a:r>
                    </a:p>
                  </a:txBody>
                  <a:tcPr/>
                </a:tc>
                <a:extLst>
                  <a:ext uri="{0D108BD9-81ED-4DB2-BD59-A6C34878D82A}">
                    <a16:rowId xmlns:a16="http://schemas.microsoft.com/office/drawing/2014/main" val="1950345431"/>
                  </a:ext>
                </a:extLst>
              </a:tr>
              <a:tr h="565004">
                <a:tc>
                  <a:txBody>
                    <a:bodyPr/>
                    <a:lstStyle/>
                    <a:p>
                      <a:r>
                        <a:rPr lang="en-US" dirty="0"/>
                        <a:t>Sell more alignments </a:t>
                      </a:r>
                    </a:p>
                  </a:txBody>
                  <a:tcPr/>
                </a:tc>
                <a:tc>
                  <a:txBody>
                    <a:bodyPr/>
                    <a:lstStyle/>
                    <a:p>
                      <a:r>
                        <a:rPr lang="en-US" dirty="0"/>
                        <a:t>Kurt</a:t>
                      </a:r>
                    </a:p>
                  </a:txBody>
                  <a:tcPr/>
                </a:tc>
                <a:tc>
                  <a:txBody>
                    <a:bodyPr/>
                    <a:lstStyle/>
                    <a:p>
                      <a:r>
                        <a:rPr lang="en-US" dirty="0"/>
                        <a:t>12/1/2024</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311312" y="0"/>
            <a:ext cx="10058400" cy="1609344"/>
          </a:xfrm>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207404" y="1175835"/>
            <a:ext cx="10058400" cy="4050792"/>
          </a:xfrm>
        </p:spPr>
        <p:txBody>
          <a:bodyPr/>
          <a:lstStyle/>
          <a:p>
            <a:pPr marL="0" indent="0">
              <a:buNone/>
            </a:pPr>
            <a:r>
              <a:rPr lang="en-US" dirty="0"/>
              <a:t>Synopsis:</a:t>
            </a:r>
          </a:p>
          <a:p>
            <a:endParaRPr lang="en-US" dirty="0"/>
          </a:p>
          <a:p>
            <a:endParaRPr lang="en-US" dirty="0"/>
          </a:p>
        </p:txBody>
      </p:sp>
      <p:sp>
        <p:nvSpPr>
          <p:cNvPr id="4" name="TextBox 3">
            <a:extLst>
              <a:ext uri="{FF2B5EF4-FFF2-40B4-BE49-F238E27FC236}">
                <a16:creationId xmlns:a16="http://schemas.microsoft.com/office/drawing/2014/main" id="{5E773EC3-C1E2-24A5-2C2A-32D9DD87D925}"/>
              </a:ext>
            </a:extLst>
          </p:cNvPr>
          <p:cNvSpPr txBox="1"/>
          <p:nvPr/>
        </p:nvSpPr>
        <p:spPr>
          <a:xfrm>
            <a:off x="426027" y="1631373"/>
            <a:ext cx="11045536" cy="4801314"/>
          </a:xfrm>
          <a:prstGeom prst="rect">
            <a:avLst/>
          </a:prstGeom>
          <a:noFill/>
        </p:spPr>
        <p:txBody>
          <a:bodyPr wrap="square" rtlCol="0">
            <a:spAutoFit/>
          </a:bodyPr>
          <a:lstStyle/>
          <a:p>
            <a:r>
              <a:rPr lang="en-US" dirty="0"/>
              <a:t>We have a tenured &amp; experienced staff, this is a tremendous asset to the department. Our company does not have a history of providing customer experience and service training to writers/advisors/managers. Because of this, there is a gap between what is being done and what </a:t>
            </a:r>
            <a:r>
              <a:rPr lang="en-US" b="1" dirty="0"/>
              <a:t>can </a:t>
            </a:r>
            <a:r>
              <a:rPr lang="en-US" dirty="0"/>
              <a:t>be done. Without training, there’s no uniformity in expectations across the organization. </a:t>
            </a:r>
          </a:p>
          <a:p>
            <a:endParaRPr lang="en-US" dirty="0"/>
          </a:p>
          <a:p>
            <a:r>
              <a:rPr lang="en-US" dirty="0"/>
              <a:t>By implementing service training, I am confident we can also address the areas of performance outlined within these slides. Industry standards such as customer walk-arounds &amp; menu presentations , paired with cutting-edge video MPIs will already have a start to benefit the areas of improvement. Along with service training, I’m working with a company to develop a live daily doc. This daily doc will fetch data from a mix of user input and APIs. This will allow for up-to-date data sent to management and advisors every single day. Keeping close eye and measuring performance will be the key to improvement. </a:t>
            </a:r>
          </a:p>
          <a:p>
            <a:endParaRPr lang="en-US" dirty="0"/>
          </a:p>
          <a:p>
            <a:r>
              <a:rPr lang="en-US" dirty="0"/>
              <a:t>With these culture and procedure tweaks, we are able to build off the bedrock of being one of the most experienced dealerships in the region. I’m confident the department will generate more sales, and most importantly, generate more gross. Many factors will be impacted, but most importantly we will focus on hours per RO, percentage of one-item ROs, ELR on competitive labor &amp; facility utilization.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1069848" y="484632"/>
            <a:ext cx="5623560" cy="1609344"/>
          </a:xfrm>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34111" y="2179320"/>
            <a:ext cx="4754880" cy="3977640"/>
          </a:xfrm>
        </p:spPr>
        <p:txBody>
          <a:bodyPr/>
          <a:lstStyle/>
          <a:p>
            <a:r>
              <a:rPr lang="en-US" dirty="0"/>
              <a:t>The largest inconsistency of our shop vs NADA Guide is Hours/RO &amp; Percent One Item RO. </a:t>
            </a:r>
          </a:p>
          <a:p>
            <a:pPr lvl="2"/>
            <a:r>
              <a:rPr lang="en-US" dirty="0"/>
              <a:t>These go hand-in-hand</a:t>
            </a:r>
          </a:p>
          <a:p>
            <a:pPr lvl="2"/>
            <a:r>
              <a:rPr lang="en-US" dirty="0"/>
              <a:t>2.2-2.5 is Guide with 10%-15% </a:t>
            </a:r>
          </a:p>
          <a:p>
            <a:pPr lvl="2"/>
            <a:endParaRPr lang="en-US" dirty="0"/>
          </a:p>
          <a:p>
            <a:pPr marL="548640" lvl="2" indent="0">
              <a:buNone/>
            </a:pPr>
            <a:r>
              <a:rPr lang="en-US" dirty="0"/>
              <a:t>Possible Solutions: </a:t>
            </a:r>
          </a:p>
          <a:p>
            <a:pPr lvl="2"/>
            <a:r>
              <a:rPr lang="en-US" dirty="0"/>
              <a:t>Implement walk-around and menu selling maintenance items. </a:t>
            </a:r>
          </a:p>
          <a:p>
            <a:pPr lvl="2"/>
            <a:r>
              <a:rPr lang="en-US" dirty="0"/>
              <a:t>Video MPI will gain trust &amp; increase sales. More quotes for repair accepted.</a:t>
            </a:r>
          </a:p>
          <a:p>
            <a:pPr lvl="2"/>
            <a:r>
              <a:rPr lang="en-US" dirty="0"/>
              <a:t>Ensure MPIs are thorough and suggest repairs &amp; gain approval while on hoist. </a:t>
            </a:r>
          </a:p>
        </p:txBody>
      </p:sp>
      <p:pic>
        <p:nvPicPr>
          <p:cNvPr id="8" name="Content Placeholder 7" descr="A screenshot of a report&#10;&#10;Description automatically generated">
            <a:extLst>
              <a:ext uri="{FF2B5EF4-FFF2-40B4-BE49-F238E27FC236}">
                <a16:creationId xmlns:a16="http://schemas.microsoft.com/office/drawing/2014/main" id="{9530E376-BE79-39A8-7F33-8DFA16ACFDF7}"/>
              </a:ext>
            </a:extLst>
          </p:cNvPr>
          <p:cNvPicPr>
            <a:picLocks noGrp="1" noChangeAspect="1"/>
          </p:cNvPicPr>
          <p:nvPr>
            <p:ph sz="half" idx="2"/>
          </p:nvPr>
        </p:nvPicPr>
        <p:blipFill>
          <a:blip r:embed="rId2"/>
          <a:stretch>
            <a:fillRect/>
          </a:stretch>
        </p:blipFill>
        <p:spPr>
          <a:xfrm>
            <a:off x="4888991" y="399288"/>
            <a:ext cx="7161232" cy="5172456"/>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15705-0853-5EF0-038F-5D7BCC94D5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B2EB0A-24EB-3C06-37BD-D7BC130EE79F}"/>
              </a:ext>
            </a:extLst>
          </p:cNvPr>
          <p:cNvSpPr>
            <a:spLocks noGrp="1"/>
          </p:cNvSpPr>
          <p:nvPr>
            <p:ph type="title"/>
          </p:nvPr>
        </p:nvSpPr>
        <p:spPr>
          <a:xfrm>
            <a:off x="1069848" y="484632"/>
            <a:ext cx="5623560" cy="1609344"/>
          </a:xfrm>
        </p:spPr>
        <p:txBody>
          <a:bodyPr/>
          <a:lstStyle/>
          <a:p>
            <a:r>
              <a:rPr lang="en-US" dirty="0"/>
              <a:t>Repair order analysis</a:t>
            </a:r>
          </a:p>
        </p:txBody>
      </p:sp>
      <p:sp>
        <p:nvSpPr>
          <p:cNvPr id="3" name="Content Placeholder 2">
            <a:extLst>
              <a:ext uri="{FF2B5EF4-FFF2-40B4-BE49-F238E27FC236}">
                <a16:creationId xmlns:a16="http://schemas.microsoft.com/office/drawing/2014/main" id="{0FFFE1B5-AAB5-35EA-E6B4-811A390C3615}"/>
              </a:ext>
            </a:extLst>
          </p:cNvPr>
          <p:cNvSpPr>
            <a:spLocks noGrp="1"/>
          </p:cNvSpPr>
          <p:nvPr>
            <p:ph sz="half" idx="1"/>
          </p:nvPr>
        </p:nvSpPr>
        <p:spPr>
          <a:xfrm>
            <a:off x="134111" y="2179320"/>
            <a:ext cx="4754880" cy="3977640"/>
          </a:xfrm>
        </p:spPr>
        <p:txBody>
          <a:bodyPr/>
          <a:lstStyle/>
          <a:p>
            <a:r>
              <a:rPr lang="en-US" dirty="0"/>
              <a:t>Our ELR is being drug down by being incredibly competitive on competitive items. Maintenance and Repair are strong. </a:t>
            </a:r>
          </a:p>
          <a:p>
            <a:pPr marL="274320" lvl="1" indent="0">
              <a:buNone/>
            </a:pPr>
            <a:endParaRPr lang="en-US" dirty="0"/>
          </a:p>
          <a:p>
            <a:pPr marL="274320" lvl="1" indent="0">
              <a:buNone/>
            </a:pPr>
            <a:endParaRPr lang="en-US" dirty="0"/>
          </a:p>
          <a:p>
            <a:pPr marL="274320" lvl="1" indent="0">
              <a:buNone/>
            </a:pPr>
            <a:r>
              <a:rPr lang="en-US" dirty="0"/>
              <a:t>Possible Solutions: </a:t>
            </a:r>
          </a:p>
          <a:p>
            <a:pPr lvl="1"/>
            <a:r>
              <a:rPr lang="en-US" dirty="0"/>
              <a:t>	We are selling a mix too heavy of our least expensive competitive items. Competitive items that make more money are alignments. Selling more of these will increase our competitive FRH</a:t>
            </a:r>
          </a:p>
        </p:txBody>
      </p:sp>
      <p:pic>
        <p:nvPicPr>
          <p:cNvPr id="8" name="Content Placeholder 7" descr="A screenshot of a report&#10;&#10;Description automatically generated">
            <a:extLst>
              <a:ext uri="{FF2B5EF4-FFF2-40B4-BE49-F238E27FC236}">
                <a16:creationId xmlns:a16="http://schemas.microsoft.com/office/drawing/2014/main" id="{1641E51D-19D3-7C91-8C08-729DC8D6B9AD}"/>
              </a:ext>
            </a:extLst>
          </p:cNvPr>
          <p:cNvPicPr>
            <a:picLocks noGrp="1" noChangeAspect="1"/>
          </p:cNvPicPr>
          <p:nvPr>
            <p:ph sz="half" idx="2"/>
          </p:nvPr>
        </p:nvPicPr>
        <p:blipFill>
          <a:blip r:embed="rId2"/>
          <a:stretch>
            <a:fillRect/>
          </a:stretch>
        </p:blipFill>
        <p:spPr>
          <a:xfrm>
            <a:off x="4888991" y="399288"/>
            <a:ext cx="7161232" cy="5172456"/>
          </a:xfrm>
        </p:spPr>
      </p:pic>
    </p:spTree>
    <p:extLst>
      <p:ext uri="{BB962C8B-B14F-4D97-AF65-F5344CB8AC3E}">
        <p14:creationId xmlns:p14="http://schemas.microsoft.com/office/powerpoint/2010/main" val="12081315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Tenured experience in both management &amp; tech</a:t>
            </a:r>
          </a:p>
          <a:p>
            <a:pPr lvl="1"/>
            <a:r>
              <a:rPr lang="en-US" dirty="0"/>
              <a:t>Repeat customers are loyal &amp; feel personal touch </a:t>
            </a:r>
          </a:p>
          <a:p>
            <a:pPr lvl="1"/>
            <a:r>
              <a:rPr lang="en-US" dirty="0"/>
              <a:t>Located on the main thoroughfare </a:t>
            </a:r>
          </a:p>
          <a:p>
            <a:pPr lvl="1"/>
            <a:r>
              <a:rPr lang="en-US" dirty="0"/>
              <a:t>76 years in business</a:t>
            </a:r>
          </a:p>
          <a:p>
            <a:pPr lvl="1"/>
            <a:r>
              <a:rPr lang="en-US" dirty="0"/>
              <a:t>Room for additional technicians </a:t>
            </a:r>
          </a:p>
          <a:p>
            <a:pPr lvl="1"/>
            <a:r>
              <a:rPr lang="en-US" dirty="0"/>
              <a:t>Good, consistent CSI</a:t>
            </a:r>
          </a:p>
        </p:txBody>
      </p:sp>
    </p:spTree>
    <p:extLst>
      <p:ext uri="{BB962C8B-B14F-4D97-AF65-F5344CB8AC3E}">
        <p14:creationId xmlns:p14="http://schemas.microsoft.com/office/powerpoint/2010/main" val="3839221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2 out of 5 repair technicians on the verge of retirement (40%)</a:t>
            </a:r>
          </a:p>
          <a:p>
            <a:pPr lvl="1"/>
            <a:r>
              <a:rPr lang="en-US" dirty="0"/>
              <a:t>Short technicians</a:t>
            </a:r>
          </a:p>
          <a:p>
            <a:pPr lvl="1"/>
            <a:r>
              <a:rPr lang="en-US" dirty="0"/>
              <a:t>Overbooked techs cause inefficiency when ‘off-book’ jobs need to take precedence</a:t>
            </a:r>
          </a:p>
          <a:p>
            <a:pPr lvl="1"/>
            <a:r>
              <a:rPr lang="en-US" dirty="0"/>
              <a:t>Schedule booked out 1-2 weeks</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Continued expansion of the ‘Iverson’ brand (New Powersports build/franchised auto body build). This will retain more business and internally refer business.</a:t>
            </a:r>
          </a:p>
          <a:p>
            <a:pPr lvl="1"/>
            <a:r>
              <a:rPr lang="en-US" dirty="0"/>
              <a:t>Working with local tech schools for internships</a:t>
            </a:r>
          </a:p>
          <a:p>
            <a:pPr lvl="2"/>
            <a:r>
              <a:rPr lang="en-US" dirty="0"/>
              <a:t>One in town has a brand new diesel program</a:t>
            </a:r>
          </a:p>
          <a:p>
            <a:pPr lvl="1"/>
            <a:r>
              <a:rPr lang="en-US" dirty="0"/>
              <a:t>Lots of space available for more techs</a:t>
            </a:r>
          </a:p>
          <a:p>
            <a:pPr lvl="1"/>
            <a:r>
              <a:rPr lang="en-US" dirty="0"/>
              <a:t>Technology is advancing, creating new style of work </a:t>
            </a:r>
          </a:p>
          <a:p>
            <a:pPr lvl="1"/>
            <a:r>
              <a:rPr lang="en-US" dirty="0"/>
              <a:t>Shop hours will jump if qualified techs enter the business (plenty of work)</a:t>
            </a:r>
          </a:p>
          <a:p>
            <a:pPr lvl="1"/>
            <a:endParaRPr lang="en-US" dirty="0"/>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2 technicians are nearing retirement with no replacement in pipeline </a:t>
            </a:r>
          </a:p>
          <a:p>
            <a:pPr lvl="1"/>
            <a:r>
              <a:rPr lang="en-US" dirty="0"/>
              <a:t>Long schedule waits (2 weeks) may cause customers to look elsewhere </a:t>
            </a:r>
          </a:p>
          <a:p>
            <a:pPr lvl="1"/>
            <a:r>
              <a:rPr lang="en-US" dirty="0"/>
              <a:t>New employees seem to have minimal loyalty. Will switch for a buck </a:t>
            </a:r>
          </a:p>
          <a:p>
            <a:pPr lvl="1"/>
            <a:r>
              <a:rPr lang="en-US" dirty="0"/>
              <a:t>Low amounts of applicants </a:t>
            </a:r>
          </a:p>
          <a:p>
            <a:pPr lvl="1"/>
            <a:r>
              <a:rPr lang="en-US" dirty="0"/>
              <a:t>Required criteria for certification is ever-changing, hard to keep up</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hours per RO (1.37) to 2.2+</a:t>
            </a:r>
          </a:p>
          <a:p>
            <a:pPr lvl="1"/>
            <a:r>
              <a:rPr lang="en-US" dirty="0"/>
              <a:t>Decrease percentage of one-item ROs from 63% to 10%-15%</a:t>
            </a:r>
          </a:p>
          <a:p>
            <a:pPr lvl="1"/>
            <a:r>
              <a:rPr lang="en-US" dirty="0"/>
              <a:t>Increase ELR for competitive maintenance items ($51.45)</a:t>
            </a:r>
          </a:p>
          <a:p>
            <a:pPr lvl="1"/>
            <a:r>
              <a:rPr lang="en-US" dirty="0"/>
              <a:t>Increase facility utilization (29.24%)</a:t>
            </a:r>
          </a:p>
          <a:p>
            <a:pPr lvl="2"/>
            <a:r>
              <a:rPr lang="en-US" dirty="0"/>
              <a:t>16 bays x 22 days x 9 hours x ELR ($122.71) = $388,746 (Potential)</a:t>
            </a:r>
          </a:p>
          <a:p>
            <a:pPr lvl="3"/>
            <a:r>
              <a:rPr lang="en-US" dirty="0"/>
              <a:t>Sales ($113,676) / Potential ($388,746) = 29.24%</a:t>
            </a:r>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Implement proper service training to include customer handling, objections, walk around, menu presentations, asking for the sale.. </a:t>
            </a:r>
            <a:r>
              <a:rPr lang="en-US" dirty="0" err="1"/>
              <a:t>Etc</a:t>
            </a:r>
            <a:r>
              <a:rPr lang="en-US" dirty="0"/>
              <a:t> </a:t>
            </a:r>
          </a:p>
          <a:p>
            <a:pPr lvl="1"/>
            <a:r>
              <a:rPr lang="en-US" dirty="0"/>
              <a:t>Sell more competitive maintenance items with higher ELR opportunity (alignments, tire rotations). Anything with a set labor price/tenths that isn’t door rate.</a:t>
            </a:r>
          </a:p>
          <a:p>
            <a:pPr lvl="1"/>
            <a:r>
              <a:rPr lang="en-US" dirty="0"/>
              <a:t>Traditionally, we’ve operated the shop at ‘full capacity’ with 10 techs and 16 stalls. Our facility utilization would be much higher if we used the NADA guide of 1 stall 1 technician</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Wood Type</Template>
  <TotalTime>1472</TotalTime>
  <Words>922</Words>
  <Application>Microsoft Macintosh PowerPoint</Application>
  <PresentationFormat>Widescreen</PresentationFormat>
  <Paragraphs>100</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Calibri</vt:lpstr>
      <vt:lpstr>Rockwell</vt:lpstr>
      <vt:lpstr>Rockwell Condensed</vt:lpstr>
      <vt:lpstr>Rockwell Extra Bold</vt:lpstr>
      <vt:lpstr>Wingdings</vt:lpstr>
      <vt:lpstr>Wood Type</vt:lpstr>
      <vt:lpstr>NADA Service Homework </vt:lpstr>
      <vt:lpstr>Repair order analysis</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MK Meinerts</cp:lastModifiedBy>
  <cp:revision>28</cp:revision>
  <dcterms:created xsi:type="dcterms:W3CDTF">2022-12-04T13:10:55Z</dcterms:created>
  <dcterms:modified xsi:type="dcterms:W3CDTF">2024-09-24T20:07:46Z</dcterms:modified>
</cp:coreProperties>
</file>