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2" r:id="rId1"/>
  </p:sldMasterIdLst>
  <p:sldIdLst>
    <p:sldId id="256" r:id="rId2"/>
    <p:sldId id="258" r:id="rId3"/>
    <p:sldId id="257" r:id="rId4"/>
    <p:sldId id="262" r:id="rId5"/>
    <p:sldId id="263" r:id="rId6"/>
    <p:sldId id="264" r:id="rId7"/>
    <p:sldId id="265" r:id="rId8"/>
    <p:sldId id="266" r:id="rId9"/>
    <p:sldId id="267" r:id="rId10"/>
    <p:sldId id="268"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93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en-US"/>
              <a:t>Click to edit Master title style</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B61BEF0D-F0BB-DE4B-95CE-6DB70DBA9567}" type="datetimeFigureOut">
              <a:rPr lang="en-US" smtClean="0"/>
              <a:pPr/>
              <a:t>9/3/2024</a:t>
            </a:fld>
            <a:endParaRPr lang="en-US" dirty="0"/>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en-US" dirty="0"/>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D57F1E4F-1CFF-5643-939E-217C01CDF565}" type="slidenum">
              <a:rPr lang="en-US" smtClean="0"/>
              <a:pPr/>
              <a:t>‹#›</a:t>
            </a:fld>
            <a:endParaRPr lang="en-US" dirty="0"/>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476037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83938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5207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en-US"/>
              <a:t>Click to edit Master title style</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484657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884993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282644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97544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569555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577419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EB712588-04B1-427B-82EE-E8DB90309F08}" type="datetimeFigureOut">
              <a:rPr lang="en-US" smtClean="0"/>
              <a:t>9/3/2024</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592574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03156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40332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en-US"/>
              <a:t>Click to edit Master title style</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71164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881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685802" y="2861733"/>
            <a:ext cx="5088712"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5993969" y="2861733"/>
            <a:ext cx="5088713"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05221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49217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60452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en-US"/>
              <a:t>Click to edit Master title style</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71220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13605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B61BEF0D-F0BB-DE4B-95CE-6DB70DBA9567}" type="datetimeFigureOut">
              <a:rPr lang="en-US" smtClean="0"/>
              <a:pPr/>
              <a:t>9/3/2024</a:t>
            </a:fld>
            <a:endParaRPr lang="en-US" dirty="0"/>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en-US" dirty="0"/>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26550058"/>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Lst>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duotone>
              <a:schemeClr val="bg1">
                <a:shade val="48000"/>
                <a:satMod val="110000"/>
                <a:lumMod val="40000"/>
              </a:schemeClr>
              <a:schemeClr val="bg1">
                <a:tint val="90000"/>
                <a:lumMod val="10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rot="21420000">
            <a:off x="584095" y="1489339"/>
            <a:ext cx="5428489" cy="2444365"/>
          </a:xfrm>
        </p:spPr>
        <p:txBody>
          <a:bodyPr>
            <a:normAutofit/>
          </a:bodyPr>
          <a:lstStyle/>
          <a:p>
            <a:pPr algn="ctr"/>
            <a:r>
              <a:rPr lang="en-US" sz="6600" dirty="0">
                <a:solidFill>
                  <a:schemeClr val="accent6">
                    <a:lumMod val="75000"/>
                  </a:schemeClr>
                </a:solidFill>
              </a:rPr>
              <a:t>Naples Motorsports</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rot="21420000">
            <a:off x="666685" y="3933534"/>
            <a:ext cx="5424749" cy="621792"/>
          </a:xfrm>
        </p:spPr>
        <p:txBody>
          <a:bodyPr>
            <a:normAutofit/>
          </a:bodyPr>
          <a:lstStyle/>
          <a:p>
            <a:r>
              <a:rPr lang="en-US" dirty="0"/>
              <a:t>Paolo </a:t>
            </a:r>
            <a:r>
              <a:rPr lang="en-US" dirty="0" err="1"/>
              <a:t>Grisafi</a:t>
            </a:r>
            <a:r>
              <a:rPr lang="en-US" dirty="0"/>
              <a:t> – Class N447</a:t>
            </a:r>
          </a:p>
          <a:p>
            <a:endParaRPr lang="en-US" dirty="0"/>
          </a:p>
        </p:txBody>
      </p:sp>
      <p:pic>
        <p:nvPicPr>
          <p:cNvPr id="7" name="Graphic 6" descr="Books">
            <a:extLst>
              <a:ext uri="{FF2B5EF4-FFF2-40B4-BE49-F238E27FC236}">
                <a16:creationId xmlns:a16="http://schemas.microsoft.com/office/drawing/2014/main" id="{E338636E-BDF0-9C31-6571-C3B58516DA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1420000">
            <a:off x="6635077" y="373505"/>
            <a:ext cx="3813745" cy="3813745"/>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accent6">
                    <a:lumMod val="75000"/>
                  </a:schemeClr>
                </a:solidFill>
              </a:rPr>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313608484"/>
              </p:ext>
            </p:extLst>
          </p:nvPr>
        </p:nvGraphicFramePr>
        <p:xfrm>
          <a:off x="677334" y="1818624"/>
          <a:ext cx="9132492" cy="518946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sz="1100" dirty="0"/>
                        <a:t>Change service advisory access to eliminate ability to discount</a:t>
                      </a:r>
                    </a:p>
                  </a:txBody>
                  <a:tcPr/>
                </a:tc>
                <a:tc>
                  <a:txBody>
                    <a:bodyPr/>
                    <a:lstStyle/>
                    <a:p>
                      <a:r>
                        <a:rPr lang="en-US" sz="1100" dirty="0"/>
                        <a:t>GM/Controller</a:t>
                      </a:r>
                    </a:p>
                  </a:txBody>
                  <a:tcPr/>
                </a:tc>
                <a:tc>
                  <a:txBody>
                    <a:bodyPr/>
                    <a:lstStyle/>
                    <a:p>
                      <a:r>
                        <a:rPr lang="en-US" sz="1100" dirty="0"/>
                        <a:t>09/15/2024</a:t>
                      </a:r>
                    </a:p>
                  </a:txBody>
                  <a:tcPr/>
                </a:tc>
                <a:extLst>
                  <a:ext uri="{0D108BD9-81ED-4DB2-BD59-A6C34878D82A}">
                    <a16:rowId xmlns:a16="http://schemas.microsoft.com/office/drawing/2014/main" val="2400365483"/>
                  </a:ext>
                </a:extLst>
              </a:tr>
              <a:tr h="565004">
                <a:tc>
                  <a:txBody>
                    <a:bodyPr/>
                    <a:lstStyle/>
                    <a:p>
                      <a:r>
                        <a:rPr lang="en-US" sz="1100" dirty="0"/>
                        <a:t>Delete obsolete labor ops</a:t>
                      </a:r>
                    </a:p>
                  </a:txBody>
                  <a:tcPr/>
                </a:tc>
                <a:tc>
                  <a:txBody>
                    <a:bodyPr/>
                    <a:lstStyle/>
                    <a:p>
                      <a:r>
                        <a:rPr lang="en-US" sz="1100" dirty="0"/>
                        <a:t>GM/Controller/Fixed Operations Manager</a:t>
                      </a:r>
                    </a:p>
                  </a:txBody>
                  <a:tcPr/>
                </a:tc>
                <a:tc>
                  <a:txBody>
                    <a:bodyPr/>
                    <a:lstStyle/>
                    <a:p>
                      <a:r>
                        <a:rPr lang="en-US" sz="1100" dirty="0"/>
                        <a:t>09/15/2024</a:t>
                      </a:r>
                    </a:p>
                  </a:txBody>
                  <a:tcPr/>
                </a:tc>
                <a:extLst>
                  <a:ext uri="{0D108BD9-81ED-4DB2-BD59-A6C34878D82A}">
                    <a16:rowId xmlns:a16="http://schemas.microsoft.com/office/drawing/2014/main" val="107845787"/>
                  </a:ext>
                </a:extLst>
              </a:tr>
              <a:tr h="565004">
                <a:tc>
                  <a:txBody>
                    <a:bodyPr/>
                    <a:lstStyle/>
                    <a:p>
                      <a:r>
                        <a:rPr lang="en-US" sz="1100" dirty="0"/>
                        <a:t>Review employee pay plans and bonus structures</a:t>
                      </a:r>
                    </a:p>
                  </a:txBody>
                  <a:tcPr/>
                </a:tc>
                <a:tc>
                  <a:txBody>
                    <a:bodyPr/>
                    <a:lstStyle/>
                    <a:p>
                      <a:r>
                        <a:rPr lang="en-US" sz="1100" dirty="0"/>
                        <a:t>GM/Fixed Operations Manager</a:t>
                      </a:r>
                    </a:p>
                  </a:txBody>
                  <a:tcPr/>
                </a:tc>
                <a:tc>
                  <a:txBody>
                    <a:bodyPr/>
                    <a:lstStyle/>
                    <a:p>
                      <a:r>
                        <a:rPr lang="en-US" sz="1100" dirty="0"/>
                        <a:t>12/31/2024</a:t>
                      </a:r>
                    </a:p>
                  </a:txBody>
                  <a:tcPr/>
                </a:tc>
                <a:extLst>
                  <a:ext uri="{0D108BD9-81ED-4DB2-BD59-A6C34878D82A}">
                    <a16:rowId xmlns:a16="http://schemas.microsoft.com/office/drawing/2014/main" val="1530126605"/>
                  </a:ext>
                </a:extLst>
              </a:tr>
              <a:tr h="565004">
                <a:tc>
                  <a:txBody>
                    <a:bodyPr/>
                    <a:lstStyle/>
                    <a:p>
                      <a:r>
                        <a:rPr lang="en-US" sz="1100" dirty="0"/>
                        <a:t>Daily meeting with service advisory and techs to review daily target of sold hours, technician hours, productivity, efficiency, proficiency</a:t>
                      </a:r>
                    </a:p>
                  </a:txBody>
                  <a:tcPr/>
                </a:tc>
                <a:tc>
                  <a:txBody>
                    <a:bodyPr/>
                    <a:lstStyle/>
                    <a:p>
                      <a:r>
                        <a:rPr lang="en-US" sz="1100" dirty="0"/>
                        <a:t>Fixed Operations Manager</a:t>
                      </a:r>
                    </a:p>
                  </a:txBody>
                  <a:tcPr/>
                </a:tc>
                <a:tc>
                  <a:txBody>
                    <a:bodyPr/>
                    <a:lstStyle/>
                    <a:p>
                      <a:r>
                        <a:rPr lang="en-US" sz="1100" dirty="0"/>
                        <a:t>Daily</a:t>
                      </a:r>
                    </a:p>
                  </a:txBody>
                  <a:tcPr/>
                </a:tc>
                <a:extLst>
                  <a:ext uri="{0D108BD9-81ED-4DB2-BD59-A6C34878D82A}">
                    <a16:rowId xmlns:a16="http://schemas.microsoft.com/office/drawing/2014/main" val="1950345431"/>
                  </a:ext>
                </a:extLst>
              </a:tr>
              <a:tr h="565004">
                <a:tc>
                  <a:txBody>
                    <a:bodyPr/>
                    <a:lstStyle/>
                    <a:p>
                      <a:r>
                        <a:rPr lang="en-US" sz="1100" dirty="0"/>
                        <a:t>Review training for fixed operations staff and include service advisory on weekly sales meeting</a:t>
                      </a:r>
                    </a:p>
                  </a:txBody>
                  <a:tcPr/>
                </a:tc>
                <a:tc>
                  <a:txBody>
                    <a:bodyPr/>
                    <a:lstStyle/>
                    <a:p>
                      <a:r>
                        <a:rPr lang="en-US" sz="1100" dirty="0"/>
                        <a:t>GM/Fixed Operations Manager</a:t>
                      </a:r>
                    </a:p>
                  </a:txBody>
                  <a:tcPr/>
                </a:tc>
                <a:tc>
                  <a:txBody>
                    <a:bodyPr/>
                    <a:lstStyle/>
                    <a:p>
                      <a:r>
                        <a:rPr lang="en-US" sz="1100" dirty="0"/>
                        <a:t>12/31/2024</a:t>
                      </a:r>
                    </a:p>
                  </a:txBody>
                  <a:tcPr/>
                </a:tc>
                <a:extLst>
                  <a:ext uri="{0D108BD9-81ED-4DB2-BD59-A6C34878D82A}">
                    <a16:rowId xmlns:a16="http://schemas.microsoft.com/office/drawing/2014/main" val="1960891333"/>
                  </a:ext>
                </a:extLst>
              </a:tr>
              <a:tr h="565004">
                <a:tc>
                  <a:txBody>
                    <a:bodyPr/>
                    <a:lstStyle/>
                    <a:p>
                      <a:r>
                        <a:rPr lang="en-US" sz="1100" dirty="0"/>
                        <a:t>Review Technician service recommendations video system</a:t>
                      </a:r>
                    </a:p>
                  </a:txBody>
                  <a:tcPr/>
                </a:tc>
                <a:tc>
                  <a:txBody>
                    <a:bodyPr/>
                    <a:lstStyle/>
                    <a:p>
                      <a:r>
                        <a:rPr lang="en-US" sz="1100" dirty="0"/>
                        <a:t>GM/Fixed Operations Manager</a:t>
                      </a:r>
                    </a:p>
                  </a:txBody>
                  <a:tcPr/>
                </a:tc>
                <a:tc>
                  <a:txBody>
                    <a:bodyPr/>
                    <a:lstStyle/>
                    <a:p>
                      <a:r>
                        <a:rPr lang="en-US" sz="1100" dirty="0"/>
                        <a:t>12/31/2024</a:t>
                      </a:r>
                    </a:p>
                  </a:txBody>
                  <a:tcPr/>
                </a:tc>
                <a:extLst>
                  <a:ext uri="{0D108BD9-81ED-4DB2-BD59-A6C34878D82A}">
                    <a16:rowId xmlns:a16="http://schemas.microsoft.com/office/drawing/2014/main" val="4137224325"/>
                  </a:ext>
                </a:extLst>
              </a:tr>
              <a:tr h="565004">
                <a:tc>
                  <a:txBody>
                    <a:bodyPr/>
                    <a:lstStyle/>
                    <a:p>
                      <a:r>
                        <a:rPr lang="en-US" sz="1100" dirty="0"/>
                        <a:t>Review current number KPI’s vs. forecast</a:t>
                      </a:r>
                    </a:p>
                  </a:txBody>
                  <a:tcPr/>
                </a:tc>
                <a:tc>
                  <a:txBody>
                    <a:bodyPr/>
                    <a:lstStyle/>
                    <a:p>
                      <a:r>
                        <a:rPr lang="en-US" sz="1100" dirty="0"/>
                        <a:t>GM/Fixed Operations Manager</a:t>
                      </a:r>
                    </a:p>
                  </a:txBody>
                  <a:tcPr/>
                </a:tc>
                <a:tc>
                  <a:txBody>
                    <a:bodyPr/>
                    <a:lstStyle/>
                    <a:p>
                      <a:r>
                        <a:rPr lang="en-US" sz="1100" dirty="0"/>
                        <a:t>Weekly</a:t>
                      </a:r>
                    </a:p>
                  </a:txBody>
                  <a:tcPr/>
                </a:tc>
                <a:extLst>
                  <a:ext uri="{0D108BD9-81ED-4DB2-BD59-A6C34878D82A}">
                    <a16:rowId xmlns:a16="http://schemas.microsoft.com/office/drawing/2014/main" val="2642230709"/>
                  </a:ext>
                </a:extLst>
              </a:tr>
              <a:tr h="565004">
                <a:tc>
                  <a:txBody>
                    <a:bodyPr/>
                    <a:lstStyle/>
                    <a:p>
                      <a:r>
                        <a:rPr lang="en-US" sz="1100" dirty="0"/>
                        <a:t>Work on email blast for service customers to schedule more appointments</a:t>
                      </a:r>
                    </a:p>
                  </a:txBody>
                  <a:tcPr/>
                </a:tc>
                <a:tc>
                  <a:txBody>
                    <a:bodyPr/>
                    <a:lstStyle/>
                    <a:p>
                      <a:r>
                        <a:rPr lang="en-US" sz="1100" dirty="0"/>
                        <a:t>Fixed Operations Manager/Marketing Director</a:t>
                      </a:r>
                    </a:p>
                  </a:txBody>
                  <a:tcPr/>
                </a:tc>
                <a:tc>
                  <a:txBody>
                    <a:bodyPr/>
                    <a:lstStyle/>
                    <a:p>
                      <a:r>
                        <a:rPr lang="en-US" sz="1100" dirty="0"/>
                        <a:t>09/30/2024</a:t>
                      </a:r>
                    </a:p>
                  </a:txBody>
                  <a:tcPr/>
                </a:tc>
                <a:extLst>
                  <a:ext uri="{0D108BD9-81ED-4DB2-BD59-A6C34878D82A}">
                    <a16:rowId xmlns:a16="http://schemas.microsoft.com/office/drawing/2014/main" val="163411300"/>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accent6">
                    <a:lumMod val="75000"/>
                  </a:schemeClr>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85800" y="1921934"/>
            <a:ext cx="10396883" cy="3452652"/>
          </a:xfrm>
        </p:spPr>
        <p:txBody>
          <a:bodyPr/>
          <a:lstStyle/>
          <a:p>
            <a:pPr marL="0" indent="0">
              <a:buNone/>
            </a:pPr>
            <a:r>
              <a:rPr lang="en-US" sz="1100" cap="none" dirty="0">
                <a:latin typeface="Calibri" panose="020F0502020204030204" pitchFamily="34" charset="0"/>
                <a:cs typeface="Calibri" panose="020F0502020204030204" pitchFamily="34" charset="0"/>
              </a:rPr>
              <a:t>Running an exotic car dealership without being a franchise dealer to most of the brands makes it very difficult to run when you don’t have the same information as the franchise shops that you are competing against. This is a challenging shop and dealership and is nothing like a typical high volume franchise dealership from all aspects. We do have some long tenured employees but have seen a lot of turn over. We have a strong staff now and all are committed to improving the dealership and taking care of our customers. We have developed a great reputation and as an alternative to the franchise stores in the community which has led to a strong and loyal customer base. We plan on improving and being better in all aspects.</a:t>
            </a:r>
          </a:p>
          <a:p>
            <a:pPr marL="0" indent="0">
              <a:buNone/>
            </a:pPr>
            <a:r>
              <a:rPr lang="en-US" sz="1100" cap="none" dirty="0">
                <a:latin typeface="Calibri" panose="020F0502020204030204" pitchFamily="34" charset="0"/>
                <a:cs typeface="Calibri" panose="020F0502020204030204" pitchFamily="34" charset="0"/>
              </a:rPr>
              <a:t>We have room for improvement and opportunities for us to be better and offer a better service to our customers. We have had to go through some employees but finally have a strong Fixed Operations Manager and with that we will continue to develop and build out the team into some long-term employees.  Having a daily meeting and review of the tech hours for productivity, efficiency, and proficiency along with the daily sales target of hours with the service advisor will keep the team engaged and motivated working towards new targets. This will help us increase our technician hours which will increase our shop utilization and our available sold hours. </a:t>
            </a:r>
          </a:p>
          <a:p>
            <a:pPr marL="0" indent="0">
              <a:buNone/>
            </a:pPr>
            <a:r>
              <a:rPr lang="en-US" sz="1100" cap="none" dirty="0">
                <a:latin typeface="Calibri" panose="020F0502020204030204" pitchFamily="34" charset="0"/>
                <a:cs typeface="Calibri" panose="020F0502020204030204" pitchFamily="34" charset="0"/>
              </a:rPr>
              <a:t>Cleaning up our labor ops and removing discount access will help increase our overall effective </a:t>
            </a:r>
            <a:r>
              <a:rPr lang="en-US" sz="1100" cap="none">
                <a:latin typeface="Calibri" panose="020F0502020204030204" pitchFamily="34" charset="0"/>
                <a:cs typeface="Calibri" panose="020F0502020204030204" pitchFamily="34" charset="0"/>
              </a:rPr>
              <a:t>labor rate. </a:t>
            </a:r>
            <a:r>
              <a:rPr lang="en-US" sz="1100" cap="none" dirty="0">
                <a:latin typeface="Calibri" panose="020F0502020204030204" pitchFamily="34" charset="0"/>
                <a:cs typeface="Calibri" panose="020F0502020204030204" pitchFamily="34" charset="0"/>
              </a:rPr>
              <a:t>Setting up regular training and sales meetings for our service advisor will help increase our hours per RO and reduce the number of one line ROs. Setting up technician videos for recommended services will also help transform the business and allow us to reduce the one line ROs while increasing hours per RO. Reviewing and tying pay plans to recommended services will also help increase all KPI’s for the business.</a:t>
            </a:r>
          </a:p>
          <a:p>
            <a:pPr marL="0" indent="0">
              <a:buNone/>
            </a:pPr>
            <a:r>
              <a:rPr lang="en-US" sz="1100" cap="none" dirty="0">
                <a:latin typeface="Calibri" panose="020F0502020204030204" pitchFamily="34" charset="0"/>
                <a:cs typeface="Calibri" panose="020F0502020204030204" pitchFamily="34" charset="0"/>
              </a:rPr>
              <a:t>Staying focused and disciplined will help us achieve our goals and will benefit the entire staff and our customers.</a:t>
            </a:r>
          </a:p>
          <a:p>
            <a:pPr marL="0" indent="0">
              <a:buNone/>
            </a:pPr>
            <a:endParaRPr lang="en-US" sz="1100" cap="none" dirty="0">
              <a:latin typeface="Calibri" panose="020F0502020204030204" pitchFamily="34" charset="0"/>
              <a:cs typeface="Calibri" panose="020F0502020204030204" pitchFamily="34" charset="0"/>
            </a:endParaRP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accent6">
                    <a:lumMod val="75000"/>
                  </a:schemeClr>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20000"/>
          </a:bodyPr>
          <a:lstStyle/>
          <a:p>
            <a:r>
              <a:rPr lang="en-US" sz="1200" dirty="0"/>
              <a:t>April 24 – May 31 </a:t>
            </a:r>
          </a:p>
          <a:p>
            <a:r>
              <a:rPr lang="en-US" sz="1200" dirty="0"/>
              <a:t>Maintenance FRH average is $26 below our target rate. Need to increase </a:t>
            </a:r>
            <a:r>
              <a:rPr lang="en-US" sz="1200" dirty="0" err="1"/>
              <a:t>Maint</a:t>
            </a:r>
            <a:r>
              <a:rPr lang="en-US" sz="1200" dirty="0"/>
              <a:t>. rate and reduce discounting. Multiple labor ops used resulting in “discounting”. Need to clean up and delete old labor ops.</a:t>
            </a:r>
          </a:p>
          <a:p>
            <a:r>
              <a:rPr lang="en-US" sz="1200" dirty="0"/>
              <a:t>Repair FRH average is $10 higher then the </a:t>
            </a:r>
            <a:r>
              <a:rPr lang="en-US" sz="1200" dirty="0" err="1"/>
              <a:t>Maint</a:t>
            </a:r>
            <a:r>
              <a:rPr lang="en-US" sz="1200" dirty="0"/>
              <a:t>. Rate but is still below the target rate since the </a:t>
            </a:r>
            <a:r>
              <a:rPr lang="en-US" sz="1200" dirty="0" err="1"/>
              <a:t>maint</a:t>
            </a:r>
            <a:r>
              <a:rPr lang="en-US" sz="1200" dirty="0"/>
              <a:t>. Rate is below.</a:t>
            </a:r>
          </a:p>
          <a:p>
            <a:r>
              <a:rPr lang="en-US" sz="1200" dirty="0"/>
              <a:t>High gross profit rate and high amount of avg </a:t>
            </a:r>
            <a:r>
              <a:rPr lang="en-US" sz="1200" dirty="0" err="1"/>
              <a:t>frh’s</a:t>
            </a:r>
            <a:r>
              <a:rPr lang="en-US" sz="1200" dirty="0"/>
              <a:t> per </a:t>
            </a:r>
            <a:r>
              <a:rPr lang="en-US" sz="1200" dirty="0" err="1"/>
              <a:t>ro</a:t>
            </a:r>
            <a:r>
              <a:rPr lang="en-US" sz="1200" dirty="0"/>
              <a:t> but it is most likely on target given we are an exotic dealership</a:t>
            </a:r>
          </a:p>
          <a:p>
            <a:r>
              <a:rPr lang="en-US" sz="1200" dirty="0"/>
              <a:t>Good mix of labor mix with 49% with repair and only 51% for comp. and </a:t>
            </a:r>
            <a:r>
              <a:rPr lang="en-US" sz="1200" dirty="0" err="1"/>
              <a:t>maint</a:t>
            </a:r>
            <a:r>
              <a:rPr lang="en-US" sz="1200" dirty="0"/>
              <a:t>. A little too high on the competitive mix compared to the </a:t>
            </a:r>
            <a:r>
              <a:rPr lang="en-US" sz="1200" dirty="0" err="1"/>
              <a:t>maint</a:t>
            </a:r>
            <a:r>
              <a:rPr lang="en-US" sz="1200" dirty="0"/>
              <a:t>.</a:t>
            </a:r>
          </a:p>
          <a:p>
            <a:r>
              <a:rPr lang="en-US" sz="1200" dirty="0"/>
              <a:t>Extremely high amount of one item </a:t>
            </a:r>
            <a:r>
              <a:rPr lang="en-US" sz="1200" dirty="0" err="1"/>
              <a:t>ro’s</a:t>
            </a:r>
            <a:endParaRPr lang="en-US" sz="1200" dirty="0"/>
          </a:p>
          <a:p>
            <a:endParaRPr lang="en-US" dirty="0"/>
          </a:p>
        </p:txBody>
      </p:sp>
      <p:pic>
        <p:nvPicPr>
          <p:cNvPr id="8" name="Content Placeholder 7">
            <a:extLst>
              <a:ext uri="{FF2B5EF4-FFF2-40B4-BE49-F238E27FC236}">
                <a16:creationId xmlns:a16="http://schemas.microsoft.com/office/drawing/2014/main" id="{F12E7761-48E4-1869-C20A-3ADB1553AA36}"/>
              </a:ext>
            </a:extLst>
          </p:cNvPr>
          <p:cNvPicPr>
            <a:picLocks noGrp="1" noChangeAspect="1"/>
          </p:cNvPicPr>
          <p:nvPr>
            <p:ph sz="half" idx="2"/>
          </p:nvPr>
        </p:nvPicPr>
        <p:blipFill>
          <a:blip r:embed="rId2"/>
          <a:stretch>
            <a:fillRect/>
          </a:stretch>
        </p:blipFill>
        <p:spPr>
          <a:xfrm>
            <a:off x="6964557" y="973667"/>
            <a:ext cx="4685576" cy="5113866"/>
          </a:xfr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accent6">
                    <a:lumMod val="75000"/>
                  </a:schemeClr>
                </a:solidFill>
              </a:rPr>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Strengths</a:t>
            </a:r>
          </a:p>
          <a:p>
            <a:r>
              <a:rPr lang="en-US" sz="1200" dirty="0"/>
              <a:t>Strong management</a:t>
            </a:r>
          </a:p>
          <a:p>
            <a:r>
              <a:rPr lang="en-US" sz="1200" dirty="0"/>
              <a:t>Able to provide services other dealers won’t offer on multiple brands</a:t>
            </a:r>
          </a:p>
          <a:p>
            <a:r>
              <a:rPr lang="en-US" sz="1200" dirty="0"/>
              <a:t>High voltage certified</a:t>
            </a:r>
          </a:p>
          <a:p>
            <a:r>
              <a:rPr lang="en-US" sz="1200" dirty="0"/>
              <a:t>Less corporate influence than larger franchise stores</a:t>
            </a:r>
          </a:p>
          <a:p>
            <a:r>
              <a:rPr lang="en-US" sz="1200" dirty="0"/>
              <a:t>Long standing employee base with lots of experience</a:t>
            </a:r>
          </a:p>
          <a:p>
            <a:r>
              <a:rPr lang="en-US" sz="1200" dirty="0"/>
              <a:t>Product knowledge</a:t>
            </a:r>
          </a:p>
          <a:p>
            <a:r>
              <a:rPr lang="en-US" sz="1200" dirty="0"/>
              <a:t>Relationship building</a:t>
            </a:r>
          </a:p>
          <a:p>
            <a:r>
              <a:rPr lang="en-US" sz="1200" dirty="0"/>
              <a:t>Loyal customers</a:t>
            </a:r>
          </a:p>
          <a:p>
            <a:r>
              <a:rPr lang="en-US" sz="1200" dirty="0"/>
              <a:t>Team building</a:t>
            </a:r>
          </a:p>
        </p:txBody>
      </p:sp>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accent6">
                    <a:lumMod val="75000"/>
                  </a:schemeClr>
                </a:solidFill>
              </a:rPr>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Weaknesses</a:t>
            </a:r>
          </a:p>
          <a:p>
            <a:r>
              <a:rPr lang="en-US" sz="1100" dirty="0"/>
              <a:t>Facility/ shop layout</a:t>
            </a:r>
          </a:p>
          <a:p>
            <a:r>
              <a:rPr lang="en-US" sz="1100" dirty="0"/>
              <a:t>Lack of room for parts inventory and shop tools</a:t>
            </a:r>
          </a:p>
          <a:p>
            <a:r>
              <a:rPr lang="en-US" sz="1100" dirty="0"/>
              <a:t>no service drive for check in process/ little customer parking</a:t>
            </a:r>
          </a:p>
          <a:p>
            <a:r>
              <a:rPr lang="en-US" sz="1100" dirty="0"/>
              <a:t>Limited equipment</a:t>
            </a:r>
          </a:p>
          <a:p>
            <a:r>
              <a:rPr lang="en-US" sz="1100" dirty="0"/>
              <a:t>Lack of information on non-franchise vehicles</a:t>
            </a:r>
          </a:p>
          <a:p>
            <a:r>
              <a:rPr lang="en-US" sz="1100" dirty="0"/>
              <a:t>Employee turnover rate</a:t>
            </a:r>
          </a:p>
          <a:p>
            <a:r>
              <a:rPr lang="en-US" sz="1100" dirty="0"/>
              <a:t>Lack of professional systems and processes</a:t>
            </a:r>
          </a:p>
          <a:p>
            <a:r>
              <a:rPr lang="en-US" sz="1100" dirty="0"/>
              <a:t>Communication between sales/service</a:t>
            </a:r>
          </a:p>
          <a:p>
            <a:r>
              <a:rPr lang="en-US" sz="1100" dirty="0"/>
              <a:t>Poor employee pool to pull from</a:t>
            </a:r>
          </a:p>
          <a:p>
            <a:endParaRPr lang="en-US" sz="1100"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accent6">
                    <a:lumMod val="75000"/>
                  </a:schemeClr>
                </a:solidFill>
              </a:rPr>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0000" lnSpcReduction="20000"/>
          </a:bodyPr>
          <a:lstStyle/>
          <a:p>
            <a:r>
              <a:rPr lang="en-US" dirty="0"/>
              <a:t>Opportunities</a:t>
            </a:r>
          </a:p>
          <a:p>
            <a:r>
              <a:rPr lang="en-US" sz="1100" dirty="0"/>
              <a:t>Dealer closing (same brand)</a:t>
            </a:r>
          </a:p>
          <a:p>
            <a:r>
              <a:rPr lang="en-US" sz="1100" dirty="0"/>
              <a:t>Addition of new franchise</a:t>
            </a:r>
          </a:p>
          <a:p>
            <a:r>
              <a:rPr lang="en-US" sz="1100" dirty="0"/>
              <a:t>Expanding wholesale business</a:t>
            </a:r>
          </a:p>
          <a:p>
            <a:r>
              <a:rPr lang="en-US" sz="1100" dirty="0"/>
              <a:t>Training for new vehicles</a:t>
            </a:r>
          </a:p>
          <a:p>
            <a:r>
              <a:rPr lang="en-US" sz="1100" dirty="0"/>
              <a:t>New customer base as the city grows and reputation is established</a:t>
            </a:r>
          </a:p>
          <a:p>
            <a:r>
              <a:rPr lang="en-US" sz="1100" dirty="0"/>
              <a:t>Company expansion</a:t>
            </a:r>
          </a:p>
          <a:p>
            <a:r>
              <a:rPr lang="en-US" sz="1100" dirty="0"/>
              <a:t>Marketing services</a:t>
            </a:r>
          </a:p>
          <a:p>
            <a:r>
              <a:rPr lang="en-US" sz="1100" dirty="0"/>
              <a:t>Community promotions</a:t>
            </a:r>
          </a:p>
          <a:p>
            <a:r>
              <a:rPr lang="en-US" sz="1100" dirty="0"/>
              <a:t>Competitors pricing</a:t>
            </a:r>
          </a:p>
          <a:p>
            <a:r>
              <a:rPr lang="en-US" sz="1100" dirty="0"/>
              <a:t>Increased labor rates</a:t>
            </a:r>
          </a:p>
          <a:p>
            <a:r>
              <a:rPr lang="en-US" sz="1100" dirty="0"/>
              <a:t>Ability to offer competitive parts and labor warranty</a:t>
            </a:r>
          </a:p>
          <a:p>
            <a:r>
              <a:rPr lang="en-US" sz="1100" dirty="0"/>
              <a:t>New facility</a:t>
            </a:r>
          </a:p>
          <a:p>
            <a:endParaRPr lang="en-US" sz="1100"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accent6">
                    <a:lumMod val="75000"/>
                  </a:schemeClr>
                </a:solidFill>
              </a:rPr>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sz="1100" dirty="0"/>
              <a:t>Parts supply issues (strike) (European parts for most makes and models)</a:t>
            </a:r>
          </a:p>
          <a:p>
            <a:r>
              <a:rPr lang="en-US" sz="1100" dirty="0"/>
              <a:t>Weather (natural disasters)</a:t>
            </a:r>
          </a:p>
          <a:p>
            <a:r>
              <a:rPr lang="en-US" sz="1100" dirty="0"/>
              <a:t>Employee poaching</a:t>
            </a:r>
          </a:p>
          <a:p>
            <a:r>
              <a:rPr lang="en-US" sz="1100" dirty="0"/>
              <a:t>Special tool requirements from factory</a:t>
            </a:r>
          </a:p>
          <a:p>
            <a:r>
              <a:rPr lang="en-US" sz="1100" dirty="0"/>
              <a:t>Other exotic dealers opening up</a:t>
            </a:r>
          </a:p>
          <a:p>
            <a:r>
              <a:rPr lang="en-US" sz="1100" dirty="0"/>
              <a:t>Technician shortage</a:t>
            </a:r>
          </a:p>
          <a:p>
            <a:r>
              <a:rPr lang="en-US" sz="1100" dirty="0"/>
              <a:t>Delay in new facility</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accent6">
                    <a:lumMod val="75000"/>
                  </a:schemeClr>
                </a:solidFill>
              </a:rPr>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sz="1100" dirty="0"/>
              <a:t>1. Increase tech proficiency</a:t>
            </a:r>
          </a:p>
          <a:p>
            <a:r>
              <a:rPr lang="en-US" sz="1100" dirty="0"/>
              <a:t>2. Increase shop utilization and sold hours</a:t>
            </a:r>
          </a:p>
          <a:p>
            <a:r>
              <a:rPr lang="en-US" sz="1100" dirty="0"/>
              <a:t>3. increase hours per </a:t>
            </a:r>
            <a:r>
              <a:rPr lang="en-US" sz="1100" dirty="0" err="1"/>
              <a:t>ro</a:t>
            </a:r>
            <a:endParaRPr lang="en-US" sz="1100" dirty="0"/>
          </a:p>
          <a:p>
            <a:r>
              <a:rPr lang="en-US" sz="1100" dirty="0"/>
              <a:t>4. reduce one item </a:t>
            </a:r>
            <a:r>
              <a:rPr lang="en-US" sz="1100" dirty="0" err="1"/>
              <a:t>ro’s</a:t>
            </a:r>
            <a:endParaRPr lang="en-US" sz="1100" dirty="0"/>
          </a:p>
          <a:p>
            <a:r>
              <a:rPr lang="en-US" sz="1100" dirty="0"/>
              <a:t>5. Increase effective labor rate</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accent6">
                    <a:lumMod val="75000"/>
                  </a:schemeClr>
                </a:solidFill>
              </a:rPr>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sz="1100" dirty="0"/>
              <a:t>1. Regularly review all tech hours</a:t>
            </a:r>
          </a:p>
          <a:p>
            <a:r>
              <a:rPr lang="en-US" sz="1100" dirty="0"/>
              <a:t>2.  set daily target for sold hours with service advisor and techs</a:t>
            </a:r>
          </a:p>
          <a:p>
            <a:r>
              <a:rPr lang="en-US" sz="1100" dirty="0"/>
              <a:t>3. utilize appointments to increase sold hours</a:t>
            </a:r>
          </a:p>
          <a:p>
            <a:r>
              <a:rPr lang="en-US" sz="1100" dirty="0"/>
              <a:t>4. implement service advisor training on better selling of recommended services</a:t>
            </a:r>
          </a:p>
          <a:p>
            <a:r>
              <a:rPr lang="en-US" sz="1100" dirty="0"/>
              <a:t>5. Review with techs on better description of recommended services</a:t>
            </a:r>
          </a:p>
          <a:p>
            <a:r>
              <a:rPr lang="en-US" sz="1100" dirty="0"/>
              <a:t>6. eliminate the ability of service advisor to discount.</a:t>
            </a:r>
          </a:p>
          <a:p>
            <a:r>
              <a:rPr lang="en-US" sz="1100" dirty="0"/>
              <a:t>7. eliminate old labor ops that allow custom pricing</a:t>
            </a:r>
          </a:p>
          <a:p>
            <a:endParaRPr lang="en-US" sz="1100"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accent6">
                    <a:lumMod val="75000"/>
                  </a:schemeClr>
                </a:solidFill>
              </a:rPr>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sz="1100" dirty="0"/>
              <a:t>1. Have Fixed Ops Director teach the tech’s what productivity/efficiency/ proficiency and review hours with them daily/weekly</a:t>
            </a:r>
          </a:p>
          <a:p>
            <a:r>
              <a:rPr lang="en-US" sz="1100" dirty="0"/>
              <a:t>2.  have Fixed Ops director meet with service advisor and tech’s daily to review work load for each day first thing in the morning</a:t>
            </a:r>
          </a:p>
          <a:p>
            <a:r>
              <a:rPr lang="en-US" sz="1100" dirty="0"/>
              <a:t>3. Fixed ops director to meet with marketing team for service email blast to increase appointments</a:t>
            </a:r>
          </a:p>
          <a:p>
            <a:r>
              <a:rPr lang="en-US" sz="1100" dirty="0"/>
              <a:t>4. set up ongoing training for service advisor and have service advisor sit in on sales meeting</a:t>
            </a:r>
          </a:p>
          <a:p>
            <a:r>
              <a:rPr lang="en-US" sz="1100" dirty="0"/>
              <a:t>5. tie pay plans or bonuses to hours per </a:t>
            </a:r>
            <a:r>
              <a:rPr lang="en-US" sz="1100" dirty="0" err="1"/>
              <a:t>ro</a:t>
            </a:r>
            <a:r>
              <a:rPr lang="en-US" sz="1100" dirty="0"/>
              <a:t> and selling of recommended services</a:t>
            </a:r>
          </a:p>
          <a:p>
            <a:r>
              <a:rPr lang="en-US" sz="1100" dirty="0"/>
              <a:t>6. look into service videos for customers for recommended services</a:t>
            </a:r>
          </a:p>
          <a:p>
            <a:r>
              <a:rPr lang="en-US" sz="1100" dirty="0"/>
              <a:t>7. have weekly meeting with service director to review current numbers vs. forecast.</a:t>
            </a:r>
          </a:p>
          <a:p>
            <a:r>
              <a:rPr lang="en-US" sz="1100" dirty="0"/>
              <a:t>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TM04033927[[fn=Main Event]]</Template>
  <TotalTime>5713</TotalTime>
  <Words>1080</Words>
  <Application>Microsoft Office PowerPoint</Application>
  <PresentationFormat>Widescreen</PresentationFormat>
  <Paragraphs>115</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Impact</vt:lpstr>
      <vt:lpstr>Main Event</vt:lpstr>
      <vt:lpstr>Naples Motorsports</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Christopher King</cp:lastModifiedBy>
  <cp:revision>13</cp:revision>
  <dcterms:created xsi:type="dcterms:W3CDTF">2022-12-04T13:10:55Z</dcterms:created>
  <dcterms:modified xsi:type="dcterms:W3CDTF">2024-09-03T21:12:35Z</dcterms:modified>
</cp:coreProperties>
</file>