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0" r:id="rId4"/>
    <p:sldId id="271" r:id="rId5"/>
    <p:sldId id="272" r:id="rId6"/>
    <p:sldId id="273" r:id="rId7"/>
    <p:sldId id="258" r:id="rId8"/>
    <p:sldId id="257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9/28/24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9/28/24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9/28/24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A9F39-3A40-DAF5-FB29-F9EF6B43BC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NADA Service Homework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4D94E-9ADE-FBA4-4E04-F5102B2316C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en-US" sz="3200" dirty="0" err="1"/>
              <a:t>Holz</a:t>
            </a:r>
            <a:r>
              <a:rPr lang="en-US" sz="3200" dirty="0"/>
              <a:t> Motors Inc. – Hales Corners, WI</a:t>
            </a:r>
          </a:p>
          <a:p>
            <a:pPr algn="ctr"/>
            <a:r>
              <a:rPr lang="en-US" sz="3200" dirty="0"/>
              <a:t>J.J. Weis – NADA Academy Class 447</a:t>
            </a:r>
          </a:p>
        </p:txBody>
      </p:sp>
    </p:spTree>
    <p:extLst>
      <p:ext uri="{BB962C8B-B14F-4D97-AF65-F5344CB8AC3E}">
        <p14:creationId xmlns:p14="http://schemas.microsoft.com/office/powerpoint/2010/main" val="4070740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Opportunities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Opportunities</a:t>
            </a:r>
          </a:p>
          <a:p>
            <a:pPr marL="457200" lvl="1" indent="0">
              <a:buNone/>
            </a:pPr>
            <a:r>
              <a:rPr lang="en-US" dirty="0"/>
              <a:t>Expanding marketing on social media.</a:t>
            </a:r>
          </a:p>
          <a:p>
            <a:pPr marL="457200" lvl="1" indent="0">
              <a:buNone/>
            </a:pPr>
            <a:r>
              <a:rPr lang="en-US" dirty="0"/>
              <a:t>More job training.</a:t>
            </a:r>
          </a:p>
          <a:p>
            <a:pPr marL="457200" lvl="1" indent="0">
              <a:buNone/>
            </a:pPr>
            <a:r>
              <a:rPr lang="en-US" dirty="0"/>
              <a:t>More apprenticeship opportunities.</a:t>
            </a:r>
          </a:p>
          <a:p>
            <a:pPr marL="457200" lvl="1" indent="0">
              <a:buNone/>
            </a:pPr>
            <a:r>
              <a:rPr lang="en-US" dirty="0"/>
              <a:t>Grow our fleet business.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869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Threats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Threats</a:t>
            </a:r>
          </a:p>
          <a:p>
            <a:pPr marL="457200" lvl="1" indent="0">
              <a:buNone/>
            </a:pPr>
            <a:r>
              <a:rPr lang="en-US" dirty="0"/>
              <a:t>Competing repair shops with lower pricing.</a:t>
            </a:r>
          </a:p>
          <a:p>
            <a:pPr marL="457200" lvl="1" indent="0">
              <a:buNone/>
            </a:pPr>
            <a:r>
              <a:rPr lang="en-US" dirty="0"/>
              <a:t>Bad customer reviews</a:t>
            </a:r>
          </a:p>
          <a:p>
            <a:pPr marL="457200" lvl="1" indent="0">
              <a:buNone/>
            </a:pPr>
            <a:r>
              <a:rPr lang="en-US" dirty="0"/>
              <a:t>Delays in parts shipments and backorders.</a:t>
            </a:r>
          </a:p>
          <a:p>
            <a:pPr marL="457200" lvl="1" indent="0">
              <a:buNone/>
            </a:pPr>
            <a:r>
              <a:rPr lang="en-US" dirty="0"/>
              <a:t>Limits in available employees.</a:t>
            </a:r>
          </a:p>
          <a:p>
            <a:pPr marL="457200" lvl="1" indent="0">
              <a:buNone/>
            </a:pPr>
            <a:r>
              <a:rPr lang="en-US" dirty="0"/>
              <a:t>Availability of rental vehicles.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664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  <a:p>
            <a:pPr marL="457200" lvl="1" indent="0">
              <a:buNone/>
            </a:pPr>
            <a:r>
              <a:rPr lang="en-US" dirty="0"/>
              <a:t>Increase our employee recruitment and retention:  Have a ‘full’ staff of writers, techs, and customer support by March 31</a:t>
            </a:r>
            <a:r>
              <a:rPr lang="en-US" baseline="30000" dirty="0"/>
              <a:t>st</a:t>
            </a:r>
            <a:r>
              <a:rPr lang="en-US" dirty="0"/>
              <a:t> 2025.</a:t>
            </a:r>
          </a:p>
          <a:p>
            <a:pPr marL="457200" lvl="1" indent="0">
              <a:buNone/>
            </a:pPr>
            <a:r>
              <a:rPr lang="en-US" dirty="0"/>
              <a:t>Work on Workflow:  Refresh procedures to make sure there is better flow between service writers, porters, parts pullers, and techs.</a:t>
            </a:r>
          </a:p>
          <a:p>
            <a:pPr marL="457200" lvl="1" indent="0">
              <a:buNone/>
            </a:pPr>
            <a:r>
              <a:rPr lang="en-US" dirty="0"/>
              <a:t>Work on Teamwork: Refresh relationships between management, dispatchers, writers, techs, and the parts department.</a:t>
            </a:r>
          </a:p>
          <a:p>
            <a:pPr marL="457200" lvl="1" indent="0">
              <a:buNone/>
            </a:pPr>
            <a:r>
              <a:rPr lang="en-US" dirty="0"/>
              <a:t>Coordinate Work with Qualified Techs: Make sure our most expensive techs are working on our most expensive jobs.</a:t>
            </a:r>
          </a:p>
          <a:p>
            <a:pPr marL="457200" lvl="1" indent="0">
              <a:buNone/>
            </a:pPr>
            <a:r>
              <a:rPr lang="en-US" dirty="0"/>
              <a:t>Increase Multi-line RO’s: Make sure we are offering relevant products to our customers.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2722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Analysis-Strategies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Strategies</a:t>
            </a:r>
          </a:p>
          <a:p>
            <a:pPr lvl="1"/>
            <a:r>
              <a:rPr lang="en-US" dirty="0"/>
              <a:t>Communicate with management and staff about changes to work flow.  How can dispatch better assign work and get cars to techs.</a:t>
            </a:r>
          </a:p>
          <a:p>
            <a:pPr lvl="1"/>
            <a:r>
              <a:rPr lang="en-US" dirty="0"/>
              <a:t>Have brief meetings with a clear short agenda and lots of free food to help camaraderie.</a:t>
            </a:r>
          </a:p>
          <a:p>
            <a:pPr lvl="1"/>
            <a:r>
              <a:rPr lang="en-US" dirty="0"/>
              <a:t>Network with education partners to recruit new techs and service writers.</a:t>
            </a:r>
          </a:p>
          <a:p>
            <a:pPr lvl="1"/>
            <a:r>
              <a:rPr lang="en-US" dirty="0"/>
              <a:t>Communicate with current staff to make sure we maintain high retention of talent.</a:t>
            </a:r>
          </a:p>
          <a:p>
            <a:pPr lvl="1"/>
            <a:r>
              <a:rPr lang="en-US" dirty="0"/>
              <a:t>Encourage additional training for techs and writers.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0991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Analysis-Tactics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Tactics</a:t>
            </a:r>
          </a:p>
          <a:p>
            <a:pPr marL="457200" lvl="1" indent="0">
              <a:buNone/>
            </a:pPr>
            <a:r>
              <a:rPr lang="en-US" dirty="0"/>
              <a:t>Better communication with staff from myself and senior management.</a:t>
            </a:r>
          </a:p>
          <a:p>
            <a:pPr marL="457200" lvl="1" indent="0">
              <a:buNone/>
            </a:pPr>
            <a:r>
              <a:rPr lang="en-US" dirty="0"/>
              <a:t>Better networking with education partners from myself and the service director.</a:t>
            </a:r>
          </a:p>
          <a:p>
            <a:pPr marL="457200" lvl="1" indent="0">
              <a:buNone/>
            </a:pPr>
            <a:r>
              <a:rPr lang="en-US" dirty="0"/>
              <a:t>Focus on training with incentives for writers and techs.</a:t>
            </a:r>
          </a:p>
          <a:p>
            <a:pPr marL="457200" lvl="1" indent="0">
              <a:buNone/>
            </a:pPr>
            <a:r>
              <a:rPr lang="en-US" dirty="0"/>
              <a:t>Better coordination between the parts and service department teams.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427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Action Plan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C8B6778-11BB-9A9A-F0BF-8949F85F82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3284969"/>
              </p:ext>
            </p:extLst>
          </p:nvPr>
        </p:nvGraphicFramePr>
        <p:xfrm>
          <a:off x="269829" y="953920"/>
          <a:ext cx="9132492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4164">
                  <a:extLst>
                    <a:ext uri="{9D8B030D-6E8A-4147-A177-3AD203B41FA5}">
                      <a16:colId xmlns:a16="http://schemas.microsoft.com/office/drawing/2014/main" val="2235853955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4174400132"/>
                    </a:ext>
                  </a:extLst>
                </a:gridCol>
                <a:gridCol w="3044164">
                  <a:extLst>
                    <a:ext uri="{9D8B030D-6E8A-4147-A177-3AD203B41FA5}">
                      <a16:colId xmlns:a16="http://schemas.microsoft.com/office/drawing/2014/main" val="1146395385"/>
                    </a:ext>
                  </a:extLst>
                </a:gridCol>
              </a:tblGrid>
              <a:tr h="565004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TASK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Position responsible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Check in/completion schedule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3418974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Maximize apprentice program for apprentices and mentors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Service 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 Monthly</a:t>
                      </a:r>
                    </a:p>
                    <a:p>
                      <a:r>
                        <a:rPr lang="en-US" dirty="0"/>
                        <a:t>Completion by March 31st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0365483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Increase sales training curriculum for service writers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General Manager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 Monthly</a:t>
                      </a:r>
                    </a:p>
                    <a:p>
                      <a:r>
                        <a:rPr lang="en-US" dirty="0"/>
                        <a:t>Completion by December 31</a:t>
                      </a:r>
                      <a:r>
                        <a:rPr lang="en-US" baseline="30000" dirty="0"/>
                        <a:t>st</a:t>
                      </a:r>
                      <a:r>
                        <a:rPr lang="en-US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845787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Streamline workflow between parts counter and technicians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Parts and Service Directors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 Monthly</a:t>
                      </a:r>
                    </a:p>
                    <a:p>
                      <a:r>
                        <a:rPr lang="en-US" dirty="0"/>
                        <a:t>Completion by December 31</a:t>
                      </a:r>
                      <a:r>
                        <a:rPr lang="en-US" baseline="30000" dirty="0"/>
                        <a:t>st</a:t>
                      </a:r>
                      <a:r>
                        <a:rPr lang="en-US" dirty="0"/>
                        <a:t>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0126605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Contact education partners to increase recruitment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Myself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Start Immediately – Change some strategies by December 31st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50345431"/>
                  </a:ext>
                </a:extLst>
              </a:tr>
              <a:tr h="565004">
                <a:tc>
                  <a:txBody>
                    <a:bodyPr/>
                    <a:lstStyle/>
                    <a:p>
                      <a:r>
                        <a:rPr lang="en-US" dirty="0"/>
                        <a:t>Improve ‘teamwork’ between parts and service team.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Parts and Service Directors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Check in Monthly</a:t>
                      </a:r>
                    </a:p>
                    <a:p>
                      <a:r>
                        <a:rPr lang="en-US" dirty="0"/>
                        <a:t>Completion by March 31st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230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41099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Homework Synopsis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Synopsis</a:t>
            </a:r>
          </a:p>
          <a:p>
            <a:pPr lvl="1"/>
            <a:r>
              <a:rPr lang="en-US" dirty="0"/>
              <a:t>We are all very proud of our service department and very thankful to have an efficient, respectful, and knowledgeable service director.</a:t>
            </a:r>
          </a:p>
          <a:p>
            <a:pPr lvl="1"/>
            <a:r>
              <a:rPr lang="en-US" dirty="0"/>
              <a:t>Our service department has lots of strengths: dedicated and qualified team, loyal customers, competitive pricing, and a modern facility.</a:t>
            </a:r>
          </a:p>
          <a:p>
            <a:pPr lvl="1"/>
            <a:r>
              <a:rPr lang="en-US" dirty="0"/>
              <a:t>Still, there is always room for improvement.</a:t>
            </a:r>
          </a:p>
          <a:p>
            <a:pPr lvl="1"/>
            <a:r>
              <a:rPr lang="en-US" dirty="0"/>
              <a:t>Some of our main challenges remain recruiting up to a full staff of service writers and technicians.</a:t>
            </a:r>
          </a:p>
          <a:p>
            <a:pPr lvl="1"/>
            <a:r>
              <a:rPr lang="en-US" dirty="0"/>
              <a:t>Workflows can always be improved upon, and will be a priority moving forward.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700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078" y="0"/>
            <a:ext cx="8596668" cy="1320800"/>
          </a:xfrm>
        </p:spPr>
        <p:txBody>
          <a:bodyPr>
            <a:normAutofit fontScale="90000"/>
          </a:bodyPr>
          <a:lstStyle/>
          <a:p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Marketing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078" y="1072897"/>
            <a:ext cx="11697546" cy="5608320"/>
          </a:xfrm>
        </p:spPr>
        <p:txBody>
          <a:bodyPr>
            <a:normAutofit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Mailers go out once or twice a month with specials – often in coordination with GM specials or contests 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Specials are also advertised with Facebook ads.</a:t>
            </a:r>
          </a:p>
          <a:p>
            <a:pPr lvl="1"/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Small discounts are advertised on grocery store receipts at about 10 local stores.  These discounts are particularly popular.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Mailing lists can always be updated and improved.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Social media posts and ads can be improved.</a:t>
            </a:r>
          </a:p>
          <a:p>
            <a:pPr lvl="1"/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Grocery stor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e ad discount codes can be tracked better – Are service writers over-using the codes?</a:t>
            </a:r>
            <a:endParaRPr lang="en-US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Sales and fixed operations customers information will be updated in our DMS.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</a:rPr>
              <a:t>Our social media savvy staff will create content for fixed operations, in addition to new-car content.</a:t>
            </a:r>
          </a:p>
          <a:p>
            <a:pPr lvl="1"/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Discount codes will be updated and tracked with physical evidence of presented discount with each RO.</a:t>
            </a:r>
          </a:p>
          <a:p>
            <a:r>
              <a:rPr lang="en-US" sz="1800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lvl="1"/>
            <a:r>
              <a:rPr lang="en-US" b="0" i="0" u="none" strike="noStrike" baseline="0" dirty="0">
                <a:solidFill>
                  <a:schemeClr val="tx1"/>
                </a:solidFill>
                <a:latin typeface="Calibri" panose="020F0502020204030204" pitchFamily="34" charset="0"/>
              </a:rPr>
              <a:t>Mailer specials and social media promotions can be tracked more efficiently to evaluate effectiveness.</a:t>
            </a:r>
          </a:p>
          <a:p>
            <a:pPr lvl="1"/>
            <a:endParaRPr lang="en-US" b="0" i="0" u="none" strike="noStrike" baseline="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363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Cost of Labor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49936" y="2365248"/>
            <a:ext cx="11692128" cy="4413239"/>
          </a:xfrm>
        </p:spPr>
        <p:txBody>
          <a:bodyPr>
            <a:normAutofit fontScale="475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30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sz="3000" dirty="0">
                <a:solidFill>
                  <a:srgbClr val="221E1F"/>
                </a:solidFill>
                <a:latin typeface="Calibri" panose="020F0502020204030204" pitchFamily="34" charset="0"/>
              </a:rPr>
              <a:t>Tech pay rates are high by historical standards – particularly for our most trained techs.</a:t>
            </a:r>
          </a:p>
          <a:p>
            <a:pPr lvl="1"/>
            <a:r>
              <a:rPr lang="en-US" sz="3000" dirty="0">
                <a:solidFill>
                  <a:srgbClr val="221E1F"/>
                </a:solidFill>
                <a:latin typeface="Calibri" panose="020F0502020204030204" pitchFamily="34" charset="0"/>
              </a:rPr>
              <a:t>Our highest-paid techs are generally our most efficient techs.</a:t>
            </a:r>
          </a:p>
          <a:p>
            <a:pPr lvl="1"/>
            <a:r>
              <a:rPr lang="en-US" sz="3000" dirty="0">
                <a:solidFill>
                  <a:srgbClr val="221E1F"/>
                </a:solidFill>
                <a:latin typeface="Calibri" panose="020F0502020204030204" pitchFamily="34" charset="0"/>
              </a:rPr>
              <a:t>We have a general policy to to assign a single tech to full-RO	</a:t>
            </a:r>
          </a:p>
          <a:p>
            <a:r>
              <a:rPr lang="en-US" sz="30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sz="30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Advance the qualifications of our most talented entry-level techs.</a:t>
            </a:r>
          </a:p>
          <a:p>
            <a:pPr lvl="1"/>
            <a:r>
              <a:rPr lang="en-US" sz="30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Direct more work to our entry and mid-level techs.</a:t>
            </a:r>
          </a:p>
          <a:p>
            <a:pPr lvl="1"/>
            <a:r>
              <a:rPr lang="en-US" sz="3000" dirty="0">
                <a:solidFill>
                  <a:srgbClr val="221E1F"/>
                </a:solidFill>
                <a:latin typeface="Calibri" panose="020F0502020204030204" pitchFamily="34" charset="0"/>
              </a:rPr>
              <a:t>Organize jobs within RO’s so that competitive-rate work is done by entry-level techs.</a:t>
            </a:r>
            <a:endParaRPr lang="en-US" sz="30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30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sz="30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Work with Service Department management to continually promote training and apprenticeship programs</a:t>
            </a:r>
          </a:p>
          <a:p>
            <a:pPr lvl="1"/>
            <a:r>
              <a:rPr lang="en-US" sz="30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Work with Service Department management to streamline dispatching procedures.</a:t>
            </a:r>
          </a:p>
          <a:p>
            <a:r>
              <a:rPr lang="en-US" sz="30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sz="3000" dirty="0">
                <a:solidFill>
                  <a:srgbClr val="221E1F"/>
                </a:solidFill>
                <a:latin typeface="Calibri" panose="020F0502020204030204" pitchFamily="34" charset="0"/>
              </a:rPr>
              <a:t>Analyze RO cost of sales monthly.</a:t>
            </a:r>
          </a:p>
          <a:p>
            <a:pPr lvl="1"/>
            <a:r>
              <a:rPr lang="en-US" sz="3000" dirty="0">
                <a:solidFill>
                  <a:srgbClr val="221E1F"/>
                </a:solidFill>
                <a:latin typeface="Calibri" panose="020F0502020204030204" pitchFamily="34" charset="0"/>
              </a:rPr>
              <a:t>Analyze total tech pay monthly .</a:t>
            </a:r>
            <a:endParaRPr lang="en-US" sz="3000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7" name="Picture 6" descr="A red and white table with numbers and a red rectangle&#10;&#10;Description automatically generated">
            <a:extLst>
              <a:ext uri="{FF2B5EF4-FFF2-40B4-BE49-F238E27FC236}">
                <a16:creationId xmlns:a16="http://schemas.microsoft.com/office/drawing/2014/main" id="{600BE295-C11D-BEE4-B61B-179936A58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9795" y="275250"/>
            <a:ext cx="7252208" cy="232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41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Changes in Expense Structure 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9452" y="2594113"/>
            <a:ext cx="10585174" cy="4184374"/>
          </a:xfrm>
        </p:spPr>
        <p:txBody>
          <a:bodyPr>
            <a:normAutofit fontScale="70000" lnSpcReduction="2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Our total personnel roster is lean by historic standards.  We could use more writers, techs, and support staff.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Our facility is a bit large for our current operation.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We are pleased with the Service Department’s management of semi-fixed expenses, bu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 there is always room for improvement.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personnel to full capacity to increase customer service and sales.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Proportionally reduce fixed expenses with higher sales.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Promote efficient use of supplies and safe practices to control semi-fixed expenses.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Work with service department and HR to increase recruitment.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Monitor semi-fixed expenses monthly.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Check in with Service Department management and staff monthly to assess personnel needs.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Evaluate overall expenses with monthly board reports.</a:t>
            </a:r>
          </a:p>
          <a:p>
            <a:endParaRPr lang="en-US" dirty="0"/>
          </a:p>
        </p:txBody>
      </p:sp>
      <p:pic>
        <p:nvPicPr>
          <p:cNvPr id="10" name="Picture 9" descr="A table with numbers and a red background&#10;&#10;Description automatically generated">
            <a:extLst>
              <a:ext uri="{FF2B5EF4-FFF2-40B4-BE49-F238E27FC236}">
                <a16:creationId xmlns:a16="http://schemas.microsoft.com/office/drawing/2014/main" id="{E34EFA4F-5361-8527-32C8-C43113DED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148" y="79512"/>
            <a:ext cx="6248400" cy="284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2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74977"/>
            <a:ext cx="8596668" cy="1320800"/>
          </a:xfrm>
        </p:spPr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Productivity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270828"/>
            <a:ext cx="5205984" cy="6495731"/>
          </a:xfrm>
        </p:spPr>
        <p:txBody>
          <a:bodyPr/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High achieving techs are given priority for hours.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High achieving techs are generally the most proficient.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We have a dedicated new car prep department – which may skew these numbers a bit.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  <a:endParaRPr lang="en-US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Increase tech proficiency to over 140% - particularly for our highest achieving techs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Increase the proficiency of our new car prep team when there is minimal new car work.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Improve procedures to support techs (dispatch, parts distribution, car portering)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Improve communication between the new car prep bu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ilding and the main service garage.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Track proficiency in </a:t>
            </a:r>
            <a:r>
              <a:rPr lang="en-US" dirty="0" err="1">
                <a:solidFill>
                  <a:srgbClr val="221E1F"/>
                </a:solidFill>
                <a:latin typeface="Calibri" panose="020F0502020204030204" pitchFamily="34" charset="0"/>
              </a:rPr>
              <a:t>Tekion</a:t>
            </a:r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 weekly.</a:t>
            </a:r>
            <a:endParaRPr lang="en-US" b="0" i="0" u="none" strike="noStrike" baseline="0" dirty="0">
              <a:solidFill>
                <a:srgbClr val="221E1F"/>
              </a:solidFill>
              <a:latin typeface="Calibri" panose="020F0502020204030204" pitchFamily="34" charset="0"/>
            </a:endParaRPr>
          </a:p>
          <a:p>
            <a:endParaRPr lang="en-US" dirty="0"/>
          </a:p>
        </p:txBody>
      </p:sp>
      <p:pic>
        <p:nvPicPr>
          <p:cNvPr id="10" name="Picture 9" descr="A screenshot of a service inventory analysis&#10;&#10;Description automatically generated">
            <a:extLst>
              <a:ext uri="{FF2B5EF4-FFF2-40B4-BE49-F238E27FC236}">
                <a16:creationId xmlns:a16="http://schemas.microsoft.com/office/drawing/2014/main" id="{68FF73E0-AA97-14F4-4FC7-838E174DB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431" y="-1"/>
            <a:ext cx="6961569" cy="475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477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0419E-50F3-1F2F-1B8E-FED529409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96078"/>
            <a:ext cx="8596668" cy="1320800"/>
          </a:xfrm>
        </p:spPr>
        <p:txBody>
          <a:bodyPr>
            <a:normAutofit fontScale="90000"/>
          </a:bodyPr>
          <a:lstStyle/>
          <a:p>
            <a:pPr algn="l"/>
            <a:br>
              <a:rPr lang="en-US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en-US" b="1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Facility</a:t>
            </a: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b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C31931-4847-F763-D4D1-1433E7E0CE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344530"/>
            <a:ext cx="7066169" cy="6513470"/>
          </a:xfrm>
        </p:spPr>
        <p:txBody>
          <a:bodyPr>
            <a:normAutofit fontScale="92500" lnSpcReduction="10000"/>
          </a:bodyPr>
          <a:lstStyle/>
          <a:p>
            <a:pPr algn="l"/>
            <a:endParaRPr lang="en-US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Current practices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Service department hours are generally 7:00am to 7:00pm (shorter on weekends and closed on Sundays)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Service garage and showroom are physically connected, so an open service department requires staff presence in the showroom.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Our facility could easily support 4 or 5 more full-time techs without extending hours. </a:t>
            </a:r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 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Goals for improvement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Assess the efficiency of open hours.  Are our techs here when it is most efficient for them?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Hire more techs!  Always a struggle but we need to keep up with outreach and keep our apprentices motivated to finish school.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achieve your goals 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Analyze daily and weekly productivity of techs and service writers.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Make sure our reputation as a good place to work remains in tact and well-known.</a:t>
            </a:r>
          </a:p>
          <a:p>
            <a:r>
              <a:rPr lang="en-US" sz="1800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Plans to evaluate your changes </a:t>
            </a:r>
          </a:p>
          <a:p>
            <a:pPr lvl="1"/>
            <a:r>
              <a:rPr lang="en-US" dirty="0">
                <a:solidFill>
                  <a:srgbClr val="221E1F"/>
                </a:solidFill>
                <a:latin typeface="Calibri" panose="020F0502020204030204" pitchFamily="34" charset="0"/>
              </a:rPr>
              <a:t>Keep current with hiring efforts to new techs and check in with apprentices regularly.</a:t>
            </a:r>
          </a:p>
          <a:p>
            <a:pPr lvl="1"/>
            <a:r>
              <a:rPr lang="en-US" b="0" i="0" u="none" strike="noStrike" baseline="0" dirty="0">
                <a:solidFill>
                  <a:srgbClr val="221E1F"/>
                </a:solidFill>
                <a:latin typeface="Calibri" panose="020F0502020204030204" pitchFamily="34" charset="0"/>
              </a:rPr>
              <a:t>Maintain a presence in the garage to better-understand work flows and tech efficiency.</a:t>
            </a:r>
          </a:p>
          <a:p>
            <a:endParaRPr lang="en-US" dirty="0"/>
          </a:p>
        </p:txBody>
      </p:sp>
      <p:pic>
        <p:nvPicPr>
          <p:cNvPr id="8" name="Picture 7" descr="A screenshot of a red and white screen&#10;&#10;Description automatically generated">
            <a:extLst>
              <a:ext uri="{FF2B5EF4-FFF2-40B4-BE49-F238E27FC236}">
                <a16:creationId xmlns:a16="http://schemas.microsoft.com/office/drawing/2014/main" id="{1180E6FF-97CE-B8E2-499C-599BFF641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565" y="58738"/>
            <a:ext cx="4846430" cy="4392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452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E6F10-0BA0-1313-9F7B-7EBE765BA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8596668" cy="13208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Repair order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1AC215-6A1E-4C59-EFD0-D293BFB955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660400"/>
            <a:ext cx="5820239" cy="6197600"/>
          </a:xfrm>
        </p:spPr>
        <p:txBody>
          <a:bodyPr/>
          <a:lstStyle/>
          <a:p>
            <a:r>
              <a:rPr lang="en-US" dirty="0"/>
              <a:t>Average RO hourly rates are generally consistent with expectations for the department and are competitive in our market.</a:t>
            </a:r>
          </a:p>
          <a:p>
            <a:r>
              <a:rPr lang="en-US" dirty="0"/>
              <a:t>Small discounts on competitive RO’s are common.  Discount codes often come from grocery store receipt promotions.  Not always clear the customer has the receipt.</a:t>
            </a:r>
          </a:p>
          <a:p>
            <a:r>
              <a:rPr lang="en-US" dirty="0"/>
              <a:t>Discount codes could be cleaned up.</a:t>
            </a:r>
          </a:p>
          <a:p>
            <a:r>
              <a:rPr lang="en-US" dirty="0"/>
              <a:t>Many one-item RO’s – certainly room for improvement in offering additional services to customers.</a:t>
            </a:r>
          </a:p>
          <a:p>
            <a:r>
              <a:rPr lang="en-US" dirty="0"/>
              <a:t>Mix of RO categories is consistent with expectations – perhaps a bit high on repair RO’s for these few days. </a:t>
            </a:r>
          </a:p>
          <a:p>
            <a:r>
              <a:rPr lang="en-US" dirty="0"/>
              <a:t>Our warranty rate was recently negotiated and very high compared to customer rates in the area.</a:t>
            </a:r>
          </a:p>
          <a:p>
            <a:r>
              <a:rPr lang="en-US" dirty="0"/>
              <a:t>Mix of vehicle age is not surprising – certainly some opportunities for new car sales!</a:t>
            </a:r>
          </a:p>
        </p:txBody>
      </p:sp>
      <p:pic>
        <p:nvPicPr>
          <p:cNvPr id="8" name="Picture 7" descr="A screenshot of a report&#10;&#10;Description automatically generated">
            <a:extLst>
              <a:ext uri="{FF2B5EF4-FFF2-40B4-BE49-F238E27FC236}">
                <a16:creationId xmlns:a16="http://schemas.microsoft.com/office/drawing/2014/main" id="{BFBB7F34-0424-D564-2B3A-3E0939F8B4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0239" y="0"/>
            <a:ext cx="63717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1174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Strengths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Strengths</a:t>
            </a:r>
          </a:p>
          <a:p>
            <a:pPr lvl="1"/>
            <a:r>
              <a:rPr lang="en-US" dirty="0"/>
              <a:t>Competitive prices</a:t>
            </a:r>
          </a:p>
          <a:p>
            <a:pPr lvl="1"/>
            <a:r>
              <a:rPr lang="en-US" dirty="0"/>
              <a:t>Competitive pay</a:t>
            </a:r>
          </a:p>
          <a:p>
            <a:pPr lvl="1"/>
            <a:r>
              <a:rPr lang="en-US" dirty="0"/>
              <a:t>Good opportunities for advancement</a:t>
            </a:r>
          </a:p>
          <a:p>
            <a:pPr lvl="1"/>
            <a:r>
              <a:rPr lang="en-US" dirty="0"/>
              <a:t>Excellent Staff</a:t>
            </a:r>
          </a:p>
          <a:p>
            <a:pPr lvl="2"/>
            <a:r>
              <a:rPr lang="en-US" dirty="0"/>
              <a:t>Respectful, knowledgeable, and approachable director!</a:t>
            </a:r>
          </a:p>
          <a:p>
            <a:pPr lvl="2"/>
            <a:r>
              <a:rPr lang="en-US" dirty="0"/>
              <a:t>Highly qualified techs</a:t>
            </a:r>
          </a:p>
          <a:p>
            <a:pPr lvl="2"/>
            <a:r>
              <a:rPr lang="en-US" dirty="0"/>
              <a:t>Low staff turnover</a:t>
            </a:r>
          </a:p>
          <a:p>
            <a:pPr lvl="1"/>
            <a:r>
              <a:rPr lang="en-US" dirty="0"/>
              <a:t>Modern facility and technology</a:t>
            </a:r>
          </a:p>
          <a:p>
            <a:pPr lvl="1"/>
            <a:r>
              <a:rPr lang="en-US" dirty="0"/>
              <a:t>Strong presence in the community</a:t>
            </a:r>
          </a:p>
          <a:p>
            <a:pPr lvl="2"/>
            <a:r>
              <a:rPr lang="en-US" dirty="0"/>
              <a:t>Loyal customers</a:t>
            </a:r>
          </a:p>
          <a:p>
            <a:pPr lvl="1"/>
            <a:r>
              <a:rPr lang="en-US" dirty="0"/>
              <a:t>Large parts department</a:t>
            </a:r>
          </a:p>
        </p:txBody>
      </p:sp>
    </p:spTree>
    <p:extLst>
      <p:ext uri="{BB962C8B-B14F-4D97-AF65-F5344CB8AC3E}">
        <p14:creationId xmlns:p14="http://schemas.microsoft.com/office/powerpoint/2010/main" val="3839221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DC290-7A27-95C0-53A2-21B3816BB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SWOT Analysis- Weaknesses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9D90-6288-FF85-A14B-EAAC61E0E9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Weaknesses</a:t>
            </a:r>
          </a:p>
          <a:p>
            <a:pPr lvl="1"/>
            <a:r>
              <a:rPr lang="en-US" dirty="0"/>
              <a:t>Tension within management team.</a:t>
            </a:r>
          </a:p>
          <a:p>
            <a:pPr lvl="1"/>
            <a:r>
              <a:rPr lang="en-US" dirty="0"/>
              <a:t>Limitations in training and qualified personnel.</a:t>
            </a:r>
          </a:p>
          <a:p>
            <a:pPr lvl="1"/>
            <a:r>
              <a:rPr lang="en-US" dirty="0"/>
              <a:t>Limitations with IT and DMS</a:t>
            </a:r>
          </a:p>
          <a:p>
            <a:pPr lvl="1"/>
            <a:r>
              <a:rPr lang="en-US" dirty="0"/>
              <a:t>Limitations with space</a:t>
            </a:r>
          </a:p>
          <a:p>
            <a:pPr lvl="1"/>
            <a:r>
              <a:rPr lang="en-US" dirty="0"/>
              <a:t>Limitations in team work and efficiency</a:t>
            </a:r>
          </a:p>
          <a:p>
            <a:pPr lvl="1"/>
            <a:r>
              <a:rPr lang="en-US" dirty="0"/>
              <a:t>Limitations in the flow of the ‘morning rush’</a:t>
            </a:r>
          </a:p>
          <a:p>
            <a:pPr lvl="1"/>
            <a:r>
              <a:rPr lang="en-US" dirty="0"/>
              <a:t>Limited Staff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69812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1088</TotalTime>
  <Words>1448</Words>
  <Application>Microsoft Macintosh PowerPoint</Application>
  <PresentationFormat>Widescreen</PresentationFormat>
  <Paragraphs>184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 3</vt:lpstr>
      <vt:lpstr>Facet</vt:lpstr>
      <vt:lpstr>NADA Service Homework </vt:lpstr>
      <vt:lpstr>   Marketing  </vt:lpstr>
      <vt:lpstr>  Analyze Cost of Labor   </vt:lpstr>
      <vt:lpstr> Changes in Expense Structure    </vt:lpstr>
      <vt:lpstr> Productivity   </vt:lpstr>
      <vt:lpstr> Facility   </vt:lpstr>
      <vt:lpstr>Repair order analysis</vt:lpstr>
      <vt:lpstr>SWOT Analysis- Strengths </vt:lpstr>
      <vt:lpstr>SWOT Analysis- Weaknesses</vt:lpstr>
      <vt:lpstr>SWOT Analysis- Opportunities</vt:lpstr>
      <vt:lpstr>SWOT Analysis- Threats</vt:lpstr>
      <vt:lpstr>SWOT Analysis- Objectives</vt:lpstr>
      <vt:lpstr>SWOT Analysis-Strategies </vt:lpstr>
      <vt:lpstr>SWOT Analysis-Tactics</vt:lpstr>
      <vt:lpstr>SWOT Analysis- Action Plan</vt:lpstr>
      <vt:lpstr>Homework Synopsis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NADA Service Homework </dc:title>
  <dc:creator>Hourcle, Laurent</dc:creator>
  <cp:lastModifiedBy>JJ Weis</cp:lastModifiedBy>
  <cp:revision>23</cp:revision>
  <dcterms:created xsi:type="dcterms:W3CDTF">2022-12-04T13:10:55Z</dcterms:created>
  <dcterms:modified xsi:type="dcterms:W3CDTF">2024-09-29T14:16:01Z</dcterms:modified>
</cp:coreProperties>
</file>