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8" r:id="rId3"/>
    <p:sldId id="257" r:id="rId4"/>
    <p:sldId id="262" r:id="rId5"/>
    <p:sldId id="263" r:id="rId6"/>
    <p:sldId id="264" r:id="rId7"/>
    <p:sldId id="265" r:id="rId8"/>
    <p:sldId id="266" r:id="rId9"/>
    <p:sldId id="267" r:id="rId10"/>
    <p:sldId id="268" r:id="rId11"/>
    <p:sldId id="269"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8" d="100"/>
          <a:sy n="108" d="100"/>
        </p:scale>
        <p:origin x="936"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9/18/2024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9/18/2024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9/18/2024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9/18/2024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9/18/2024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9/18/2024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9/18/2024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9/18/2024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9/18/2024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r>
              <a:rPr lang="en-US" dirty="0">
                <a:solidFill>
                  <a:schemeClr val="bg1"/>
                </a:solidFill>
              </a:rPr>
              <a:t>NADA 447 FIXED OPS 2 SERVICE –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a:bodyPr>
          <a:lstStyle/>
          <a:p>
            <a:pPr algn="ctr"/>
            <a:r>
              <a:rPr lang="en-US" sz="3200" dirty="0"/>
              <a:t>Houston Lustig – Beach Cities Toyota</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1836798025"/>
              </p:ext>
            </p:extLst>
          </p:nvPr>
        </p:nvGraphicFramePr>
        <p:xfrm>
          <a:off x="677334" y="1818624"/>
          <a:ext cx="9132492" cy="4970488"/>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Digitize service drive (tablets, elec. Ros, pics,)</a:t>
                      </a:r>
                    </a:p>
                  </a:txBody>
                  <a:tcPr/>
                </a:tc>
                <a:tc>
                  <a:txBody>
                    <a:bodyPr/>
                    <a:lstStyle/>
                    <a:p>
                      <a:r>
                        <a:rPr lang="en-US" dirty="0"/>
                        <a:t>Service director/GM</a:t>
                      </a:r>
                    </a:p>
                  </a:txBody>
                  <a:tcPr/>
                </a:tc>
                <a:tc>
                  <a:txBody>
                    <a:bodyPr/>
                    <a:lstStyle/>
                    <a:p>
                      <a:r>
                        <a:rPr lang="en-US" dirty="0"/>
                        <a:t>10/1/2024</a:t>
                      </a:r>
                    </a:p>
                  </a:txBody>
                  <a:tcPr/>
                </a:tc>
                <a:extLst>
                  <a:ext uri="{0D108BD9-81ED-4DB2-BD59-A6C34878D82A}">
                    <a16:rowId xmlns:a16="http://schemas.microsoft.com/office/drawing/2014/main" val="2400365483"/>
                  </a:ext>
                </a:extLst>
              </a:tr>
              <a:tr h="565004">
                <a:tc>
                  <a:txBody>
                    <a:bodyPr/>
                    <a:lstStyle/>
                    <a:p>
                      <a:r>
                        <a:rPr lang="en-US" dirty="0"/>
                        <a:t>Weekly service meeting</a:t>
                      </a:r>
                    </a:p>
                    <a:p>
                      <a:r>
                        <a:rPr lang="en-US" dirty="0"/>
                        <a:t>(WIP, marketing, issues)</a:t>
                      </a:r>
                    </a:p>
                  </a:txBody>
                  <a:tcPr/>
                </a:tc>
                <a:tc>
                  <a:txBody>
                    <a:bodyPr/>
                    <a:lstStyle/>
                    <a:p>
                      <a:r>
                        <a:rPr lang="en-US" dirty="0"/>
                        <a:t>Service </a:t>
                      </a:r>
                      <a:r>
                        <a:rPr lang="en-US" dirty="0" err="1"/>
                        <a:t>mgr</a:t>
                      </a:r>
                      <a:r>
                        <a:rPr lang="en-US" dirty="0"/>
                        <a:t>, </a:t>
                      </a:r>
                      <a:r>
                        <a:rPr lang="en-US" dirty="0" err="1"/>
                        <a:t>dir</a:t>
                      </a:r>
                      <a:r>
                        <a:rPr lang="en-US" dirty="0"/>
                        <a:t>, parts </a:t>
                      </a:r>
                      <a:r>
                        <a:rPr lang="en-US" dirty="0" err="1"/>
                        <a:t>mgr</a:t>
                      </a:r>
                      <a:endParaRPr lang="en-US" dirty="0"/>
                    </a:p>
                  </a:txBody>
                  <a:tcPr/>
                </a:tc>
                <a:tc>
                  <a:txBody>
                    <a:bodyPr/>
                    <a:lstStyle/>
                    <a:p>
                      <a:r>
                        <a:rPr lang="en-US" dirty="0"/>
                        <a:t>Weekly</a:t>
                      </a:r>
                    </a:p>
                  </a:txBody>
                  <a:tcPr/>
                </a:tc>
                <a:extLst>
                  <a:ext uri="{0D108BD9-81ED-4DB2-BD59-A6C34878D82A}">
                    <a16:rowId xmlns:a16="http://schemas.microsoft.com/office/drawing/2014/main" val="107845787"/>
                  </a:ext>
                </a:extLst>
              </a:tr>
              <a:tr h="565004">
                <a:tc>
                  <a:txBody>
                    <a:bodyPr/>
                    <a:lstStyle/>
                    <a:p>
                      <a:r>
                        <a:rPr lang="en-US" dirty="0"/>
                        <a:t>BDC implementation/ review</a:t>
                      </a:r>
                    </a:p>
                  </a:txBody>
                  <a:tcPr/>
                </a:tc>
                <a:tc>
                  <a:txBody>
                    <a:bodyPr/>
                    <a:lstStyle/>
                    <a:p>
                      <a:r>
                        <a:rPr lang="en-US" dirty="0"/>
                        <a:t>Service </a:t>
                      </a:r>
                      <a:r>
                        <a:rPr lang="en-US" dirty="0" err="1"/>
                        <a:t>dir</a:t>
                      </a:r>
                      <a:r>
                        <a:rPr lang="en-US" dirty="0"/>
                        <a:t>, BDC </a:t>
                      </a:r>
                      <a:r>
                        <a:rPr lang="en-US" dirty="0" err="1"/>
                        <a:t>mgr</a:t>
                      </a:r>
                      <a:r>
                        <a:rPr lang="en-US" dirty="0"/>
                        <a:t>, GM</a:t>
                      </a:r>
                    </a:p>
                  </a:txBody>
                  <a:tcPr/>
                </a:tc>
                <a:tc>
                  <a:txBody>
                    <a:bodyPr/>
                    <a:lstStyle/>
                    <a:p>
                      <a:r>
                        <a:rPr lang="en-US" dirty="0"/>
                        <a:t>In progress/weekly</a:t>
                      </a:r>
                    </a:p>
                  </a:txBody>
                  <a:tcPr/>
                </a:tc>
                <a:extLst>
                  <a:ext uri="{0D108BD9-81ED-4DB2-BD59-A6C34878D82A}">
                    <a16:rowId xmlns:a16="http://schemas.microsoft.com/office/drawing/2014/main" val="1530126605"/>
                  </a:ext>
                </a:extLst>
              </a:tr>
              <a:tr h="565004">
                <a:tc>
                  <a:txBody>
                    <a:bodyPr/>
                    <a:lstStyle/>
                    <a:p>
                      <a:r>
                        <a:rPr lang="en-US" dirty="0"/>
                        <a:t>Service </a:t>
                      </a:r>
                      <a:r>
                        <a:rPr lang="en-US" dirty="0" err="1"/>
                        <a:t>mgr</a:t>
                      </a:r>
                      <a:r>
                        <a:rPr lang="en-US" dirty="0"/>
                        <a:t>/ tech comp review</a:t>
                      </a:r>
                    </a:p>
                  </a:txBody>
                  <a:tcPr/>
                </a:tc>
                <a:tc>
                  <a:txBody>
                    <a:bodyPr/>
                    <a:lstStyle/>
                    <a:p>
                      <a:r>
                        <a:rPr lang="en-US" dirty="0"/>
                        <a:t>GM</a:t>
                      </a:r>
                    </a:p>
                  </a:txBody>
                  <a:tcPr/>
                </a:tc>
                <a:tc>
                  <a:txBody>
                    <a:bodyPr/>
                    <a:lstStyle/>
                    <a:p>
                      <a:r>
                        <a:rPr lang="en-US" dirty="0"/>
                        <a:t>10/1/2024</a:t>
                      </a:r>
                    </a:p>
                  </a:txBody>
                  <a:tcPr/>
                </a:tc>
                <a:extLst>
                  <a:ext uri="{0D108BD9-81ED-4DB2-BD59-A6C34878D82A}">
                    <a16:rowId xmlns:a16="http://schemas.microsoft.com/office/drawing/2014/main" val="1950345431"/>
                  </a:ext>
                </a:extLst>
              </a:tr>
              <a:tr h="565004">
                <a:tc>
                  <a:txBody>
                    <a:bodyPr/>
                    <a:lstStyle/>
                    <a:p>
                      <a:r>
                        <a:rPr lang="en-US" dirty="0"/>
                        <a:t>Enforce drive walk-around</a:t>
                      </a:r>
                    </a:p>
                  </a:txBody>
                  <a:tcPr/>
                </a:tc>
                <a:tc>
                  <a:txBody>
                    <a:bodyPr/>
                    <a:lstStyle/>
                    <a:p>
                      <a:r>
                        <a:rPr lang="en-US" dirty="0"/>
                        <a:t>Service </a:t>
                      </a:r>
                      <a:r>
                        <a:rPr lang="en-US" dirty="0" err="1"/>
                        <a:t>mgr</a:t>
                      </a:r>
                      <a:endParaRPr lang="en-US" dirty="0"/>
                    </a:p>
                  </a:txBody>
                  <a:tcPr/>
                </a:tc>
                <a:tc>
                  <a:txBody>
                    <a:bodyPr/>
                    <a:lstStyle/>
                    <a:p>
                      <a:r>
                        <a:rPr lang="en-US" dirty="0"/>
                        <a:t>Daily</a:t>
                      </a:r>
                    </a:p>
                  </a:txBody>
                  <a:tcPr/>
                </a:tc>
                <a:extLst>
                  <a:ext uri="{0D108BD9-81ED-4DB2-BD59-A6C34878D82A}">
                    <a16:rowId xmlns:a16="http://schemas.microsoft.com/office/drawing/2014/main" val="1960891333"/>
                  </a:ext>
                </a:extLst>
              </a:tr>
              <a:tr h="565004">
                <a:tc>
                  <a:txBody>
                    <a:bodyPr/>
                    <a:lstStyle/>
                    <a:p>
                      <a:r>
                        <a:rPr lang="en-US" dirty="0"/>
                        <a:t>Set and review svc marketing</a:t>
                      </a:r>
                    </a:p>
                  </a:txBody>
                  <a:tcPr/>
                </a:tc>
                <a:tc>
                  <a:txBody>
                    <a:bodyPr/>
                    <a:lstStyle/>
                    <a:p>
                      <a:r>
                        <a:rPr lang="en-US" dirty="0"/>
                        <a:t>GM, service </a:t>
                      </a:r>
                      <a:r>
                        <a:rPr lang="en-US" dirty="0" err="1"/>
                        <a:t>mgr</a:t>
                      </a:r>
                      <a:r>
                        <a:rPr lang="en-US" dirty="0"/>
                        <a:t>, BDC </a:t>
                      </a:r>
                      <a:r>
                        <a:rPr lang="en-US" dirty="0" err="1"/>
                        <a:t>mgr</a:t>
                      </a:r>
                      <a:endParaRPr lang="en-US" dirty="0"/>
                    </a:p>
                  </a:txBody>
                  <a:tcPr/>
                </a:tc>
                <a:tc>
                  <a:txBody>
                    <a:bodyPr/>
                    <a:lstStyle/>
                    <a:p>
                      <a:r>
                        <a:rPr lang="en-US" dirty="0"/>
                        <a:t>10/15/2024</a:t>
                      </a:r>
                    </a:p>
                  </a:txBody>
                  <a:tcPr/>
                </a:tc>
                <a:extLst>
                  <a:ext uri="{0D108BD9-81ED-4DB2-BD59-A6C34878D82A}">
                    <a16:rowId xmlns:a16="http://schemas.microsoft.com/office/drawing/2014/main" val="4137224325"/>
                  </a:ext>
                </a:extLst>
              </a:tr>
              <a:tr h="565004">
                <a:tc>
                  <a:txBody>
                    <a:bodyPr/>
                    <a:lstStyle/>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fontScale="77500" lnSpcReduction="20000"/>
          </a:bodyPr>
          <a:lstStyle/>
          <a:p>
            <a:r>
              <a:rPr lang="en-US" dirty="0"/>
              <a:t>It appears that our service department has plenty of room for improvement. The first area of improvement is overall car count in the drive. By implementing an effective service BDC department we can plan to increase our daily service appointments substantially, resulting in increased revenue. </a:t>
            </a:r>
          </a:p>
          <a:p>
            <a:endParaRPr lang="en-US" dirty="0"/>
          </a:p>
          <a:p>
            <a:r>
              <a:rPr lang="en-US" dirty="0"/>
              <a:t>Once our car counts go up we need to ensure advisors are effective at upselling and taking care of the customer. By digitalizing our service drive we can streamline the process, making sure advisors are doing a proper walk around and maximizing upsell opportunities, techs and advisors both are not having to leave their stations and increasing shop efficiency. </a:t>
            </a:r>
          </a:p>
          <a:p>
            <a:endParaRPr lang="en-US" dirty="0"/>
          </a:p>
          <a:p>
            <a:r>
              <a:rPr lang="en-US" dirty="0"/>
              <a:t>Removing the advisors ability to discount and going through a chain of command will also ensure that we are maximizing every opportunity on the drive. </a:t>
            </a:r>
          </a:p>
          <a:p>
            <a:r>
              <a:rPr lang="en-US" dirty="0"/>
              <a:t>Reviewing and restricting current pay plans for advisors and technicians will also help steer our team into a direction of productivity and avoid complacency that we’re currently seeing. </a:t>
            </a:r>
          </a:p>
          <a:p>
            <a:endParaRPr lang="en-US" dirty="0"/>
          </a:p>
          <a:p>
            <a:r>
              <a:rPr lang="en-US" dirty="0"/>
              <a:t>Overall, I believe by focusing on increasing effectiveness in each area of the department we </a:t>
            </a:r>
            <a:r>
              <a:rPr lang="en-US"/>
              <a:t>will achieve our goals.</a:t>
            </a:r>
            <a:endParaRPr lang="en-US" dirty="0"/>
          </a:p>
          <a:p>
            <a:pPr marL="0" indent="0">
              <a:buNone/>
            </a:pP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100 RO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normAutofit fontScale="92500" lnSpcReduction="20000"/>
          </a:bodyPr>
          <a:lstStyle/>
          <a:p>
            <a:pPr marL="0" indent="0">
              <a:buNone/>
            </a:pPr>
            <a:endParaRPr lang="en-US" dirty="0"/>
          </a:p>
          <a:p>
            <a:r>
              <a:rPr lang="en-US" dirty="0"/>
              <a:t>This analysis gives a snapshot of our service drive, not all information is depicted here however. There are some larger CPROs in this mix that may be driving the avg FRH’s per RO higher. Realistically our svc dept is hovering around 2 – 2.5 which is above standard for Toyota in our market</a:t>
            </a:r>
          </a:p>
          <a:p>
            <a:endParaRPr lang="en-US" dirty="0"/>
          </a:p>
          <a:p>
            <a:r>
              <a:rPr lang="en-US" dirty="0"/>
              <a:t>We also have a lot of maintenance and competitive RO’s (common for Toyota) which is driving our OELR down</a:t>
            </a:r>
          </a:p>
        </p:txBody>
      </p:sp>
      <p:pic>
        <p:nvPicPr>
          <p:cNvPr id="7" name="Content Placeholder 6">
            <a:extLst>
              <a:ext uri="{FF2B5EF4-FFF2-40B4-BE49-F238E27FC236}">
                <a16:creationId xmlns:a16="http://schemas.microsoft.com/office/drawing/2014/main" id="{B84E4CA3-224C-9DD1-AF0E-D201EEAB8DC0}"/>
              </a:ext>
            </a:extLst>
          </p:cNvPr>
          <p:cNvPicPr>
            <a:picLocks noGrp="1" noChangeAspect="1"/>
          </p:cNvPicPr>
          <p:nvPr>
            <p:ph sz="half" idx="2"/>
          </p:nvPr>
        </p:nvPicPr>
        <p:blipFill>
          <a:blip r:embed="rId2"/>
          <a:stretch>
            <a:fillRect/>
          </a:stretch>
        </p:blipFill>
        <p:spPr>
          <a:xfrm>
            <a:off x="5249101" y="752365"/>
            <a:ext cx="6265565" cy="5353270"/>
          </a:xfrm>
        </p:spPr>
      </p:pic>
    </p:spTree>
    <p:extLst>
      <p:ext uri="{BB962C8B-B14F-4D97-AF65-F5344CB8AC3E}">
        <p14:creationId xmlns:p14="http://schemas.microsoft.com/office/powerpoint/2010/main" val="4167117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1. We have a very tenured staff: technicians, advisors, managers, foreman and even porters</a:t>
            </a:r>
          </a:p>
          <a:p>
            <a:r>
              <a:rPr lang="en-US" dirty="0"/>
              <a:t>2. Knowledgeable and experienced leadership including our service director and shop foreman who have both been with Toyota for over 20 years</a:t>
            </a:r>
          </a:p>
          <a:p>
            <a:r>
              <a:rPr lang="en-US" dirty="0"/>
              <a:t>3. Our processes meet all compliance standards</a:t>
            </a:r>
          </a:p>
          <a:p>
            <a:r>
              <a:rPr lang="en-US" dirty="0"/>
              <a:t>4. We have a great customer experience</a:t>
            </a:r>
          </a:p>
          <a:p>
            <a:r>
              <a:rPr lang="en-US" dirty="0"/>
              <a:t>5. Our management team has a deep understanding of our client base and conducts regular retention studies</a:t>
            </a:r>
          </a:p>
          <a:p>
            <a:r>
              <a:rPr lang="en-US" dirty="0"/>
              <a:t>6. We continue to be very knowledgeable of our surrounding competitors</a:t>
            </a:r>
          </a:p>
        </p:txBody>
      </p:sp>
    </p:spTree>
    <p:extLst>
      <p:ext uri="{BB962C8B-B14F-4D97-AF65-F5344CB8AC3E}">
        <p14:creationId xmlns:p14="http://schemas.microsoft.com/office/powerpoint/2010/main" val="3839221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1. Low ELR</a:t>
            </a:r>
          </a:p>
          <a:p>
            <a:r>
              <a:rPr lang="en-US" dirty="0"/>
              <a:t>2. ASM’s have the flexibility to discount</a:t>
            </a:r>
          </a:p>
          <a:p>
            <a:r>
              <a:rPr lang="en-US" dirty="0"/>
              <a:t>3. No service drive presentation/walk-arounds</a:t>
            </a:r>
          </a:p>
          <a:p>
            <a:r>
              <a:rPr lang="en-US" dirty="0"/>
              <a:t>4. Untimely basic maintenance completion</a:t>
            </a:r>
          </a:p>
          <a:p>
            <a:r>
              <a:rPr lang="en-US" dirty="0"/>
              <a:t>5. Late ¼ </a:t>
            </a:r>
            <a:r>
              <a:rPr lang="en-US" dirty="0" err="1"/>
              <a:t>qtr</a:t>
            </a:r>
            <a:r>
              <a:rPr lang="en-US" dirty="0"/>
              <a:t> time</a:t>
            </a:r>
          </a:p>
          <a:p>
            <a:r>
              <a:rPr lang="en-US" dirty="0"/>
              <a:t>6. No digital presence in the service department i.e. no tablets, ASR pics/videos, electronic dispatch, RO and more</a:t>
            </a:r>
          </a:p>
          <a:p>
            <a:r>
              <a:rPr lang="en-US" dirty="0"/>
              <a:t>7. Lack of consistent Marketing initiatives</a:t>
            </a:r>
          </a:p>
          <a:p>
            <a:endParaRPr lang="en-US" dirty="0"/>
          </a:p>
          <a:p>
            <a:endParaRPr lang="en-US" dirty="0"/>
          </a:p>
        </p:txBody>
      </p:sp>
    </p:spTree>
    <p:extLst>
      <p:ext uri="{BB962C8B-B14F-4D97-AF65-F5344CB8AC3E}">
        <p14:creationId xmlns:p14="http://schemas.microsoft.com/office/powerpoint/2010/main" val="2417698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1. Digitize the department to enhance service drive presentations/revenue</a:t>
            </a:r>
          </a:p>
          <a:p>
            <a:r>
              <a:rPr lang="en-US" dirty="0"/>
              <a:t>2. Toyota has an approximately 80% market share in our PMA, excellent point to be at with lots of upside and room for improvement</a:t>
            </a:r>
          </a:p>
          <a:p>
            <a:r>
              <a:rPr lang="en-US" dirty="0"/>
              <a:t>3. There really hasn’t been much a service marketing strategy here for some time so this is a big opportunity to hone in and drive more traffic to the service drive</a:t>
            </a:r>
          </a:p>
          <a:p>
            <a:r>
              <a:rPr lang="en-US" dirty="0"/>
              <a:t>4. Phone calls/ appointment scheduling has been handled incorrectly for a long time. Huge opportunity to capitalize on all of the lost sales/appointments from mismanaged phone traffic</a:t>
            </a:r>
          </a:p>
          <a:p>
            <a:endParaRPr lang="en-US" dirty="0"/>
          </a:p>
          <a:p>
            <a:endParaRPr lang="en-US" dirty="0"/>
          </a:p>
          <a:p>
            <a:endParaRPr lang="en-US" dirty="0"/>
          </a:p>
        </p:txBody>
      </p:sp>
    </p:spTree>
    <p:extLst>
      <p:ext uri="{BB962C8B-B14F-4D97-AF65-F5344CB8AC3E}">
        <p14:creationId xmlns:p14="http://schemas.microsoft.com/office/powerpoint/2010/main" val="3912869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pPr marL="0" indent="0">
              <a:buNone/>
            </a:pPr>
            <a:endParaRPr lang="en-US" dirty="0"/>
          </a:p>
          <a:p>
            <a:r>
              <a:rPr lang="en-US" dirty="0"/>
              <a:t>1. High number of independent shops in the area with aggressive pricing and marketing</a:t>
            </a:r>
          </a:p>
          <a:p>
            <a:r>
              <a:rPr lang="en-US" dirty="0"/>
              <a:t>2. Being in a metro market where Toyota dealerships are two miles apart from each other creates a hyper competitive market and if our processes are not dialed in we risk losing a significant amount of business to our competing Toyota dealers</a:t>
            </a:r>
          </a:p>
          <a:p>
            <a:r>
              <a:rPr lang="en-US" dirty="0"/>
              <a:t>3. Employee turnover/ tight labor market</a:t>
            </a:r>
          </a:p>
          <a:p>
            <a:r>
              <a:rPr lang="en-US" dirty="0"/>
              <a:t>4. New car inventory shortage for Toyota ( 5 day supply) less cars coming back to the drive, less leases, other stores creating relationships with customers in our PMA</a:t>
            </a:r>
          </a:p>
        </p:txBody>
      </p:sp>
    </p:spTree>
    <p:extLst>
      <p:ext uri="{BB962C8B-B14F-4D97-AF65-F5344CB8AC3E}">
        <p14:creationId xmlns:p14="http://schemas.microsoft.com/office/powerpoint/2010/main" val="627664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1. Increase OELR</a:t>
            </a:r>
          </a:p>
          <a:p>
            <a:r>
              <a:rPr lang="en-US" dirty="0"/>
              <a:t>2. Increase daily service appt number</a:t>
            </a:r>
          </a:p>
          <a:p>
            <a:r>
              <a:rPr lang="en-US" dirty="0"/>
              <a:t>3. Increase overall department GP</a:t>
            </a:r>
          </a:p>
          <a:p>
            <a:r>
              <a:rPr lang="en-US" dirty="0"/>
              <a:t>4. Hire/retain quality technicians</a:t>
            </a:r>
          </a:p>
          <a:p>
            <a:r>
              <a:rPr lang="en-US" dirty="0"/>
              <a:t>5. Improve technician productivity, efficiency and proficiency </a:t>
            </a:r>
          </a:p>
          <a:p>
            <a:r>
              <a:rPr lang="en-US" dirty="0"/>
              <a:t>6. Improve car counts in the drive daily/weekly</a:t>
            </a:r>
          </a:p>
          <a:p>
            <a:endParaRPr lang="en-US" dirty="0"/>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lnSpcReduction="10000"/>
          </a:bodyPr>
          <a:lstStyle/>
          <a:p>
            <a:r>
              <a:rPr lang="en-US" dirty="0"/>
              <a:t>1.Implement a full-scale service BDC department to act as a liaison between customer and advisor and increase overall appt/car count in the drive</a:t>
            </a:r>
          </a:p>
          <a:p>
            <a:r>
              <a:rPr lang="en-US" dirty="0"/>
              <a:t>2. Enforce solid walk-around that builds relationships and provides preventative maintenance education and discussion </a:t>
            </a:r>
          </a:p>
          <a:p>
            <a:r>
              <a:rPr lang="en-US" dirty="0"/>
              <a:t>3. Digitize the service department in order to enhance service drive presentations and increase revenue</a:t>
            </a:r>
          </a:p>
          <a:p>
            <a:pPr lvl="1"/>
            <a:r>
              <a:rPr lang="en-US" dirty="0"/>
              <a:t>-This will prioritize workflow and right tech right job for labor gross %</a:t>
            </a:r>
          </a:p>
          <a:p>
            <a:pPr lvl="1"/>
            <a:r>
              <a:rPr lang="en-US" dirty="0"/>
              <a:t>- Reduce expense for ink and paper</a:t>
            </a:r>
          </a:p>
          <a:p>
            <a:pPr lvl="1"/>
            <a:r>
              <a:rPr lang="en-US" dirty="0"/>
              <a:t>- Minimize liabilities for privacy act violations</a:t>
            </a:r>
          </a:p>
          <a:p>
            <a:pPr lvl="1"/>
            <a:r>
              <a:rPr lang="en-US" dirty="0"/>
              <a:t>- Provide timely inspection updates, increases tech productivity and shop efficiency</a:t>
            </a:r>
          </a:p>
          <a:p>
            <a:pPr lvl="1"/>
            <a:r>
              <a:rPr lang="en-US" dirty="0"/>
              <a:t>- Reduces ASM’s and tech leaving their workstations  </a:t>
            </a:r>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Digital format in the drive will prevent advisors from being able to discount</a:t>
            </a:r>
          </a:p>
          <a:p>
            <a:r>
              <a:rPr lang="en-US" dirty="0"/>
              <a:t>Service BDC held accountable for productivity and scheduling appointments/ competitive comp plan to drive performance</a:t>
            </a:r>
          </a:p>
          <a:p>
            <a:r>
              <a:rPr lang="en-US" dirty="0"/>
              <a:t>Provide an option to buy now and pay later (</a:t>
            </a:r>
            <a:r>
              <a:rPr lang="en-US" dirty="0" err="1"/>
              <a:t>sunbit</a:t>
            </a:r>
            <a:r>
              <a:rPr lang="en-US" dirty="0"/>
              <a:t> payment plan)</a:t>
            </a:r>
          </a:p>
          <a:p>
            <a:r>
              <a:rPr lang="en-US" dirty="0"/>
              <a:t>Consider altering tech pay plan to drive production and efficiency</a:t>
            </a:r>
          </a:p>
          <a:p>
            <a:r>
              <a:rPr lang="en-US" dirty="0"/>
              <a:t>Have a set marketing budget specifically for service and make sure it is effectively utilized to drive traffic</a:t>
            </a:r>
          </a:p>
          <a:p>
            <a:r>
              <a:rPr lang="en-US" dirty="0"/>
              <a:t> </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10127</TotalTime>
  <Words>973</Words>
  <Application>Microsoft Office PowerPoint</Application>
  <PresentationFormat>Widescreen</PresentationFormat>
  <Paragraphs>92</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Trebuchet MS</vt:lpstr>
      <vt:lpstr>Wingdings 3</vt:lpstr>
      <vt:lpstr>Facet</vt:lpstr>
      <vt:lpstr>NADA 447 FIXED OPS 2 SERVICE – HOMEWORK </vt:lpstr>
      <vt:lpstr>100 RO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Houston Lustig</cp:lastModifiedBy>
  <cp:revision>10</cp:revision>
  <dcterms:created xsi:type="dcterms:W3CDTF">2022-12-04T13:10:55Z</dcterms:created>
  <dcterms:modified xsi:type="dcterms:W3CDTF">2024-09-25T18:17:39Z</dcterms:modified>
</cp:coreProperties>
</file>