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8" r:id="rId3"/>
    <p:sldId id="257" r:id="rId4"/>
    <p:sldId id="262" r:id="rId5"/>
    <p:sldId id="263" r:id="rId6"/>
    <p:sldId id="264" r:id="rId7"/>
    <p:sldId id="265" r:id="rId8"/>
    <p:sldId id="266" r:id="rId9"/>
    <p:sldId id="267" r:id="rId10"/>
    <p:sldId id="268" r:id="rId11"/>
    <p:sldId id="269" r:id="rId12"/>
  </p:sldIdLst>
  <p:sldSz cx="12192000" cy="6858000"/>
  <p:notesSz cx="7102475" cy="938847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25" d="100"/>
          <a:sy n="125" d="100"/>
        </p:scale>
        <p:origin x="360" y="8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9/28/2024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9/28/2024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9/28/2024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9/28/2024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9/28/2024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9/28/2024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9/28/2024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9/28/2024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9/28/2024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9/28/2024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9/28/2024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9/28/2024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9/28/2024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9/28/2024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9/28/2024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9/28/2024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9/28/2024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a:xfrm>
            <a:off x="1507067" y="2215940"/>
            <a:ext cx="7766936" cy="1021036"/>
          </a:xfrm>
        </p:spPr>
        <p:txBody>
          <a:bodyPr/>
          <a:lstStyle/>
          <a:p>
            <a:r>
              <a:rPr lang="en-US" dirty="0">
                <a:solidFill>
                  <a:schemeClr val="bg1"/>
                </a:solidFill>
              </a:rPr>
              <a:t>NADA Service Homework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a:xfrm>
            <a:off x="1507067" y="3429001"/>
            <a:ext cx="7766936" cy="1807464"/>
          </a:xfrm>
        </p:spPr>
        <p:txBody>
          <a:bodyPr>
            <a:normAutofit lnSpcReduction="10000"/>
          </a:bodyPr>
          <a:lstStyle/>
          <a:p>
            <a:pPr algn="ctr"/>
            <a:r>
              <a:rPr lang="en-US" sz="3200" dirty="0">
                <a:solidFill>
                  <a:srgbClr val="0070C0"/>
                </a:solidFill>
              </a:rPr>
              <a:t>Dan  Zeigler</a:t>
            </a:r>
          </a:p>
          <a:p>
            <a:pPr algn="ctr"/>
            <a:r>
              <a:rPr lang="en-US" sz="3200" dirty="0">
                <a:solidFill>
                  <a:srgbClr val="0070C0"/>
                </a:solidFill>
              </a:rPr>
              <a:t>JLR  Monroeville</a:t>
            </a:r>
          </a:p>
          <a:p>
            <a:pPr algn="ctr"/>
            <a:r>
              <a:rPr lang="en-US" sz="3200" dirty="0">
                <a:solidFill>
                  <a:srgbClr val="0070C0"/>
                </a:solidFill>
              </a:rPr>
              <a:t>N 447</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570496980"/>
              </p:ext>
            </p:extLst>
          </p:nvPr>
        </p:nvGraphicFramePr>
        <p:xfrm>
          <a:off x="677334" y="1213104"/>
          <a:ext cx="9132492" cy="5583936"/>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641937">
                <a:tc>
                  <a:txBody>
                    <a:bodyPr/>
                    <a:lstStyle/>
                    <a:p>
                      <a:r>
                        <a:rPr lang="en-US" sz="1600" dirty="0">
                          <a:solidFill>
                            <a:schemeClr val="tx1"/>
                          </a:solidFill>
                        </a:rPr>
                        <a:t>TASK</a:t>
                      </a:r>
                    </a:p>
                  </a:txBody>
                  <a:tcPr/>
                </a:tc>
                <a:tc>
                  <a:txBody>
                    <a:bodyPr/>
                    <a:lstStyle/>
                    <a:p>
                      <a:r>
                        <a:rPr lang="en-US" sz="1600" dirty="0">
                          <a:solidFill>
                            <a:schemeClr val="tx1"/>
                          </a:solidFill>
                        </a:rPr>
                        <a:t>Position responsible</a:t>
                      </a:r>
                    </a:p>
                  </a:txBody>
                  <a:tcPr/>
                </a:tc>
                <a:tc>
                  <a:txBody>
                    <a:bodyPr/>
                    <a:lstStyle/>
                    <a:p>
                      <a:r>
                        <a:rPr lang="en-US" sz="1600" dirty="0">
                          <a:solidFill>
                            <a:schemeClr val="tx1"/>
                          </a:solidFill>
                        </a:rPr>
                        <a:t>Check in/completion schedule</a:t>
                      </a:r>
                    </a:p>
                  </a:txBody>
                  <a:tcPr/>
                </a:tc>
                <a:extLst>
                  <a:ext uri="{0D108BD9-81ED-4DB2-BD59-A6C34878D82A}">
                    <a16:rowId xmlns:a16="http://schemas.microsoft.com/office/drawing/2014/main" val="1083418974"/>
                  </a:ext>
                </a:extLst>
              </a:tr>
              <a:tr h="686841">
                <a:tc>
                  <a:txBody>
                    <a:bodyPr/>
                    <a:lstStyle/>
                    <a:p>
                      <a:r>
                        <a:rPr lang="en-US" sz="1400" dirty="0"/>
                        <a:t>Change operating hours &amp; schedule</a:t>
                      </a:r>
                    </a:p>
                  </a:txBody>
                  <a:tcPr/>
                </a:tc>
                <a:tc>
                  <a:txBody>
                    <a:bodyPr/>
                    <a:lstStyle/>
                    <a:p>
                      <a:r>
                        <a:rPr lang="en-US" sz="1400" dirty="0"/>
                        <a:t>GM &amp; Service Manager</a:t>
                      </a:r>
                    </a:p>
                  </a:txBody>
                  <a:tcPr/>
                </a:tc>
                <a:tc>
                  <a:txBody>
                    <a:bodyPr/>
                    <a:lstStyle/>
                    <a:p>
                      <a:r>
                        <a:rPr lang="en-US" sz="1400" dirty="0"/>
                        <a:t>ASAP</a:t>
                      </a:r>
                    </a:p>
                  </a:txBody>
                  <a:tcPr/>
                </a:tc>
                <a:extLst>
                  <a:ext uri="{0D108BD9-81ED-4DB2-BD59-A6C34878D82A}">
                    <a16:rowId xmlns:a16="http://schemas.microsoft.com/office/drawing/2014/main" val="2400365483"/>
                  </a:ext>
                </a:extLst>
              </a:tr>
              <a:tr h="686841">
                <a:tc>
                  <a:txBody>
                    <a:bodyPr/>
                    <a:lstStyle/>
                    <a:p>
                      <a:r>
                        <a:rPr lang="en-US" sz="1400" dirty="0"/>
                        <a:t>Daily meeting including parts, service and general managers</a:t>
                      </a:r>
                    </a:p>
                  </a:txBody>
                  <a:tcPr/>
                </a:tc>
                <a:tc>
                  <a:txBody>
                    <a:bodyPr/>
                    <a:lstStyle/>
                    <a:p>
                      <a:r>
                        <a:rPr lang="en-US" sz="1400" dirty="0"/>
                        <a:t>All department managers</a:t>
                      </a:r>
                    </a:p>
                  </a:txBody>
                  <a:tcPr/>
                </a:tc>
                <a:tc>
                  <a:txBody>
                    <a:bodyPr/>
                    <a:lstStyle/>
                    <a:p>
                      <a:r>
                        <a:rPr lang="en-US" sz="1400" dirty="0"/>
                        <a:t>Daily</a:t>
                      </a:r>
                    </a:p>
                  </a:txBody>
                  <a:tcPr/>
                </a:tc>
                <a:extLst>
                  <a:ext uri="{0D108BD9-81ED-4DB2-BD59-A6C34878D82A}">
                    <a16:rowId xmlns:a16="http://schemas.microsoft.com/office/drawing/2014/main" val="107845787"/>
                  </a:ext>
                </a:extLst>
              </a:tr>
              <a:tr h="686841">
                <a:tc>
                  <a:txBody>
                    <a:bodyPr/>
                    <a:lstStyle/>
                    <a:p>
                      <a:r>
                        <a:rPr lang="en-US" sz="1400" dirty="0"/>
                        <a:t>Develop new advertising &amp; marketing plan</a:t>
                      </a:r>
                    </a:p>
                  </a:txBody>
                  <a:tcPr/>
                </a:tc>
                <a:tc>
                  <a:txBody>
                    <a:bodyPr/>
                    <a:lstStyle/>
                    <a:p>
                      <a:r>
                        <a:rPr lang="en-US" sz="1400" dirty="0"/>
                        <a:t>All department managers</a:t>
                      </a:r>
                    </a:p>
                  </a:txBody>
                  <a:tcPr/>
                </a:tc>
                <a:tc>
                  <a:txBody>
                    <a:bodyPr/>
                    <a:lstStyle/>
                    <a:p>
                      <a:r>
                        <a:rPr lang="en-US" sz="1400" dirty="0"/>
                        <a:t>Within 30 days / discuss monthly</a:t>
                      </a:r>
                    </a:p>
                  </a:txBody>
                  <a:tcPr/>
                </a:tc>
                <a:extLst>
                  <a:ext uri="{0D108BD9-81ED-4DB2-BD59-A6C34878D82A}">
                    <a16:rowId xmlns:a16="http://schemas.microsoft.com/office/drawing/2014/main" val="1530126605"/>
                  </a:ext>
                </a:extLst>
              </a:tr>
              <a:tr h="686841">
                <a:tc>
                  <a:txBody>
                    <a:bodyPr/>
                    <a:lstStyle/>
                    <a:p>
                      <a:r>
                        <a:rPr lang="en-US" sz="1400" dirty="0"/>
                        <a:t>Implement new training program for service advisors &amp; staff</a:t>
                      </a:r>
                    </a:p>
                  </a:txBody>
                  <a:tcPr/>
                </a:tc>
                <a:tc>
                  <a:txBody>
                    <a:bodyPr/>
                    <a:lstStyle/>
                    <a:p>
                      <a:r>
                        <a:rPr lang="en-US" sz="1400" dirty="0"/>
                        <a:t>Service manager &amp; GM</a:t>
                      </a:r>
                    </a:p>
                  </a:txBody>
                  <a:tcPr/>
                </a:tc>
                <a:tc>
                  <a:txBody>
                    <a:bodyPr/>
                    <a:lstStyle/>
                    <a:p>
                      <a:r>
                        <a:rPr lang="en-US" sz="1400" dirty="0"/>
                        <a:t>Within 30 days / discuss monthly</a:t>
                      </a:r>
                    </a:p>
                  </a:txBody>
                  <a:tcPr/>
                </a:tc>
                <a:extLst>
                  <a:ext uri="{0D108BD9-81ED-4DB2-BD59-A6C34878D82A}">
                    <a16:rowId xmlns:a16="http://schemas.microsoft.com/office/drawing/2014/main" val="1950345431"/>
                  </a:ext>
                </a:extLst>
              </a:tr>
              <a:tr h="686841">
                <a:tc>
                  <a:txBody>
                    <a:bodyPr/>
                    <a:lstStyle/>
                    <a:p>
                      <a:r>
                        <a:rPr lang="en-US" sz="1400" dirty="0"/>
                        <a:t>Review all service metrics (FRH’s, 1 line RO’s etc.)</a:t>
                      </a:r>
                    </a:p>
                  </a:txBody>
                  <a:tcPr/>
                </a:tc>
                <a:tc>
                  <a:txBody>
                    <a:bodyPr/>
                    <a:lstStyle/>
                    <a:p>
                      <a:r>
                        <a:rPr lang="en-US" sz="1400" dirty="0"/>
                        <a:t>GM &amp; Service manager</a:t>
                      </a:r>
                    </a:p>
                  </a:txBody>
                  <a:tcPr/>
                </a:tc>
                <a:tc>
                  <a:txBody>
                    <a:bodyPr/>
                    <a:lstStyle/>
                    <a:p>
                      <a:r>
                        <a:rPr lang="en-US" sz="1400" dirty="0"/>
                        <a:t>Within 30 days start / review weekly</a:t>
                      </a:r>
                    </a:p>
                  </a:txBody>
                  <a:tcPr/>
                </a:tc>
                <a:extLst>
                  <a:ext uri="{0D108BD9-81ED-4DB2-BD59-A6C34878D82A}">
                    <a16:rowId xmlns:a16="http://schemas.microsoft.com/office/drawing/2014/main" val="1960891333"/>
                  </a:ext>
                </a:extLst>
              </a:tr>
              <a:tr h="686841">
                <a:tc>
                  <a:txBody>
                    <a:bodyPr/>
                    <a:lstStyle/>
                    <a:p>
                      <a:r>
                        <a:rPr lang="en-US" sz="1400" dirty="0"/>
                        <a:t>Review daily parts fill rate and lost sales to improve inventory</a:t>
                      </a:r>
                    </a:p>
                  </a:txBody>
                  <a:tcPr/>
                </a:tc>
                <a:tc>
                  <a:txBody>
                    <a:bodyPr/>
                    <a:lstStyle/>
                    <a:p>
                      <a:r>
                        <a:rPr lang="en-US" sz="1400" dirty="0"/>
                        <a:t>Parts Manager</a:t>
                      </a:r>
                    </a:p>
                  </a:txBody>
                  <a:tcPr/>
                </a:tc>
                <a:tc>
                  <a:txBody>
                    <a:bodyPr/>
                    <a:lstStyle/>
                    <a:p>
                      <a:r>
                        <a:rPr lang="en-US" sz="1400" dirty="0"/>
                        <a:t>Daily</a:t>
                      </a:r>
                    </a:p>
                  </a:txBody>
                  <a:tcPr/>
                </a:tc>
                <a:extLst>
                  <a:ext uri="{0D108BD9-81ED-4DB2-BD59-A6C34878D82A}">
                    <a16:rowId xmlns:a16="http://schemas.microsoft.com/office/drawing/2014/main" val="4137224325"/>
                  </a:ext>
                </a:extLst>
              </a:tr>
              <a:tr h="820953">
                <a:tc>
                  <a:txBody>
                    <a:bodyPr/>
                    <a:lstStyle/>
                    <a:p>
                      <a:r>
                        <a:rPr lang="en-US" sz="1400" dirty="0"/>
                        <a:t>Institute 100% MPVI and menu selling usage</a:t>
                      </a:r>
                    </a:p>
                  </a:txBody>
                  <a:tcPr/>
                </a:tc>
                <a:tc>
                  <a:txBody>
                    <a:bodyPr/>
                    <a:lstStyle/>
                    <a:p>
                      <a:r>
                        <a:rPr lang="en-US" sz="1400" dirty="0"/>
                        <a:t>Service Manager &amp; GM</a:t>
                      </a:r>
                    </a:p>
                  </a:txBody>
                  <a:tcPr/>
                </a:tc>
                <a:tc>
                  <a:txBody>
                    <a:bodyPr/>
                    <a:lstStyle/>
                    <a:p>
                      <a:r>
                        <a:rPr lang="en-US" sz="1400" dirty="0"/>
                        <a:t>Within 30 days / review weekly</a:t>
                      </a:r>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normAutofit/>
          </a:bodyPr>
          <a:lstStyle/>
          <a:p>
            <a:r>
              <a:rPr lang="en-US" sz="2800"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86397"/>
            <a:ext cx="8596668" cy="4727891"/>
          </a:xfrm>
        </p:spPr>
        <p:txBody>
          <a:bodyPr>
            <a:normAutofit fontScale="25000" lnSpcReduction="20000"/>
          </a:bodyPr>
          <a:lstStyle/>
          <a:p>
            <a:r>
              <a:rPr lang="en-US" sz="6400" b="1" u="sng" dirty="0"/>
              <a:t>Synopsis</a:t>
            </a:r>
          </a:p>
          <a:p>
            <a:r>
              <a:rPr lang="en-US" sz="6400" dirty="0"/>
              <a:t>We have opportunities for improvement. Our facility is greatly underutilized. (18.4%) First off we need to change / adjust operating hours to mirror our sales hours. Currently we do not open service on Saturdays. Current personnel have gelled into a good team. We started to do MPVI’s a few months ago, but the team hasn’t had 100% buy in. That changes today. The same with menu selling. </a:t>
            </a:r>
          </a:p>
          <a:p>
            <a:r>
              <a:rPr lang="en-US" sz="6400" dirty="0"/>
              <a:t>New procedure is 100% MPVI usage. This really helps justify advisor recommendations on needed and potential vehicle issues.</a:t>
            </a:r>
          </a:p>
          <a:p>
            <a:r>
              <a:rPr lang="en-US" sz="6400" dirty="0"/>
              <a:t>In the past we have had sporadic meetings with the service department. Going forward we will have a daily “huddle” to discuss and review issues and ways to improve our profitability and utilization. </a:t>
            </a:r>
          </a:p>
          <a:p>
            <a:r>
              <a:rPr lang="en-US" sz="6400" dirty="0"/>
              <a:t>There has not been an emphasis on advertising and marketing the service department. That also changes immediately. We will look to our current marketing company (C4 Analytics) for insight and implementing a new marketing strategy. </a:t>
            </a:r>
          </a:p>
          <a:p>
            <a:r>
              <a:rPr lang="en-US" sz="6400" dirty="0"/>
              <a:t>We also need to produce a new service department training program to help provide the customer with a “luxury service” experience.  All about the details! As well, we will better use our current pickup and delivery service.</a:t>
            </a:r>
          </a:p>
          <a:p>
            <a:r>
              <a:rPr lang="en-US" sz="6400" dirty="0"/>
              <a:t>By changing operating hours, MPVI usage, menu selling, daily huddle, training, and advertising and marketing, we are looking forward to increases in profitability, facility utilization and fixed absorption coverage. </a:t>
            </a:r>
          </a:p>
          <a:p>
            <a:endParaRPr lang="en-US" sz="1400" dirty="0"/>
          </a:p>
          <a:p>
            <a:endParaRPr lang="en-US" sz="1400" dirty="0"/>
          </a:p>
          <a:p>
            <a:r>
              <a:rPr lang="en-US" sz="1400" dirty="0"/>
              <a:t> </a:t>
            </a:r>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a:xfrm>
            <a:off x="677334" y="1377696"/>
            <a:ext cx="5540586" cy="4456176"/>
          </a:xfrm>
        </p:spPr>
        <p:txBody>
          <a:bodyPr>
            <a:normAutofit/>
          </a:bodyPr>
          <a:lstStyle/>
          <a:p>
            <a:pPr marL="0" indent="0">
              <a:buNone/>
            </a:pPr>
            <a:r>
              <a:rPr lang="en-US" dirty="0"/>
              <a:t>We were a “CDK” dealer so we used mixed timelines to obtain the 100 RO analysis.</a:t>
            </a:r>
          </a:p>
          <a:p>
            <a:pPr>
              <a:buFont typeface="Arial" panose="020B0604020202020204" pitchFamily="34" charset="0"/>
              <a:buChar char="•"/>
            </a:pPr>
            <a:r>
              <a:rPr lang="en-US" dirty="0"/>
              <a:t>50% of RO’s are “Older” vehicles being serviced. </a:t>
            </a:r>
          </a:p>
          <a:p>
            <a:pPr>
              <a:buFont typeface="Arial" panose="020B0604020202020204" pitchFamily="34" charset="0"/>
              <a:buChar char="•"/>
            </a:pPr>
            <a:r>
              <a:rPr lang="en-US" dirty="0"/>
              <a:t>Average FRH’s per RO are a bit lower than the guideline of 3+ for high line dealership.</a:t>
            </a:r>
          </a:p>
          <a:p>
            <a:pPr>
              <a:buFont typeface="Arial" panose="020B0604020202020204" pitchFamily="34" charset="0"/>
              <a:buChar char="•"/>
            </a:pPr>
            <a:r>
              <a:rPr lang="en-US" dirty="0"/>
              <a:t>Our 67.61% of competitive and maintenance sales are above the 60% NADA guideline.</a:t>
            </a:r>
          </a:p>
          <a:p>
            <a:pPr>
              <a:buFont typeface="Arial" panose="020B0604020202020204" pitchFamily="34" charset="0"/>
              <a:buChar char="•"/>
            </a:pPr>
            <a:r>
              <a:rPr lang="en-US" dirty="0"/>
              <a:t>Repair sales of 32.39% are below 40% NADA guideline.</a:t>
            </a:r>
          </a:p>
          <a:p>
            <a:pPr>
              <a:buFont typeface="Arial" panose="020B0604020202020204" pitchFamily="34" charset="0"/>
              <a:buChar char="•"/>
            </a:pPr>
            <a:r>
              <a:rPr lang="en-US" dirty="0"/>
              <a:t>Cost of sales percentage is less than guide of 24%</a:t>
            </a:r>
          </a:p>
          <a:p>
            <a:pPr>
              <a:buFont typeface="Arial" panose="020B0604020202020204" pitchFamily="34" charset="0"/>
              <a:buChar char="•"/>
            </a:pPr>
            <a:r>
              <a:rPr lang="en-US" dirty="0"/>
              <a:t>We need to start MPVI’s and menu selling.</a:t>
            </a:r>
          </a:p>
          <a:p>
            <a:pPr>
              <a:buFont typeface="Arial" panose="020B0604020202020204" pitchFamily="34" charset="0"/>
              <a:buChar char="•"/>
            </a:pPr>
            <a:endParaRPr lang="en-US" sz="1200" dirty="0"/>
          </a:p>
          <a:p>
            <a:pPr>
              <a:buFont typeface="Arial" panose="020B0604020202020204" pitchFamily="34" charset="0"/>
              <a:buChar char="•"/>
            </a:pPr>
            <a:endParaRPr lang="en-US" sz="1200" dirty="0"/>
          </a:p>
          <a:p>
            <a:pPr>
              <a:buFont typeface="Arial" panose="020B0604020202020204" pitchFamily="34" charset="0"/>
              <a:buChar char="•"/>
            </a:pPr>
            <a:endParaRPr lang="en-US" sz="1200" dirty="0"/>
          </a:p>
        </p:txBody>
      </p:sp>
      <p:pic>
        <p:nvPicPr>
          <p:cNvPr id="14" name="Content Placeholder 13">
            <a:extLst>
              <a:ext uri="{FF2B5EF4-FFF2-40B4-BE49-F238E27FC236}">
                <a16:creationId xmlns:a16="http://schemas.microsoft.com/office/drawing/2014/main" id="{DAB2B9D4-86E4-4EDE-C5D8-CCBE499F8B10}"/>
              </a:ext>
            </a:extLst>
          </p:cNvPr>
          <p:cNvPicPr>
            <a:picLocks noGrp="1" noChangeAspect="1"/>
          </p:cNvPicPr>
          <p:nvPr>
            <p:ph sz="half" idx="2"/>
          </p:nvPr>
        </p:nvPicPr>
        <p:blipFill>
          <a:blip r:embed="rId2"/>
          <a:stretch>
            <a:fillRect/>
          </a:stretch>
        </p:blipFill>
        <p:spPr>
          <a:xfrm>
            <a:off x="6817777" y="335280"/>
            <a:ext cx="5356419" cy="5785994"/>
          </a:xfrm>
          <a:prstGeom prst="rect">
            <a:avLst/>
          </a:prstGeom>
        </p:spPr>
      </p:pic>
    </p:spTree>
    <p:extLst>
      <p:ext uri="{BB962C8B-B14F-4D97-AF65-F5344CB8AC3E}">
        <p14:creationId xmlns:p14="http://schemas.microsoft.com/office/powerpoint/2010/main" val="41671174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2160589"/>
            <a:ext cx="10728282" cy="4148771"/>
          </a:xfrm>
        </p:spPr>
        <p:txBody>
          <a:bodyPr/>
          <a:lstStyle/>
          <a:p>
            <a:r>
              <a:rPr lang="en-US" dirty="0"/>
              <a:t>Strengths</a:t>
            </a:r>
          </a:p>
          <a:p>
            <a:r>
              <a:rPr lang="en-US" sz="1600" dirty="0"/>
              <a:t>* Great communication between parts and service staff.</a:t>
            </a:r>
          </a:p>
          <a:p>
            <a:r>
              <a:rPr lang="en-US" sz="1600" dirty="0"/>
              <a:t>* Much improved CSI scores year over year.</a:t>
            </a:r>
          </a:p>
          <a:p>
            <a:r>
              <a:rPr lang="en-US" sz="1600" dirty="0"/>
              <a:t>* EXCELLENT shop foreman, incredible aptitude, positive personality, helps keep the team directed.</a:t>
            </a:r>
          </a:p>
          <a:p>
            <a:r>
              <a:rPr lang="en-US" sz="1600" dirty="0"/>
              <a:t>* Technicians “embrace” factory training. Very eager to learn advanced ways to repair these complex vehicles.</a:t>
            </a:r>
          </a:p>
          <a:p>
            <a:r>
              <a:rPr lang="en-US" sz="1600" dirty="0"/>
              <a:t>* Department is 100% supported by all dealership management.</a:t>
            </a:r>
          </a:p>
          <a:p>
            <a:r>
              <a:rPr lang="en-US" sz="1600" dirty="0"/>
              <a:t>* After our new “ARCH” facility has been completed, we have increased the service bay count to be able to sustain increased growth.</a:t>
            </a:r>
          </a:p>
          <a:p>
            <a:r>
              <a:rPr lang="en-US" sz="1600" dirty="0"/>
              <a:t>* The surrounding area is starting to see a “revitalization” of new businesses and renewed infrastructure. Should help drive additional repair business.</a:t>
            </a:r>
          </a:p>
          <a:p>
            <a:endParaRPr lang="en-US" sz="1400" dirty="0"/>
          </a:p>
        </p:txBody>
      </p:sp>
    </p:spTree>
    <p:extLst>
      <p:ext uri="{BB962C8B-B14F-4D97-AF65-F5344CB8AC3E}">
        <p14:creationId xmlns:p14="http://schemas.microsoft.com/office/powerpoint/2010/main" val="38392213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normAutofit/>
          </a:bodyPr>
          <a:lstStyle/>
          <a:p>
            <a:r>
              <a:rPr lang="en-US" sz="2400" dirty="0"/>
              <a:t>Weaknesses</a:t>
            </a:r>
          </a:p>
          <a:p>
            <a:r>
              <a:rPr lang="en-US" sz="2000" dirty="0"/>
              <a:t>* Parts availability, very frustrating to everyone.</a:t>
            </a:r>
          </a:p>
          <a:p>
            <a:r>
              <a:rPr lang="en-US" sz="2000" dirty="0"/>
              <a:t>* No current menu selling.</a:t>
            </a:r>
          </a:p>
          <a:p>
            <a:r>
              <a:rPr lang="en-US" sz="2000" dirty="0"/>
              <a:t>* Shop underutilized.</a:t>
            </a:r>
          </a:p>
          <a:p>
            <a:r>
              <a:rPr lang="en-US" sz="2000" dirty="0"/>
              <a:t>* Newer technicians need factory training completed quicker.</a:t>
            </a:r>
          </a:p>
          <a:p>
            <a:r>
              <a:rPr lang="en-US" sz="2000" dirty="0"/>
              <a:t>* Electric vehicles.</a:t>
            </a:r>
          </a:p>
          <a:p>
            <a:r>
              <a:rPr lang="en-US" sz="2000" dirty="0"/>
              <a:t>* Current limited hours of operation, need to increase and consider Saturdays.</a:t>
            </a:r>
          </a:p>
          <a:p>
            <a:r>
              <a:rPr lang="en-US" sz="2000" dirty="0"/>
              <a:t>* Not capitalizing on working on all makes and models.</a:t>
            </a:r>
          </a:p>
        </p:txBody>
      </p:sp>
    </p:spTree>
    <p:extLst>
      <p:ext uri="{BB962C8B-B14F-4D97-AF65-F5344CB8AC3E}">
        <p14:creationId xmlns:p14="http://schemas.microsoft.com/office/powerpoint/2010/main" val="24176981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sz="2400" dirty="0"/>
              <a:t>Opportunities</a:t>
            </a:r>
          </a:p>
          <a:p>
            <a:r>
              <a:rPr lang="en-US" sz="2000" dirty="0"/>
              <a:t>* Better utilize MPVI’s </a:t>
            </a:r>
          </a:p>
          <a:p>
            <a:r>
              <a:rPr lang="en-US" sz="2000" dirty="0"/>
              <a:t>* Menu selling.</a:t>
            </a:r>
          </a:p>
          <a:p>
            <a:r>
              <a:rPr lang="en-US" sz="2000" dirty="0"/>
              <a:t>* Try to work with local technical schools to obtain technicians.</a:t>
            </a:r>
          </a:p>
          <a:p>
            <a:r>
              <a:rPr lang="en-US" sz="2000" dirty="0"/>
              <a:t>* Start working on all makes and models.</a:t>
            </a:r>
          </a:p>
          <a:p>
            <a:r>
              <a:rPr lang="en-US" sz="2000" dirty="0"/>
              <a:t>* Proactively and aggressively market the service department.</a:t>
            </a:r>
          </a:p>
          <a:p>
            <a:r>
              <a:rPr lang="en-US" sz="2000" dirty="0"/>
              <a:t>* Have better training at all touch points for advisors and cashier.</a:t>
            </a:r>
          </a:p>
          <a:p>
            <a:r>
              <a:rPr lang="en-US" sz="2000" dirty="0"/>
              <a:t>* Increased hours and production will increase facility utilization.</a:t>
            </a:r>
          </a:p>
        </p:txBody>
      </p:sp>
    </p:spTree>
    <p:extLst>
      <p:ext uri="{BB962C8B-B14F-4D97-AF65-F5344CB8AC3E}">
        <p14:creationId xmlns:p14="http://schemas.microsoft.com/office/powerpoint/2010/main" val="39128695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sz="2400" dirty="0"/>
              <a:t>Threats</a:t>
            </a:r>
          </a:p>
          <a:p>
            <a:r>
              <a:rPr lang="en-US" sz="2000" dirty="0"/>
              <a:t>* Missing service business due to our lack of competitive service hours.</a:t>
            </a:r>
          </a:p>
          <a:p>
            <a:r>
              <a:rPr lang="en-US" sz="2000" dirty="0"/>
              <a:t>* Current and ongoing parts delays and availability from manufacturer.</a:t>
            </a:r>
          </a:p>
          <a:p>
            <a:r>
              <a:rPr lang="en-US" sz="2000" dirty="0"/>
              <a:t>* Independent repair facilities, offering customers “cheaper repairs”</a:t>
            </a:r>
          </a:p>
          <a:p>
            <a:r>
              <a:rPr lang="en-US" sz="2000" dirty="0"/>
              <a:t>* Time wasted on technical cases with manufacturer.</a:t>
            </a:r>
          </a:p>
          <a:p>
            <a:r>
              <a:rPr lang="en-US" sz="2000" dirty="0"/>
              <a:t>* Lack of “advanced” factory training from JLR on the most complex models.</a:t>
            </a:r>
          </a:p>
          <a:p>
            <a:r>
              <a:rPr lang="en-US" sz="2000" dirty="0"/>
              <a:t>* Electric vehicle sales and increased service intervals on current ICE models.</a:t>
            </a:r>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sz="2400" dirty="0"/>
              <a:t>Objectives</a:t>
            </a:r>
          </a:p>
          <a:p>
            <a:r>
              <a:rPr lang="en-US" sz="2000" dirty="0"/>
              <a:t>* Increase overall employee productivity.</a:t>
            </a:r>
          </a:p>
          <a:p>
            <a:r>
              <a:rPr lang="en-US" sz="2000" dirty="0"/>
              <a:t>* Increase hours sold per RO.</a:t>
            </a:r>
          </a:p>
          <a:p>
            <a:r>
              <a:rPr lang="en-US" sz="2000" dirty="0"/>
              <a:t>* Increase volume of daily repair orders. Additional repair work.</a:t>
            </a:r>
          </a:p>
          <a:p>
            <a:r>
              <a:rPr lang="en-US" sz="2000" dirty="0"/>
              <a:t>* Track any lost service sales.</a:t>
            </a:r>
          </a:p>
          <a:p>
            <a:r>
              <a:rPr lang="en-US" sz="2000" dirty="0"/>
              <a:t>* Increase facility utilization.</a:t>
            </a:r>
          </a:p>
          <a:p>
            <a:r>
              <a:rPr lang="en-US" sz="2000" dirty="0"/>
              <a:t>* Plan and execute a “new owners clinic” quarterly.</a:t>
            </a:r>
          </a:p>
          <a:p>
            <a:r>
              <a:rPr lang="en-US" sz="2000" dirty="0"/>
              <a:t>* Enhance customer experience and satisfaction by adding addition service hours of operation.</a:t>
            </a:r>
          </a:p>
          <a:p>
            <a:endParaRPr lang="en-US" dirty="0"/>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627633"/>
            <a:ext cx="8596668" cy="4797551"/>
          </a:xfrm>
        </p:spPr>
        <p:txBody>
          <a:bodyPr/>
          <a:lstStyle/>
          <a:p>
            <a:r>
              <a:rPr lang="en-US" sz="2000" dirty="0"/>
              <a:t>Strategies</a:t>
            </a:r>
          </a:p>
          <a:p>
            <a:r>
              <a:rPr lang="en-US" sz="1600" dirty="0"/>
              <a:t>* More emphasis on increasing all training and development for all department employees. </a:t>
            </a:r>
          </a:p>
          <a:p>
            <a:r>
              <a:rPr lang="en-US" sz="1600" dirty="0"/>
              <a:t>* 100% utilization of MPVI’s for all customers.</a:t>
            </a:r>
          </a:p>
          <a:p>
            <a:r>
              <a:rPr lang="en-US" sz="1600" dirty="0"/>
              <a:t>* Revamp service operating hours. </a:t>
            </a:r>
          </a:p>
          <a:p>
            <a:r>
              <a:rPr lang="en-US" sz="1600" dirty="0"/>
              <a:t>* Review current job functions and pay plans to optimize employee efficiency and morale.</a:t>
            </a:r>
          </a:p>
          <a:p>
            <a:r>
              <a:rPr lang="en-US" sz="1600" dirty="0"/>
              <a:t>* Analyze all available data points to help increase utilization, proficiency, and profitability.</a:t>
            </a:r>
          </a:p>
          <a:p>
            <a:r>
              <a:rPr lang="en-US" sz="1600" dirty="0"/>
              <a:t>* Restructure current service department marketing channels to optimize market share.</a:t>
            </a:r>
          </a:p>
          <a:p>
            <a:r>
              <a:rPr lang="en-US" sz="1600" dirty="0"/>
              <a:t>* Include service staff in “sales department” meetings to build a more cohesive team.</a:t>
            </a:r>
          </a:p>
          <a:p>
            <a:r>
              <a:rPr lang="en-US" sz="1600" dirty="0"/>
              <a:t>* Offer to public that we will gladly work on all makes and models of vehicles.</a:t>
            </a:r>
          </a:p>
          <a:p>
            <a:r>
              <a:rPr lang="en-US" sz="1600" dirty="0"/>
              <a:t>* Implement tracking of parts fill rates to help decrease customer wait times on parts.</a:t>
            </a:r>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2160589"/>
            <a:ext cx="8596668" cy="4234115"/>
          </a:xfrm>
        </p:spPr>
        <p:txBody>
          <a:bodyPr/>
          <a:lstStyle/>
          <a:p>
            <a:r>
              <a:rPr lang="en-US" sz="2400" dirty="0"/>
              <a:t>Tactics</a:t>
            </a:r>
          </a:p>
          <a:p>
            <a:r>
              <a:rPr lang="en-US" dirty="0"/>
              <a:t>* Train all staff to enhance “Luxury Service Experience” </a:t>
            </a:r>
          </a:p>
          <a:p>
            <a:r>
              <a:rPr lang="en-US" dirty="0"/>
              <a:t>* Schedule the first service for all customers at time of sale.</a:t>
            </a:r>
          </a:p>
          <a:p>
            <a:r>
              <a:rPr lang="en-US" dirty="0"/>
              <a:t>* Implement enhanced training for service advisors focusing on the importance of the position.</a:t>
            </a:r>
          </a:p>
          <a:p>
            <a:r>
              <a:rPr lang="en-US" dirty="0"/>
              <a:t>* Conduct weekly meetings to breakdown and analyze critical metrics.</a:t>
            </a:r>
          </a:p>
          <a:p>
            <a:r>
              <a:rPr lang="en-US" dirty="0"/>
              <a:t>* Instead of selling the service, </a:t>
            </a:r>
            <a:r>
              <a:rPr lang="en-US" b="1" i="1" u="sng" dirty="0"/>
              <a:t>include</a:t>
            </a:r>
            <a:r>
              <a:rPr lang="en-US" dirty="0"/>
              <a:t> pickup and delivery for all customers who have bought or buying from us.</a:t>
            </a:r>
          </a:p>
          <a:p>
            <a:r>
              <a:rPr lang="en-US" dirty="0"/>
              <a:t>* 100% MPVI ! </a:t>
            </a:r>
            <a:r>
              <a:rPr lang="en-US" dirty="0" err="1"/>
              <a:t>Everytime</a:t>
            </a:r>
            <a:r>
              <a:rPr lang="en-US" dirty="0"/>
              <a:t> ! </a:t>
            </a:r>
          </a:p>
          <a:p>
            <a:r>
              <a:rPr lang="en-US" dirty="0"/>
              <a:t>* Use menu selling tools to increase revenue.</a:t>
            </a:r>
          </a:p>
          <a:p>
            <a:r>
              <a:rPr lang="en-US" dirty="0"/>
              <a:t>* “Assign” a dedicated service advisor to all customers at time of sale.</a:t>
            </a:r>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TM02900688[[fn=Facet]]</Template>
  <TotalTime>494</TotalTime>
  <Words>1125</Words>
  <Application>Microsoft Office PowerPoint</Application>
  <PresentationFormat>Widescreen</PresentationFormat>
  <Paragraphs>115</Paragraphs>
  <Slides>11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Trebuchet MS</vt:lpstr>
      <vt:lpstr>Wingdings 3</vt:lpstr>
      <vt:lpstr>Facet</vt:lpstr>
      <vt:lpstr>NADA Service Homework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Daniel Zeigler</cp:lastModifiedBy>
  <cp:revision>11</cp:revision>
  <cp:lastPrinted>2024-09-28T16:50:30Z</cp:lastPrinted>
  <dcterms:created xsi:type="dcterms:W3CDTF">2022-12-04T13:10:55Z</dcterms:created>
  <dcterms:modified xsi:type="dcterms:W3CDTF">2024-09-28T17:46:00Z</dcterms:modified>
</cp:coreProperties>
</file>