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2" r:id="rId1"/>
  </p:sldMasterIdLst>
  <p:sldIdLst>
    <p:sldId id="256" r:id="rId2"/>
    <p:sldId id="258" r:id="rId3"/>
    <p:sldId id="257" r:id="rId4"/>
    <p:sldId id="262" r:id="rId5"/>
    <p:sldId id="263" r:id="rId6"/>
    <p:sldId id="264" r:id="rId7"/>
    <p:sldId id="265" r:id="rId8"/>
    <p:sldId id="266" r:id="rId9"/>
    <p:sldId id="268" r:id="rId10"/>
    <p:sldId id="269"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8" d="100"/>
          <a:sy n="78" d="100"/>
        </p:scale>
        <p:origin x="60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D57F1E4F-1CFF-5643-939E-217C01CDF565}" type="slidenum">
              <a:rPr lang="en-US" smtClean="0"/>
              <a:pPr/>
              <a:t>‹#›</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4760378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83938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05207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2484657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84993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28264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97544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569555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577419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EB712588-04B1-427B-82EE-E8DB90309F08}" type="datetimeFigureOut">
              <a:rPr lang="en-US" smtClean="0"/>
              <a:t>9/18/2024</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592574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3156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033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7116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881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05221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49217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0452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1220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1360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3.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B61BEF0D-F0BB-DE4B-95CE-6DB70DBA9567}" type="datetimeFigureOut">
              <a:rPr lang="en-US" smtClean="0"/>
              <a:pPr/>
              <a:t>9/18/2024</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926550058"/>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 id="2147483711" r:id="rId19"/>
  </p:sldLayoutIdLst>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5.sv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48000"/>
                <a:satMod val="110000"/>
                <a:lumMod val="40000"/>
              </a:schemeClr>
              <a:schemeClr val="bg1">
                <a:tint val="90000"/>
                <a:lumMod val="106000"/>
              </a:schemeClr>
            </a:duotone>
          </a:blip>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rot="21420000">
            <a:off x="562263" y="655592"/>
            <a:ext cx="5428489" cy="3278684"/>
          </a:xfrm>
        </p:spPr>
        <p:txBody>
          <a:bodyPr>
            <a:normAutofit/>
          </a:bodyPr>
          <a:lstStyle/>
          <a:p>
            <a:r>
              <a:rPr lang="en-US" sz="740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rot="21420000">
            <a:off x="666685" y="3933534"/>
            <a:ext cx="5424749" cy="621792"/>
          </a:xfrm>
        </p:spPr>
        <p:txBody>
          <a:bodyPr>
            <a:normAutofit fontScale="92500"/>
          </a:bodyPr>
          <a:lstStyle/>
          <a:p>
            <a:r>
              <a:rPr lang="en-US" dirty="0"/>
              <a:t>MCLARTY DANIEL FORD BENTONVILLE AR</a:t>
            </a:r>
          </a:p>
        </p:txBody>
      </p:sp>
      <p:pic>
        <p:nvPicPr>
          <p:cNvPr id="7" name="Graphic 6" descr="Books">
            <a:extLst>
              <a:ext uri="{FF2B5EF4-FFF2-40B4-BE49-F238E27FC236}">
                <a16:creationId xmlns:a16="http://schemas.microsoft.com/office/drawing/2014/main" id="{E338636E-BDF0-9C31-6571-C3B58516DA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1420000">
            <a:off x="6635077" y="373505"/>
            <a:ext cx="3813745" cy="3813745"/>
          </a:xfrm>
          <a:prstGeom prst="rect">
            <a:avLst/>
          </a:prstGeom>
        </p:spPr>
      </p:pic>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62500" lnSpcReduction="20000"/>
          </a:bodyPr>
          <a:lstStyle/>
          <a:p>
            <a:r>
              <a:rPr lang="en-US" dirty="0"/>
              <a:t>Synopsis</a:t>
            </a:r>
          </a:p>
          <a:p>
            <a:r>
              <a:rPr lang="en-US" sz="1800" dirty="0">
                <a:latin typeface="Aptos" panose="020B0004020202020204" pitchFamily="34" charset="0"/>
              </a:rPr>
              <a:t>Our action plan focuses on making important improvements in four main areas.</a:t>
            </a:r>
          </a:p>
          <a:p>
            <a:r>
              <a:rPr lang="en-US" sz="1800" dirty="0">
                <a:latin typeface="Aptos" panose="020B0004020202020204" pitchFamily="34" charset="0"/>
              </a:rPr>
              <a:t>First, we want to make more money from our repair services. We’ll do this by adjusting our prices, keeping better track of parts, and finding ways to use our labor more efficiently. These steps will help us control costs and earn more from parts and services.</a:t>
            </a:r>
          </a:p>
          <a:p>
            <a:r>
              <a:rPr lang="en-US" sz="1800" dirty="0">
                <a:latin typeface="Aptos" panose="020B0004020202020204" pitchFamily="34" charset="0"/>
              </a:rPr>
              <a:t>Second, to reach a goal of 25% more sales, we’ll offer new services and improve our sales techniques, like upselling and special promotions. We’ll keep a close eye on our progress and make changes as needed to hit our sales targets.</a:t>
            </a:r>
          </a:p>
          <a:p>
            <a:r>
              <a:rPr lang="en-US" sz="1800" dirty="0">
                <a:latin typeface="Aptos" panose="020B0004020202020204" pitchFamily="34" charset="0"/>
              </a:rPr>
              <a:t>Third, we’ll improve the workplace for our employees by upgrading their workspaces. This means making the environment better and listening to their feedback to create a more positive atmosphere.</a:t>
            </a:r>
          </a:p>
          <a:p>
            <a:r>
              <a:rPr lang="en-US" sz="1800" dirty="0">
                <a:latin typeface="Aptos" panose="020B0004020202020204" pitchFamily="34" charset="0"/>
              </a:rPr>
              <a:t>Finally, we want to boost our technicians' skills by providing ongoing training, adding more service bays, and setting clear performance goals with rewards. This will help our team work better and faster.</a:t>
            </a:r>
          </a:p>
          <a:p>
            <a:r>
              <a:rPr lang="en-US" sz="1800" dirty="0">
                <a:latin typeface="Aptos" panose="020B0004020202020204" pitchFamily="34" charset="0"/>
              </a:rPr>
              <a:t>In summary, this plan lays out simple steps to increase profits, grow sales, improve the workplace, and enhance technician performance, all while regularly checking our progress and making adjustments.</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a:bodyPr>
          <a:lstStyle/>
          <a:p>
            <a:pPr marL="0" indent="0" algn="ctr">
              <a:buNone/>
            </a:pPr>
            <a:r>
              <a:rPr lang="en-US" sz="1200" u="sng" dirty="0"/>
              <a:t>SERVICE MANAGER TALKING POINTS</a:t>
            </a:r>
          </a:p>
          <a:p>
            <a:pPr marL="0" indent="0">
              <a:buNone/>
            </a:pPr>
            <a:r>
              <a:rPr lang="en-US" sz="1200" dirty="0">
                <a:latin typeface="Aptos Narrow" panose="020B0004020202020204" pitchFamily="34" charset="0"/>
              </a:rPr>
              <a:t>Cost of sales is way off. Nada guide is 24% or less ours is out of whack at 34.74 %. We are going to work at making sure the right techs have the right jobs. </a:t>
            </a:r>
          </a:p>
          <a:p>
            <a:pPr marL="0" indent="0">
              <a:buNone/>
            </a:pPr>
            <a:r>
              <a:rPr lang="en-US" sz="1200" dirty="0">
                <a:latin typeface="Aptos Narrow" panose="020B0004020202020204" pitchFamily="34" charset="0"/>
              </a:rPr>
              <a:t>Right now our store has no menu items available for customers to choose from. This is a fail and will be fixed. Right away.</a:t>
            </a:r>
          </a:p>
          <a:p>
            <a:pPr marL="0" indent="0">
              <a:buNone/>
            </a:pPr>
            <a:r>
              <a:rPr lang="en-US" sz="1200" dirty="0">
                <a:latin typeface="Aptos Narrow" panose="020B0004020202020204" pitchFamily="34" charset="0"/>
              </a:rPr>
              <a:t>Too many one line repair orders. We are implementing mandatory training for the writers so they are upselling more frequently.</a:t>
            </a:r>
          </a:p>
          <a:p>
            <a:pPr marL="0" indent="0">
              <a:buNone/>
            </a:pPr>
            <a:r>
              <a:rPr lang="en-US" sz="1200" dirty="0" err="1">
                <a:latin typeface="Aptos Narrow" panose="020B0004020202020204" pitchFamily="34" charset="0"/>
              </a:rPr>
              <a:t>Frh</a:t>
            </a:r>
            <a:r>
              <a:rPr lang="en-US" sz="1200" dirty="0">
                <a:latin typeface="Aptos Narrow" panose="020B0004020202020204" pitchFamily="34" charset="0"/>
              </a:rPr>
              <a:t> need attention so we can maximize our gross profits</a:t>
            </a:r>
          </a:p>
        </p:txBody>
      </p:sp>
      <p:pic>
        <p:nvPicPr>
          <p:cNvPr id="8" name="Content Placeholder 7">
            <a:extLst>
              <a:ext uri="{FF2B5EF4-FFF2-40B4-BE49-F238E27FC236}">
                <a16:creationId xmlns:a16="http://schemas.microsoft.com/office/drawing/2014/main" id="{5C7906B7-3682-661D-9834-218424E4C013}"/>
              </a:ext>
            </a:extLst>
          </p:cNvPr>
          <p:cNvPicPr>
            <a:picLocks noGrp="1" noChangeAspect="1"/>
          </p:cNvPicPr>
          <p:nvPr>
            <p:ph sz="half" idx="2"/>
          </p:nvPr>
        </p:nvPicPr>
        <p:blipFill>
          <a:blip r:embed="rId2"/>
          <a:stretch>
            <a:fillRect/>
          </a:stretch>
        </p:blipFill>
        <p:spPr>
          <a:xfrm>
            <a:off x="6126748" y="1638299"/>
            <a:ext cx="5379451" cy="4533901"/>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5800" y="1643450"/>
            <a:ext cx="10396883" cy="3731136"/>
          </a:xfrm>
        </p:spPr>
        <p:txBody>
          <a:bodyPr>
            <a:normAutofit fontScale="85000" lnSpcReduction="20000"/>
          </a:bodyPr>
          <a:lstStyle/>
          <a:p>
            <a:r>
              <a:rPr lang="en-US" sz="5200" dirty="0"/>
              <a:t>Strengths</a:t>
            </a:r>
          </a:p>
          <a:p>
            <a:r>
              <a:rPr lang="en-US" b="1" dirty="0"/>
              <a:t>Customer-Focused Approach</a:t>
            </a:r>
            <a:r>
              <a:rPr lang="en-US" dirty="0"/>
              <a:t>: We prioritize customer satisfaction, making sure every visit feels personalized and valued.</a:t>
            </a:r>
          </a:p>
          <a:p>
            <a:r>
              <a:rPr lang="en-US" b="1" dirty="0"/>
              <a:t>Expertise in all Models</a:t>
            </a:r>
            <a:r>
              <a:rPr lang="en-US" dirty="0"/>
              <a:t>: Our technicians are trained for repairs on all vehicles, ensuring we have an answer for any problem. This allows us to service almost anything.</a:t>
            </a:r>
          </a:p>
          <a:p>
            <a:r>
              <a:rPr lang="en-US" b="1" dirty="0"/>
              <a:t>Honest Pricing</a:t>
            </a:r>
            <a:r>
              <a:rPr lang="en-US" dirty="0"/>
              <a:t>: Our pricing is transparent—no surprises or hidden fees, just straightforward estimates.</a:t>
            </a:r>
          </a:p>
          <a:p>
            <a:r>
              <a:rPr lang="en-US" dirty="0"/>
              <a:t>Great management team willing to listen to their staff, and address areas of opportunities that they may not see at the management level.</a:t>
            </a:r>
          </a:p>
          <a:p>
            <a:r>
              <a:rPr lang="en-US" b="1" dirty="0"/>
              <a:t>Clean and Organized Facility</a:t>
            </a:r>
            <a:r>
              <a:rPr lang="en-US" dirty="0"/>
              <a:t>: Our service area is well-maintained and organized, creating a professional environment that reflects our commitment to quality.</a:t>
            </a:r>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sz="4300" dirty="0"/>
              <a:t>Weaknesses</a:t>
            </a:r>
          </a:p>
          <a:p>
            <a:r>
              <a:rPr lang="en-US" b="1" dirty="0"/>
              <a:t>Long Wait Times. = </a:t>
            </a:r>
            <a:r>
              <a:rPr lang="en-US" dirty="0"/>
              <a:t>Delays in service can disappoint customers and affect their satisfaction.</a:t>
            </a:r>
          </a:p>
          <a:p>
            <a:r>
              <a:rPr lang="en-US" b="1" dirty="0"/>
              <a:t>Inconsistent Communication.</a:t>
            </a:r>
            <a:r>
              <a:rPr lang="en-US" dirty="0"/>
              <a:t> = Lack of clear updates to customers can lead to frustration.</a:t>
            </a:r>
          </a:p>
          <a:p>
            <a:r>
              <a:rPr lang="en-US" b="1" dirty="0"/>
              <a:t>Neglecting Follow-Ups. =</a:t>
            </a:r>
            <a:r>
              <a:rPr lang="en-US" dirty="0"/>
              <a:t> Failing to check in with customers after service can hurt relationships</a:t>
            </a:r>
          </a:p>
          <a:p>
            <a:r>
              <a:rPr lang="en-US" b="1" dirty="0"/>
              <a:t>Overcomplicated Processes. =</a:t>
            </a:r>
            <a:r>
              <a:rPr lang="en-US" dirty="0"/>
              <a:t> Confusing procedures can frustrate both staff and customers.</a:t>
            </a:r>
          </a:p>
          <a:p>
            <a:r>
              <a:rPr lang="en-US" b="1" dirty="0"/>
              <a:t>Outdated Equipment. = </a:t>
            </a:r>
            <a:r>
              <a:rPr lang="en-US" dirty="0"/>
              <a:t>Using old tools or technology can slow down service and accuracy.</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sz="5700" dirty="0"/>
              <a:t>Opportunities</a:t>
            </a:r>
          </a:p>
          <a:p>
            <a:r>
              <a:rPr lang="en-US" dirty="0"/>
              <a:t>ongoing training and development. Implement regular training sessions and access to training facilities or online platforms.</a:t>
            </a:r>
          </a:p>
          <a:p>
            <a:r>
              <a:rPr lang="en-US" dirty="0"/>
              <a:t>We are going to work towards a mentorship program to allow our techs to learn from more advanced techs so everyone is sharpening each other.</a:t>
            </a:r>
          </a:p>
          <a:p>
            <a:r>
              <a:rPr lang="en-US" dirty="0"/>
              <a:t>Introduce an incentive/pay program that rewards technicians for reaching specific proficiency. This will make the pay driven techs push harder to achieve better numbers.</a:t>
            </a:r>
          </a:p>
          <a:p>
            <a:r>
              <a:rPr lang="en-US" dirty="0"/>
              <a:t>We are increasing our mobile service play to have a van in all 4 surrounding towns at all times. </a:t>
            </a:r>
          </a:p>
          <a:p>
            <a:r>
              <a:rPr lang="en-US" dirty="0"/>
              <a:t>Manage sop parts order more efficiently so that we are using what we order, and don’t leave parts sitting that we cant return or miss the window to return.</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sz="4600" dirty="0"/>
              <a:t>Threats</a:t>
            </a:r>
          </a:p>
          <a:p>
            <a:r>
              <a:rPr lang="en-US" dirty="0"/>
              <a:t>Other ford dealerships are in the area that can quickly take our business If we don’t handle ourselves correctly. </a:t>
            </a:r>
          </a:p>
          <a:p>
            <a:r>
              <a:rPr lang="en-US" b="1" dirty="0"/>
              <a:t>Negative Online Reviews</a:t>
            </a:r>
            <a:r>
              <a:rPr lang="en-US" dirty="0"/>
              <a:t>: Poor customer feedback on platforms like Google or Yelp are a direct threat to dealership reputation and deter new customers.</a:t>
            </a:r>
          </a:p>
          <a:p>
            <a:r>
              <a:rPr lang="en-US" b="1" dirty="0"/>
              <a:t>Labor Shortages</a:t>
            </a:r>
            <a:r>
              <a:rPr lang="en-US" dirty="0"/>
              <a:t>: Difficulty in finding qualified technicians can limit service capacity and increase wait times.</a:t>
            </a:r>
          </a:p>
          <a:p>
            <a:r>
              <a:rPr lang="en-US" dirty="0"/>
              <a:t>We are in area saturated with repair shops. An oversaturated market with too many service options can dilute customer loyalty if we don’t handle ourselves correctly</a:t>
            </a:r>
          </a:p>
          <a:p>
            <a:r>
              <a:rPr lang="en-US" b="1" dirty="0"/>
              <a:t>Technological Obsolescence</a:t>
            </a:r>
            <a:r>
              <a:rPr lang="en-US" dirty="0"/>
              <a:t>: Failure to keep up with industry innovations can make the dealership less competitive.</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85800" y="1272746"/>
            <a:ext cx="10396883" cy="3978875"/>
          </a:xfrm>
        </p:spPr>
        <p:txBody>
          <a:bodyPr>
            <a:normAutofit/>
          </a:bodyPr>
          <a:lstStyle/>
          <a:p>
            <a:r>
              <a:rPr lang="en-US" sz="3200" dirty="0"/>
              <a:t>Objectives</a:t>
            </a:r>
          </a:p>
          <a:p>
            <a:r>
              <a:rPr lang="en-US" sz="1400" dirty="0"/>
              <a:t>Increase Customer Retention: Implement loyalty programs to encourage repeat visits and foster long-term relationships.</a:t>
            </a:r>
          </a:p>
          <a:p>
            <a:r>
              <a:rPr lang="en-US" sz="1400" dirty="0"/>
              <a:t>Reduce Service Wait Times: Streamline operations to minimize customer wait times for services and repairs.</a:t>
            </a:r>
          </a:p>
          <a:p>
            <a:r>
              <a:rPr lang="en-US" sz="1400" dirty="0"/>
              <a:t>Enhance Technician Training: Invest in ongoing training for technicians to improve service quality and efficiency.</a:t>
            </a:r>
          </a:p>
          <a:p>
            <a:r>
              <a:rPr lang="en-US" sz="1400" dirty="0"/>
              <a:t>Expand Service Offerings: Introduce new services, to attract more customers.</a:t>
            </a:r>
          </a:p>
          <a:p>
            <a:r>
              <a:rPr lang="en-US" sz="1400" dirty="0"/>
              <a:t>Improve Communication: Establish clear communication protocols to keep customers informed about their service status.</a:t>
            </a:r>
          </a:p>
          <a:p>
            <a:r>
              <a:rPr lang="en-US" sz="1400" dirty="0"/>
              <a:t>Enhance Waiting Area Experience: Upgrade amenities in the waiting area to make it more comfortable and inviting.</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dirty="0"/>
              <a:t>Strategies</a:t>
            </a:r>
          </a:p>
          <a:p>
            <a:r>
              <a:rPr lang="en-US" sz="1200" dirty="0">
                <a:latin typeface="Aptos Display" panose="020B0004020202020204" pitchFamily="34" charset="0"/>
              </a:rPr>
              <a:t>Increase Customer Retention: Implement Loyalty Programs. through Exclusive Offers we can Provide loyalty program members with exclusive promotions or early access to service specials. Also we can use email and text reminders to keep customers informed about their points and upcoming promotions.</a:t>
            </a:r>
          </a:p>
          <a:p>
            <a:r>
              <a:rPr lang="en-US" sz="1200" dirty="0">
                <a:latin typeface="Aptos Display" panose="020B0004020202020204" pitchFamily="34" charset="0"/>
              </a:rPr>
              <a:t>In an effort to reduce service wait times we are going to Analyze current service processes to identify bottlenecks and inefficiencies.</a:t>
            </a:r>
          </a:p>
          <a:p>
            <a:r>
              <a:rPr lang="en-US" sz="1200" dirty="0">
                <a:latin typeface="Aptos Display" panose="020B0004020202020204" pitchFamily="34" charset="0"/>
              </a:rPr>
              <a:t>We will enhance tech training with mentorships and cross training, regular work shops, and manufacturer training.</a:t>
            </a:r>
          </a:p>
          <a:p>
            <a:r>
              <a:rPr lang="en-US" sz="1200" dirty="0">
                <a:latin typeface="Aptos Display" panose="020B0004020202020204" pitchFamily="34" charset="0"/>
              </a:rPr>
              <a:t>Improve our dealer to customer communication with service tracking software.</a:t>
            </a:r>
          </a:p>
          <a:p>
            <a:r>
              <a:rPr lang="en-US" sz="1200" dirty="0">
                <a:latin typeface="Aptos Display" panose="020B0004020202020204" pitchFamily="34" charset="0"/>
              </a:rPr>
              <a:t>Set Clear Metrics: Define success metrics for each strategy and regularly review progress.</a:t>
            </a:r>
          </a:p>
          <a:p>
            <a:r>
              <a:rPr lang="en-US" sz="1200" dirty="0">
                <a:latin typeface="Aptos Display" panose="020B0004020202020204" pitchFamily="34" charset="0"/>
              </a:rPr>
              <a:t>Customer Feedback Loop: Continuously solicit and analyze customer feedback to refine strategies and ensure they meet customer needs.</a:t>
            </a:r>
          </a:p>
          <a:p>
            <a:r>
              <a:rPr lang="en-US" sz="1200" dirty="0">
                <a:latin typeface="Aptos Display" panose="020B0004020202020204" pitchFamily="34" charset="0"/>
              </a:rPr>
              <a:t>GATHER FEED BACK ON A REGULAR BASIS FROM THE TECHS AND WRITERS TO DETERMINE WHERE THERE ARE REAL PROBLEMS. HAPPIER EMPLOYEES MAKE HAPPIER CUSTOMERS</a:t>
            </a:r>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pPr marL="0" indent="0">
              <a:buNone/>
            </a:pPr>
            <a:endParaRPr lang="en-US" dirty="0"/>
          </a:p>
          <a:p>
            <a:endParaRPr lang="en-US" dirty="0"/>
          </a:p>
          <a:p>
            <a:endParaRPr lang="en-US" dirty="0"/>
          </a:p>
        </p:txBody>
      </p:sp>
      <p:pic>
        <p:nvPicPr>
          <p:cNvPr id="10" name="Picture 9">
            <a:extLst>
              <a:ext uri="{FF2B5EF4-FFF2-40B4-BE49-F238E27FC236}">
                <a16:creationId xmlns:a16="http://schemas.microsoft.com/office/drawing/2014/main" id="{3EA19FFC-A083-7EB4-0A09-6AA3ECC7E2D0}"/>
              </a:ext>
            </a:extLst>
          </p:cNvPr>
          <p:cNvPicPr>
            <a:picLocks noChangeAspect="1"/>
          </p:cNvPicPr>
          <p:nvPr/>
        </p:nvPicPr>
        <p:blipFill>
          <a:blip r:embed="rId2"/>
          <a:stretch>
            <a:fillRect/>
          </a:stretch>
        </p:blipFill>
        <p:spPr>
          <a:xfrm>
            <a:off x="3416016" y="1615628"/>
            <a:ext cx="5735397" cy="3880773"/>
          </a:xfrm>
          <a:prstGeom prst="rect">
            <a:avLst/>
          </a:prstGeom>
        </p:spPr>
      </p:pic>
    </p:spTree>
    <p:extLst>
      <p:ext uri="{BB962C8B-B14F-4D97-AF65-F5344CB8AC3E}">
        <p14:creationId xmlns:p14="http://schemas.microsoft.com/office/powerpoint/2010/main" val="336410999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Office 2013 - 2022">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TM04033927[[fn=Main Event]]</Template>
  <TotalTime>182</TotalTime>
  <Words>1028</Words>
  <Application>Microsoft Office PowerPoint</Application>
  <PresentationFormat>Widescreen</PresentationFormat>
  <Paragraphs>63</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Aptos</vt:lpstr>
      <vt:lpstr>Aptos Display</vt:lpstr>
      <vt:lpstr>Aptos Narrow</vt:lpstr>
      <vt:lpstr>Arial</vt:lpstr>
      <vt:lpstr>Impact</vt:lpstr>
      <vt:lpstr>Main Event</vt:lpstr>
      <vt:lpstr>NADA Service Homework </vt:lpstr>
      <vt:lpstr>Repair order analysis</vt:lpstr>
      <vt:lpstr>SWOT Analysis</vt:lpstr>
      <vt:lpstr>SWOT Analysis</vt:lpstr>
      <vt:lpstr>SWOT Analysis</vt:lpstr>
      <vt:lpstr>SWOT Analysis</vt:lpstr>
      <vt:lpstr>SWOT Analysis</vt:lpstr>
      <vt:lpstr>SWOT Analysis</vt:lpstr>
      <vt:lpstr>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David Pepe</cp:lastModifiedBy>
  <cp:revision>13</cp:revision>
  <dcterms:created xsi:type="dcterms:W3CDTF">2022-12-04T13:10:55Z</dcterms:created>
  <dcterms:modified xsi:type="dcterms:W3CDTF">2024-09-18T20:50:43Z</dcterms:modified>
</cp:coreProperties>
</file>