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sldIdLst>
    <p:sldId id="256" r:id="rId2"/>
    <p:sldId id="270" r:id="rId3"/>
    <p:sldId id="269" r:id="rId4"/>
    <p:sldId id="257" r:id="rId5"/>
    <p:sldId id="261" r:id="rId6"/>
    <p:sldId id="262" r:id="rId7"/>
    <p:sldId id="263" r:id="rId8"/>
    <p:sldId id="264" r:id="rId9"/>
    <p:sldId id="265" r:id="rId10"/>
    <p:sldId id="266" r:id="rId11"/>
    <p:sldId id="267" r:id="rId12"/>
    <p:sldId id="271" r:id="rId13"/>
    <p:sldId id="272" r:id="rId14"/>
    <p:sldId id="26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6675CD-DCD1-42E9-97ED-DDE8B909A694}" v="18" dt="2024-09-15T20:09:43.7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ashi Dhungana" userId="07171e95-e172-4fb4-9643-a1fc620b2325" providerId="ADAL" clId="{746675CD-DCD1-42E9-97ED-DDE8B909A694}"/>
    <pc:docChg chg="undo custSel addSld delSld modSld sldOrd">
      <pc:chgData name="Rajashi Dhungana" userId="07171e95-e172-4fb4-9643-a1fc620b2325" providerId="ADAL" clId="{746675CD-DCD1-42E9-97ED-DDE8B909A694}" dt="2024-09-15T20:37:23.359" v="14152" actId="20577"/>
      <pc:docMkLst>
        <pc:docMk/>
      </pc:docMkLst>
      <pc:sldChg chg="modSp mod">
        <pc:chgData name="Rajashi Dhungana" userId="07171e95-e172-4fb4-9643-a1fc620b2325" providerId="ADAL" clId="{746675CD-DCD1-42E9-97ED-DDE8B909A694}" dt="2024-09-13T18:09:16.285" v="86" actId="20577"/>
        <pc:sldMkLst>
          <pc:docMk/>
          <pc:sldMk cId="3108430690" sldId="256"/>
        </pc:sldMkLst>
        <pc:spChg chg="mod">
          <ac:chgData name="Rajashi Dhungana" userId="07171e95-e172-4fb4-9643-a1fc620b2325" providerId="ADAL" clId="{746675CD-DCD1-42E9-97ED-DDE8B909A694}" dt="2024-09-13T18:08:54.088" v="29" actId="20577"/>
          <ac:spMkLst>
            <pc:docMk/>
            <pc:sldMk cId="3108430690" sldId="256"/>
            <ac:spMk id="2" creationId="{090EDC0D-73CD-28CA-6274-74D9CDCC581F}"/>
          </ac:spMkLst>
        </pc:spChg>
        <pc:spChg chg="mod">
          <ac:chgData name="Rajashi Dhungana" userId="07171e95-e172-4fb4-9643-a1fc620b2325" providerId="ADAL" clId="{746675CD-DCD1-42E9-97ED-DDE8B909A694}" dt="2024-09-13T18:09:16.285" v="86" actId="20577"/>
          <ac:spMkLst>
            <pc:docMk/>
            <pc:sldMk cId="3108430690" sldId="256"/>
            <ac:spMk id="3" creationId="{415D60F7-AE98-72CC-489B-F0591D8F943D}"/>
          </ac:spMkLst>
        </pc:spChg>
      </pc:sldChg>
      <pc:sldChg chg="modSp mod">
        <pc:chgData name="Rajashi Dhungana" userId="07171e95-e172-4fb4-9643-a1fc620b2325" providerId="ADAL" clId="{746675CD-DCD1-42E9-97ED-DDE8B909A694}" dt="2024-09-15T19:51:36.919" v="10229"/>
        <pc:sldMkLst>
          <pc:docMk/>
          <pc:sldMk cId="1341630587" sldId="257"/>
        </pc:sldMkLst>
        <pc:spChg chg="mod">
          <ac:chgData name="Rajashi Dhungana" userId="07171e95-e172-4fb4-9643-a1fc620b2325" providerId="ADAL" clId="{746675CD-DCD1-42E9-97ED-DDE8B909A694}" dt="2024-09-15T19:51:36.919" v="10229"/>
          <ac:spMkLst>
            <pc:docMk/>
            <pc:sldMk cId="1341630587" sldId="257"/>
            <ac:spMk id="2" creationId="{B2F49E35-64E4-C62E-D9B3-854D3CC13502}"/>
          </ac:spMkLst>
        </pc:spChg>
        <pc:spChg chg="mod">
          <ac:chgData name="Rajashi Dhungana" userId="07171e95-e172-4fb4-9643-a1fc620b2325" providerId="ADAL" clId="{746675CD-DCD1-42E9-97ED-DDE8B909A694}" dt="2024-09-15T18:41:39.411" v="4829" actId="20577"/>
          <ac:spMkLst>
            <pc:docMk/>
            <pc:sldMk cId="1341630587" sldId="257"/>
            <ac:spMk id="3" creationId="{61D332EE-6B8C-C685-33B6-FA31A2139EC2}"/>
          </ac:spMkLst>
        </pc:spChg>
      </pc:sldChg>
      <pc:sldChg chg="addSp delSp modSp del mod">
        <pc:chgData name="Rajashi Dhungana" userId="07171e95-e172-4fb4-9643-a1fc620b2325" providerId="ADAL" clId="{746675CD-DCD1-42E9-97ED-DDE8B909A694}" dt="2024-09-15T19:54:05.528" v="10286" actId="47"/>
        <pc:sldMkLst>
          <pc:docMk/>
          <pc:sldMk cId="1575815577" sldId="258"/>
        </pc:sldMkLst>
        <pc:spChg chg="mod">
          <ac:chgData name="Rajashi Dhungana" userId="07171e95-e172-4fb4-9643-a1fc620b2325" providerId="ADAL" clId="{746675CD-DCD1-42E9-97ED-DDE8B909A694}" dt="2024-09-13T18:09:52.380" v="139" actId="20577"/>
          <ac:spMkLst>
            <pc:docMk/>
            <pc:sldMk cId="1575815577" sldId="258"/>
            <ac:spMk id="2" creationId="{090EDC0D-73CD-28CA-6274-74D9CDCC581F}"/>
          </ac:spMkLst>
        </pc:spChg>
        <pc:spChg chg="del mod">
          <ac:chgData name="Rajashi Dhungana" userId="07171e95-e172-4fb4-9643-a1fc620b2325" providerId="ADAL" clId="{746675CD-DCD1-42E9-97ED-DDE8B909A694}" dt="2024-09-13T18:09:58.665" v="142" actId="478"/>
          <ac:spMkLst>
            <pc:docMk/>
            <pc:sldMk cId="1575815577" sldId="258"/>
            <ac:spMk id="3" creationId="{415D60F7-AE98-72CC-489B-F0591D8F943D}"/>
          </ac:spMkLst>
        </pc:spChg>
        <pc:spChg chg="add del mod">
          <ac:chgData name="Rajashi Dhungana" userId="07171e95-e172-4fb4-9643-a1fc620b2325" providerId="ADAL" clId="{746675CD-DCD1-42E9-97ED-DDE8B909A694}" dt="2024-09-15T17:30:00.327" v="445" actId="478"/>
          <ac:spMkLst>
            <pc:docMk/>
            <pc:sldMk cId="1575815577" sldId="258"/>
            <ac:spMk id="4" creationId="{232A6885-A9E6-98EE-FC39-1688DD460236}"/>
          </ac:spMkLst>
        </pc:spChg>
        <pc:spChg chg="del">
          <ac:chgData name="Rajashi Dhungana" userId="07171e95-e172-4fb4-9643-a1fc620b2325" providerId="ADAL" clId="{746675CD-DCD1-42E9-97ED-DDE8B909A694}" dt="2024-09-13T18:10:01.267" v="143" actId="478"/>
          <ac:spMkLst>
            <pc:docMk/>
            <pc:sldMk cId="1575815577" sldId="258"/>
            <ac:spMk id="7" creationId="{40752DE4-7FE0-7433-7721-48242DA89A85}"/>
          </ac:spMkLst>
        </pc:spChg>
        <pc:spChg chg="del">
          <ac:chgData name="Rajashi Dhungana" userId="07171e95-e172-4fb4-9643-a1fc620b2325" providerId="ADAL" clId="{746675CD-DCD1-42E9-97ED-DDE8B909A694}" dt="2024-09-13T18:09:56.572" v="141" actId="478"/>
          <ac:spMkLst>
            <pc:docMk/>
            <pc:sldMk cId="1575815577" sldId="258"/>
            <ac:spMk id="8" creationId="{39C2341C-8569-889B-E00C-06621FEBE38A}"/>
          </ac:spMkLst>
        </pc:spChg>
        <pc:picChg chg="add mod">
          <ac:chgData name="Rajashi Dhungana" userId="07171e95-e172-4fb4-9643-a1fc620b2325" providerId="ADAL" clId="{746675CD-DCD1-42E9-97ED-DDE8B909A694}" dt="2024-09-15T17:30:16.213" v="448" actId="1076"/>
          <ac:picMkLst>
            <pc:docMk/>
            <pc:sldMk cId="1575815577" sldId="258"/>
            <ac:picMk id="3" creationId="{84167C43-ED0E-75BA-DC45-AC7806F16CC4}"/>
          </ac:picMkLst>
        </pc:picChg>
      </pc:sldChg>
      <pc:sldChg chg="del">
        <pc:chgData name="Rajashi Dhungana" userId="07171e95-e172-4fb4-9643-a1fc620b2325" providerId="ADAL" clId="{746675CD-DCD1-42E9-97ED-DDE8B909A694}" dt="2024-09-13T18:13:22.883" v="261" actId="47"/>
        <pc:sldMkLst>
          <pc:docMk/>
          <pc:sldMk cId="1984175453" sldId="259"/>
        </pc:sldMkLst>
      </pc:sldChg>
      <pc:sldChg chg="addSp delSp modSp add del mod">
        <pc:chgData name="Rajashi Dhungana" userId="07171e95-e172-4fb4-9643-a1fc620b2325" providerId="ADAL" clId="{746675CD-DCD1-42E9-97ED-DDE8B909A694}" dt="2024-09-15T19:54:03.910" v="10285" actId="47"/>
        <pc:sldMkLst>
          <pc:docMk/>
          <pc:sldMk cId="1637483007" sldId="260"/>
        </pc:sldMkLst>
        <pc:spChg chg="add del mod">
          <ac:chgData name="Rajashi Dhungana" userId="07171e95-e172-4fb4-9643-a1fc620b2325" providerId="ADAL" clId="{746675CD-DCD1-42E9-97ED-DDE8B909A694}" dt="2024-09-15T17:30:45.686" v="456"/>
          <ac:spMkLst>
            <pc:docMk/>
            <pc:sldMk cId="1637483007" sldId="260"/>
            <ac:spMk id="4" creationId="{84C3F5B5-673F-E558-503D-FA530D61E20D}"/>
          </ac:spMkLst>
        </pc:spChg>
        <pc:spChg chg="add mod">
          <ac:chgData name="Rajashi Dhungana" userId="07171e95-e172-4fb4-9643-a1fc620b2325" providerId="ADAL" clId="{746675CD-DCD1-42E9-97ED-DDE8B909A694}" dt="2024-09-15T17:45:41.659" v="2050" actId="20577"/>
          <ac:spMkLst>
            <pc:docMk/>
            <pc:sldMk cId="1637483007" sldId="260"/>
            <ac:spMk id="5" creationId="{9E177604-CEE7-C8C9-6A7D-0100858E0043}"/>
          </ac:spMkLst>
        </pc:spChg>
        <pc:graphicFrameChg chg="add mod">
          <ac:chgData name="Rajashi Dhungana" userId="07171e95-e172-4fb4-9643-a1fc620b2325" providerId="ADAL" clId="{746675CD-DCD1-42E9-97ED-DDE8B909A694}" dt="2024-09-15T17:41:17.438" v="1623" actId="1076"/>
          <ac:graphicFrameMkLst>
            <pc:docMk/>
            <pc:sldMk cId="1637483007" sldId="260"/>
            <ac:graphicFrameMk id="3" creationId="{00000000-0008-0000-0500-00000D040000}"/>
          </ac:graphicFrameMkLst>
        </pc:graphicFrameChg>
      </pc:sldChg>
      <pc:sldChg chg="modSp add mod">
        <pc:chgData name="Rajashi Dhungana" userId="07171e95-e172-4fb4-9643-a1fc620b2325" providerId="ADAL" clId="{746675CD-DCD1-42E9-97ED-DDE8B909A694}" dt="2024-09-15T18:35:06.504" v="4700" actId="20577"/>
        <pc:sldMkLst>
          <pc:docMk/>
          <pc:sldMk cId="2441865964" sldId="261"/>
        </pc:sldMkLst>
        <pc:spChg chg="mod">
          <ac:chgData name="Rajashi Dhungana" userId="07171e95-e172-4fb4-9643-a1fc620b2325" providerId="ADAL" clId="{746675CD-DCD1-42E9-97ED-DDE8B909A694}" dt="2024-09-13T18:12:46.983" v="253" actId="14100"/>
          <ac:spMkLst>
            <pc:docMk/>
            <pc:sldMk cId="2441865964" sldId="261"/>
            <ac:spMk id="2" creationId="{B2F49E35-64E4-C62E-D9B3-854D3CC13502}"/>
          </ac:spMkLst>
        </pc:spChg>
        <pc:spChg chg="mod">
          <ac:chgData name="Rajashi Dhungana" userId="07171e95-e172-4fb4-9643-a1fc620b2325" providerId="ADAL" clId="{746675CD-DCD1-42E9-97ED-DDE8B909A694}" dt="2024-09-15T18:35:06.504" v="4700" actId="20577"/>
          <ac:spMkLst>
            <pc:docMk/>
            <pc:sldMk cId="2441865964" sldId="261"/>
            <ac:spMk id="3" creationId="{61D332EE-6B8C-C685-33B6-FA31A2139EC2}"/>
          </ac:spMkLst>
        </pc:spChg>
      </pc:sldChg>
      <pc:sldChg chg="modSp add del mod">
        <pc:chgData name="Rajashi Dhungana" userId="07171e95-e172-4fb4-9643-a1fc620b2325" providerId="ADAL" clId="{746675CD-DCD1-42E9-97ED-DDE8B909A694}" dt="2024-09-13T18:11:15.883" v="152" actId="47"/>
        <pc:sldMkLst>
          <pc:docMk/>
          <pc:sldMk cId="2848814808" sldId="261"/>
        </pc:sldMkLst>
        <pc:spChg chg="mod">
          <ac:chgData name="Rajashi Dhungana" userId="07171e95-e172-4fb4-9643-a1fc620b2325" providerId="ADAL" clId="{746675CD-DCD1-42E9-97ED-DDE8B909A694}" dt="2024-09-13T18:10:28.141" v="146" actId="20577"/>
          <ac:spMkLst>
            <pc:docMk/>
            <pc:sldMk cId="2848814808" sldId="261"/>
            <ac:spMk id="2" creationId="{090EDC0D-73CD-28CA-6274-74D9CDCC581F}"/>
          </ac:spMkLst>
        </pc:spChg>
      </pc:sldChg>
      <pc:sldChg chg="add del">
        <pc:chgData name="Rajashi Dhungana" userId="07171e95-e172-4fb4-9643-a1fc620b2325" providerId="ADAL" clId="{746675CD-DCD1-42E9-97ED-DDE8B909A694}" dt="2024-09-13T18:11:14.389" v="151" actId="2696"/>
        <pc:sldMkLst>
          <pc:docMk/>
          <pc:sldMk cId="3580436052" sldId="262"/>
        </pc:sldMkLst>
      </pc:sldChg>
      <pc:sldChg chg="modSp add del mod">
        <pc:chgData name="Rajashi Dhungana" userId="07171e95-e172-4fb4-9643-a1fc620b2325" providerId="ADAL" clId="{746675CD-DCD1-42E9-97ED-DDE8B909A694}" dt="2024-09-15T19:11:53.363" v="7487" actId="1076"/>
        <pc:sldMkLst>
          <pc:docMk/>
          <pc:sldMk cId="3950829920" sldId="262"/>
        </pc:sldMkLst>
        <pc:spChg chg="mod">
          <ac:chgData name="Rajashi Dhungana" userId="07171e95-e172-4fb4-9643-a1fc620b2325" providerId="ADAL" clId="{746675CD-DCD1-42E9-97ED-DDE8B909A694}" dt="2024-09-13T18:13:09.444" v="257" actId="14100"/>
          <ac:spMkLst>
            <pc:docMk/>
            <pc:sldMk cId="3950829920" sldId="262"/>
            <ac:spMk id="2" creationId="{B2F49E35-64E4-C62E-D9B3-854D3CC13502}"/>
          </ac:spMkLst>
        </pc:spChg>
        <pc:spChg chg="mod">
          <ac:chgData name="Rajashi Dhungana" userId="07171e95-e172-4fb4-9643-a1fc620b2325" providerId="ADAL" clId="{746675CD-DCD1-42E9-97ED-DDE8B909A694}" dt="2024-09-15T19:11:53.363" v="7487" actId="1076"/>
          <ac:spMkLst>
            <pc:docMk/>
            <pc:sldMk cId="3950829920" sldId="262"/>
            <ac:spMk id="3" creationId="{61D332EE-6B8C-C685-33B6-FA31A2139EC2}"/>
          </ac:spMkLst>
        </pc:spChg>
      </pc:sldChg>
      <pc:sldChg chg="modSp add mod">
        <pc:chgData name="Rajashi Dhungana" userId="07171e95-e172-4fb4-9643-a1fc620b2325" providerId="ADAL" clId="{746675CD-DCD1-42E9-97ED-DDE8B909A694}" dt="2024-09-15T19:10:15.938" v="7372" actId="20577"/>
        <pc:sldMkLst>
          <pc:docMk/>
          <pc:sldMk cId="2210260978" sldId="263"/>
        </pc:sldMkLst>
        <pc:spChg chg="mod">
          <ac:chgData name="Rajashi Dhungana" userId="07171e95-e172-4fb4-9643-a1fc620b2325" providerId="ADAL" clId="{746675CD-DCD1-42E9-97ED-DDE8B909A694}" dt="2024-09-13T18:13:28.115" v="271" actId="20577"/>
          <ac:spMkLst>
            <pc:docMk/>
            <pc:sldMk cId="2210260978" sldId="263"/>
            <ac:spMk id="2" creationId="{B2F49E35-64E4-C62E-D9B3-854D3CC13502}"/>
          </ac:spMkLst>
        </pc:spChg>
        <pc:spChg chg="mod">
          <ac:chgData name="Rajashi Dhungana" userId="07171e95-e172-4fb4-9643-a1fc620b2325" providerId="ADAL" clId="{746675CD-DCD1-42E9-97ED-DDE8B909A694}" dt="2024-09-15T19:10:15.938" v="7372" actId="20577"/>
          <ac:spMkLst>
            <pc:docMk/>
            <pc:sldMk cId="2210260978" sldId="263"/>
            <ac:spMk id="3" creationId="{61D332EE-6B8C-C685-33B6-FA31A2139EC2}"/>
          </ac:spMkLst>
        </pc:spChg>
      </pc:sldChg>
      <pc:sldChg chg="modSp add mod ord">
        <pc:chgData name="Rajashi Dhungana" userId="07171e95-e172-4fb4-9643-a1fc620b2325" providerId="ADAL" clId="{746675CD-DCD1-42E9-97ED-DDE8B909A694}" dt="2024-09-15T20:01:08.090" v="10654"/>
        <pc:sldMkLst>
          <pc:docMk/>
          <pc:sldMk cId="317461975" sldId="264"/>
        </pc:sldMkLst>
        <pc:spChg chg="mod">
          <ac:chgData name="Rajashi Dhungana" userId="07171e95-e172-4fb4-9643-a1fc620b2325" providerId="ADAL" clId="{746675CD-DCD1-42E9-97ED-DDE8B909A694}" dt="2024-09-13T18:13:45.893" v="286" actId="20577"/>
          <ac:spMkLst>
            <pc:docMk/>
            <pc:sldMk cId="317461975" sldId="264"/>
            <ac:spMk id="2" creationId="{B2F49E35-64E4-C62E-D9B3-854D3CC13502}"/>
          </ac:spMkLst>
        </pc:spChg>
        <pc:spChg chg="mod">
          <ac:chgData name="Rajashi Dhungana" userId="07171e95-e172-4fb4-9643-a1fc620b2325" providerId="ADAL" clId="{746675CD-DCD1-42E9-97ED-DDE8B909A694}" dt="2024-09-15T19:29:01.993" v="8317" actId="20577"/>
          <ac:spMkLst>
            <pc:docMk/>
            <pc:sldMk cId="317461975" sldId="264"/>
            <ac:spMk id="3" creationId="{61D332EE-6B8C-C685-33B6-FA31A2139EC2}"/>
          </ac:spMkLst>
        </pc:spChg>
      </pc:sldChg>
      <pc:sldChg chg="modSp add mod">
        <pc:chgData name="Rajashi Dhungana" userId="07171e95-e172-4fb4-9643-a1fc620b2325" providerId="ADAL" clId="{746675CD-DCD1-42E9-97ED-DDE8B909A694}" dt="2024-09-15T19:40:37.905" v="9303" actId="1076"/>
        <pc:sldMkLst>
          <pc:docMk/>
          <pc:sldMk cId="4089713977" sldId="265"/>
        </pc:sldMkLst>
        <pc:spChg chg="mod">
          <ac:chgData name="Rajashi Dhungana" userId="07171e95-e172-4fb4-9643-a1fc620b2325" providerId="ADAL" clId="{746675CD-DCD1-42E9-97ED-DDE8B909A694}" dt="2024-09-13T18:14:13.233" v="297" actId="20577"/>
          <ac:spMkLst>
            <pc:docMk/>
            <pc:sldMk cId="4089713977" sldId="265"/>
            <ac:spMk id="2" creationId="{B2F49E35-64E4-C62E-D9B3-854D3CC13502}"/>
          </ac:spMkLst>
        </pc:spChg>
        <pc:spChg chg="mod">
          <ac:chgData name="Rajashi Dhungana" userId="07171e95-e172-4fb4-9643-a1fc620b2325" providerId="ADAL" clId="{746675CD-DCD1-42E9-97ED-DDE8B909A694}" dt="2024-09-15T19:40:37.905" v="9303" actId="1076"/>
          <ac:spMkLst>
            <pc:docMk/>
            <pc:sldMk cId="4089713977" sldId="265"/>
            <ac:spMk id="3" creationId="{61D332EE-6B8C-C685-33B6-FA31A2139EC2}"/>
          </ac:spMkLst>
        </pc:spChg>
      </pc:sldChg>
      <pc:sldChg chg="modSp add mod">
        <pc:chgData name="Rajashi Dhungana" userId="07171e95-e172-4fb4-9643-a1fc620b2325" providerId="ADAL" clId="{746675CD-DCD1-42E9-97ED-DDE8B909A694}" dt="2024-09-15T19:49:58.532" v="10215" actId="313"/>
        <pc:sldMkLst>
          <pc:docMk/>
          <pc:sldMk cId="1453806083" sldId="266"/>
        </pc:sldMkLst>
        <pc:spChg chg="mod">
          <ac:chgData name="Rajashi Dhungana" userId="07171e95-e172-4fb4-9643-a1fc620b2325" providerId="ADAL" clId="{746675CD-DCD1-42E9-97ED-DDE8B909A694}" dt="2024-09-13T18:14:25.548" v="305" actId="20577"/>
          <ac:spMkLst>
            <pc:docMk/>
            <pc:sldMk cId="1453806083" sldId="266"/>
            <ac:spMk id="2" creationId="{B2F49E35-64E4-C62E-D9B3-854D3CC13502}"/>
          </ac:spMkLst>
        </pc:spChg>
        <pc:spChg chg="mod">
          <ac:chgData name="Rajashi Dhungana" userId="07171e95-e172-4fb4-9643-a1fc620b2325" providerId="ADAL" clId="{746675CD-DCD1-42E9-97ED-DDE8B909A694}" dt="2024-09-15T19:49:58.532" v="10215" actId="313"/>
          <ac:spMkLst>
            <pc:docMk/>
            <pc:sldMk cId="1453806083" sldId="266"/>
            <ac:spMk id="3" creationId="{61D332EE-6B8C-C685-33B6-FA31A2139EC2}"/>
          </ac:spMkLst>
        </pc:spChg>
      </pc:sldChg>
      <pc:sldChg chg="addSp delSp modSp new mod ord setBg">
        <pc:chgData name="Rajashi Dhungana" userId="07171e95-e172-4fb4-9643-a1fc620b2325" providerId="ADAL" clId="{746675CD-DCD1-42E9-97ED-DDE8B909A694}" dt="2024-09-15T20:06:22.938" v="11020" actId="2165"/>
        <pc:sldMkLst>
          <pc:docMk/>
          <pc:sldMk cId="1747306765" sldId="267"/>
        </pc:sldMkLst>
        <pc:spChg chg="mod ord">
          <ac:chgData name="Rajashi Dhungana" userId="07171e95-e172-4fb4-9643-a1fc620b2325" providerId="ADAL" clId="{746675CD-DCD1-42E9-97ED-DDE8B909A694}" dt="2024-09-13T18:15:36.319" v="324" actId="20577"/>
          <ac:spMkLst>
            <pc:docMk/>
            <pc:sldMk cId="1747306765" sldId="267"/>
            <ac:spMk id="2" creationId="{13FB22BC-6AC7-0A7A-3BBC-D2CD9972D2D1}"/>
          </ac:spMkLst>
        </pc:spChg>
        <pc:spChg chg="del">
          <ac:chgData name="Rajashi Dhungana" userId="07171e95-e172-4fb4-9643-a1fc620b2325" providerId="ADAL" clId="{746675CD-DCD1-42E9-97ED-DDE8B909A694}" dt="2024-09-13T18:15:11.309" v="307" actId="26606"/>
          <ac:spMkLst>
            <pc:docMk/>
            <pc:sldMk cId="1747306765" sldId="267"/>
            <ac:spMk id="3" creationId="{76460EF2-BF2C-08FC-D1BD-98B6AE134E18}"/>
          </ac:spMkLst>
        </pc:spChg>
        <pc:spChg chg="add">
          <ac:chgData name="Rajashi Dhungana" userId="07171e95-e172-4fb4-9643-a1fc620b2325" providerId="ADAL" clId="{746675CD-DCD1-42E9-97ED-DDE8B909A694}" dt="2024-09-13T18:15:11.309" v="307" actId="26606"/>
          <ac:spMkLst>
            <pc:docMk/>
            <pc:sldMk cId="1747306765" sldId="267"/>
            <ac:spMk id="8" creationId="{904DB13E-F722-4ED6-BB00-556651E95281}"/>
          </ac:spMkLst>
        </pc:spChg>
        <pc:spChg chg="add">
          <ac:chgData name="Rajashi Dhungana" userId="07171e95-e172-4fb4-9643-a1fc620b2325" providerId="ADAL" clId="{746675CD-DCD1-42E9-97ED-DDE8B909A694}" dt="2024-09-13T18:15:11.309" v="307" actId="26606"/>
          <ac:spMkLst>
            <pc:docMk/>
            <pc:sldMk cId="1747306765" sldId="267"/>
            <ac:spMk id="10" creationId="{7B58A187-A4B1-42EB-A4C7-8635BA507BCE}"/>
          </ac:spMkLst>
        </pc:spChg>
        <pc:spChg chg="add">
          <ac:chgData name="Rajashi Dhungana" userId="07171e95-e172-4fb4-9643-a1fc620b2325" providerId="ADAL" clId="{746675CD-DCD1-42E9-97ED-DDE8B909A694}" dt="2024-09-13T18:15:11.309" v="307" actId="26606"/>
          <ac:spMkLst>
            <pc:docMk/>
            <pc:sldMk cId="1747306765" sldId="267"/>
            <ac:spMk id="12" creationId="{37F14E7F-3054-458C-ACF9-A8DA1757C65C}"/>
          </ac:spMkLst>
        </pc:spChg>
        <pc:spChg chg="add">
          <ac:chgData name="Rajashi Dhungana" userId="07171e95-e172-4fb4-9643-a1fc620b2325" providerId="ADAL" clId="{746675CD-DCD1-42E9-97ED-DDE8B909A694}" dt="2024-09-13T18:15:11.309" v="307" actId="26606"/>
          <ac:spMkLst>
            <pc:docMk/>
            <pc:sldMk cId="1747306765" sldId="267"/>
            <ac:spMk id="14" creationId="{93747C1C-97FC-4D70-A6C8-A01FBCF5A9DC}"/>
          </ac:spMkLst>
        </pc:spChg>
        <pc:spChg chg="add">
          <ac:chgData name="Rajashi Dhungana" userId="07171e95-e172-4fb4-9643-a1fc620b2325" providerId="ADAL" clId="{746675CD-DCD1-42E9-97ED-DDE8B909A694}" dt="2024-09-13T18:15:11.309" v="307" actId="26606"/>
          <ac:spMkLst>
            <pc:docMk/>
            <pc:sldMk cId="1747306765" sldId="267"/>
            <ac:spMk id="21" creationId="{D071C0CD-5EFD-45A1-AAFD-61C3D4A65188}"/>
          </ac:spMkLst>
        </pc:spChg>
        <pc:spChg chg="add">
          <ac:chgData name="Rajashi Dhungana" userId="07171e95-e172-4fb4-9643-a1fc620b2325" providerId="ADAL" clId="{746675CD-DCD1-42E9-97ED-DDE8B909A694}" dt="2024-09-13T18:15:11.309" v="307" actId="26606"/>
          <ac:spMkLst>
            <pc:docMk/>
            <pc:sldMk cId="1747306765" sldId="267"/>
            <ac:spMk id="23" creationId="{8A03302C-20A2-4C4F-9760-E85AE1041385}"/>
          </ac:spMkLst>
        </pc:spChg>
        <pc:spChg chg="add">
          <ac:chgData name="Rajashi Dhungana" userId="07171e95-e172-4fb4-9643-a1fc620b2325" providerId="ADAL" clId="{746675CD-DCD1-42E9-97ED-DDE8B909A694}" dt="2024-09-13T18:15:11.309" v="307" actId="26606"/>
          <ac:spMkLst>
            <pc:docMk/>
            <pc:sldMk cId="1747306765" sldId="267"/>
            <ac:spMk id="25" creationId="{D00F093B-0739-4429-B30D-D72924D08871}"/>
          </ac:spMkLst>
        </pc:spChg>
        <pc:spChg chg="add">
          <ac:chgData name="Rajashi Dhungana" userId="07171e95-e172-4fb4-9643-a1fc620b2325" providerId="ADAL" clId="{746675CD-DCD1-42E9-97ED-DDE8B909A694}" dt="2024-09-13T18:15:11.309" v="307" actId="26606"/>
          <ac:spMkLst>
            <pc:docMk/>
            <pc:sldMk cId="1747306765" sldId="267"/>
            <ac:spMk id="27" creationId="{1BB92999-6A40-480A-8965-2F20DFB032B5}"/>
          </ac:spMkLst>
        </pc:spChg>
        <pc:grpChg chg="add">
          <ac:chgData name="Rajashi Dhungana" userId="07171e95-e172-4fb4-9643-a1fc620b2325" providerId="ADAL" clId="{746675CD-DCD1-42E9-97ED-DDE8B909A694}" dt="2024-09-13T18:15:11.309" v="307" actId="26606"/>
          <ac:grpSpMkLst>
            <pc:docMk/>
            <pc:sldMk cId="1747306765" sldId="267"/>
            <ac:grpSpMk id="16" creationId="{E26428D7-C6F3-473D-A360-A3F5C3E8728C}"/>
          </ac:grpSpMkLst>
        </pc:grpChg>
        <pc:graphicFrameChg chg="add mod modGraphic">
          <ac:chgData name="Rajashi Dhungana" userId="07171e95-e172-4fb4-9643-a1fc620b2325" providerId="ADAL" clId="{746675CD-DCD1-42E9-97ED-DDE8B909A694}" dt="2024-09-15T20:06:22.938" v="11020" actId="2165"/>
          <ac:graphicFrameMkLst>
            <pc:docMk/>
            <pc:sldMk cId="1747306765" sldId="267"/>
            <ac:graphicFrameMk id="4" creationId="{D25735C7-15B8-880C-AF4A-C68A74D39486}"/>
          </ac:graphicFrameMkLst>
        </pc:graphicFrameChg>
        <pc:cxnChg chg="add">
          <ac:chgData name="Rajashi Dhungana" userId="07171e95-e172-4fb4-9643-a1fc620b2325" providerId="ADAL" clId="{746675CD-DCD1-42E9-97ED-DDE8B909A694}" dt="2024-09-13T18:15:11.309" v="307" actId="26606"/>
          <ac:cxnSpMkLst>
            <pc:docMk/>
            <pc:sldMk cId="1747306765" sldId="267"/>
            <ac:cxnSpMk id="29" creationId="{15573B87-7D61-460C-9ADA-EF63674E3A97}"/>
          </ac:cxnSpMkLst>
        </pc:cxnChg>
        <pc:cxnChg chg="add">
          <ac:chgData name="Rajashi Dhungana" userId="07171e95-e172-4fb4-9643-a1fc620b2325" providerId="ADAL" clId="{746675CD-DCD1-42E9-97ED-DDE8B909A694}" dt="2024-09-13T18:15:11.309" v="307" actId="26606"/>
          <ac:cxnSpMkLst>
            <pc:docMk/>
            <pc:sldMk cId="1747306765" sldId="267"/>
            <ac:cxnSpMk id="31" creationId="{0AAF6B7C-985D-4351-9564-8DBDF5BB03EA}"/>
          </ac:cxnSpMkLst>
        </pc:cxnChg>
        <pc:cxnChg chg="add">
          <ac:chgData name="Rajashi Dhungana" userId="07171e95-e172-4fb4-9643-a1fc620b2325" providerId="ADAL" clId="{746675CD-DCD1-42E9-97ED-DDE8B909A694}" dt="2024-09-13T18:15:11.309" v="307" actId="26606"/>
          <ac:cxnSpMkLst>
            <pc:docMk/>
            <pc:sldMk cId="1747306765" sldId="267"/>
            <ac:cxnSpMk id="33" creationId="{F88433F4-33AB-4CE1-9DE3-72A8403654F1}"/>
          </ac:cxnSpMkLst>
        </pc:cxnChg>
      </pc:sldChg>
      <pc:sldChg chg="modSp add mod ord">
        <pc:chgData name="Rajashi Dhungana" userId="07171e95-e172-4fb4-9643-a1fc620b2325" providerId="ADAL" clId="{746675CD-DCD1-42E9-97ED-DDE8B909A694}" dt="2024-09-15T20:37:23.359" v="14152" actId="20577"/>
        <pc:sldMkLst>
          <pc:docMk/>
          <pc:sldMk cId="4284772917" sldId="268"/>
        </pc:sldMkLst>
        <pc:spChg chg="mod">
          <ac:chgData name="Rajashi Dhungana" userId="07171e95-e172-4fb4-9643-a1fc620b2325" providerId="ADAL" clId="{746675CD-DCD1-42E9-97ED-DDE8B909A694}" dt="2024-09-13T18:19:08.693" v="443" actId="20577"/>
          <ac:spMkLst>
            <pc:docMk/>
            <pc:sldMk cId="4284772917" sldId="268"/>
            <ac:spMk id="2" creationId="{B2F49E35-64E4-C62E-D9B3-854D3CC13502}"/>
          </ac:spMkLst>
        </pc:spChg>
        <pc:spChg chg="mod">
          <ac:chgData name="Rajashi Dhungana" userId="07171e95-e172-4fb4-9643-a1fc620b2325" providerId="ADAL" clId="{746675CD-DCD1-42E9-97ED-DDE8B909A694}" dt="2024-09-15T20:37:23.359" v="14152" actId="20577"/>
          <ac:spMkLst>
            <pc:docMk/>
            <pc:sldMk cId="4284772917" sldId="268"/>
            <ac:spMk id="3" creationId="{61D332EE-6B8C-C685-33B6-FA31A2139EC2}"/>
          </ac:spMkLst>
        </pc:spChg>
      </pc:sldChg>
      <pc:sldChg chg="addSp delSp modSp add mod ord">
        <pc:chgData name="Rajashi Dhungana" userId="07171e95-e172-4fb4-9643-a1fc620b2325" providerId="ADAL" clId="{746675CD-DCD1-42E9-97ED-DDE8B909A694}" dt="2024-09-15T19:53:58.008" v="10284" actId="1076"/>
        <pc:sldMkLst>
          <pc:docMk/>
          <pc:sldMk cId="3151723277" sldId="269"/>
        </pc:sldMkLst>
        <pc:spChg chg="mod">
          <ac:chgData name="Rajashi Dhungana" userId="07171e95-e172-4fb4-9643-a1fc620b2325" providerId="ADAL" clId="{746675CD-DCD1-42E9-97ED-DDE8B909A694}" dt="2024-09-15T19:51:48.410" v="10259" actId="20577"/>
          <ac:spMkLst>
            <pc:docMk/>
            <pc:sldMk cId="3151723277" sldId="269"/>
            <ac:spMk id="2" creationId="{B2F49E35-64E4-C62E-D9B3-854D3CC13502}"/>
          </ac:spMkLst>
        </pc:spChg>
        <pc:spChg chg="del mod">
          <ac:chgData name="Rajashi Dhungana" userId="07171e95-e172-4fb4-9643-a1fc620b2325" providerId="ADAL" clId="{746675CD-DCD1-42E9-97ED-DDE8B909A694}" dt="2024-09-15T19:51:04.860" v="10220" actId="478"/>
          <ac:spMkLst>
            <pc:docMk/>
            <pc:sldMk cId="3151723277" sldId="269"/>
            <ac:spMk id="3" creationId="{61D332EE-6B8C-C685-33B6-FA31A2139EC2}"/>
          </ac:spMkLst>
        </pc:spChg>
        <pc:spChg chg="add del mod">
          <ac:chgData name="Rajashi Dhungana" userId="07171e95-e172-4fb4-9643-a1fc620b2325" providerId="ADAL" clId="{746675CD-DCD1-42E9-97ED-DDE8B909A694}" dt="2024-09-15T19:51:11.236" v="10222" actId="478"/>
          <ac:spMkLst>
            <pc:docMk/>
            <pc:sldMk cId="3151723277" sldId="269"/>
            <ac:spMk id="5" creationId="{140B3D80-58D9-8E4A-BB85-9A687CB042FE}"/>
          </ac:spMkLst>
        </pc:spChg>
        <pc:spChg chg="add mod">
          <ac:chgData name="Rajashi Dhungana" userId="07171e95-e172-4fb4-9643-a1fc620b2325" providerId="ADAL" clId="{746675CD-DCD1-42E9-97ED-DDE8B909A694}" dt="2024-09-15T19:53:29.652" v="10273" actId="5793"/>
          <ac:spMkLst>
            <pc:docMk/>
            <pc:sldMk cId="3151723277" sldId="269"/>
            <ac:spMk id="7" creationId="{2DC95FAE-642C-D35E-5DD7-B09ABC0A1A42}"/>
          </ac:spMkLst>
        </pc:spChg>
        <pc:graphicFrameChg chg="add mod">
          <ac:chgData name="Rajashi Dhungana" userId="07171e95-e172-4fb4-9643-a1fc620b2325" providerId="ADAL" clId="{746675CD-DCD1-42E9-97ED-DDE8B909A694}" dt="2024-09-15T19:53:58.008" v="10284" actId="1076"/>
          <ac:graphicFrameMkLst>
            <pc:docMk/>
            <pc:sldMk cId="3151723277" sldId="269"/>
            <ac:graphicFrameMk id="9" creationId="{D4927C52-AE62-4A0E-2EC1-BCE0F8D2DC8B}"/>
          </ac:graphicFrameMkLst>
        </pc:graphicFrameChg>
        <pc:picChg chg="add del mod">
          <ac:chgData name="Rajashi Dhungana" userId="07171e95-e172-4fb4-9643-a1fc620b2325" providerId="ADAL" clId="{746675CD-DCD1-42E9-97ED-DDE8B909A694}" dt="2024-09-15T19:52:46.285" v="10265" actId="478"/>
          <ac:picMkLst>
            <pc:docMk/>
            <pc:sldMk cId="3151723277" sldId="269"/>
            <ac:picMk id="6" creationId="{0D5978E6-F972-B94A-CF78-6D92A4D7D9C5}"/>
          </ac:picMkLst>
        </pc:picChg>
      </pc:sldChg>
      <pc:sldChg chg="add">
        <pc:chgData name="Rajashi Dhungana" userId="07171e95-e172-4fb4-9643-a1fc620b2325" providerId="ADAL" clId="{746675CD-DCD1-42E9-97ED-DDE8B909A694}" dt="2024-09-15T19:52:38.968" v="10264" actId="2890"/>
        <pc:sldMkLst>
          <pc:docMk/>
          <pc:sldMk cId="686365362" sldId="270"/>
        </pc:sldMkLst>
      </pc:sldChg>
      <pc:sldChg chg="modSp add mod">
        <pc:chgData name="Rajashi Dhungana" userId="07171e95-e172-4fb4-9643-a1fc620b2325" providerId="ADAL" clId="{746675CD-DCD1-42E9-97ED-DDE8B909A694}" dt="2024-09-15T20:11:56.699" v="11724" actId="20577"/>
        <pc:sldMkLst>
          <pc:docMk/>
          <pc:sldMk cId="3137008013" sldId="271"/>
        </pc:sldMkLst>
        <pc:graphicFrameChg chg="mod modGraphic">
          <ac:chgData name="Rajashi Dhungana" userId="07171e95-e172-4fb4-9643-a1fc620b2325" providerId="ADAL" clId="{746675CD-DCD1-42E9-97ED-DDE8B909A694}" dt="2024-09-15T20:11:56.699" v="11724" actId="20577"/>
          <ac:graphicFrameMkLst>
            <pc:docMk/>
            <pc:sldMk cId="3137008013" sldId="271"/>
            <ac:graphicFrameMk id="4" creationId="{D25735C7-15B8-880C-AF4A-C68A74D39486}"/>
          </ac:graphicFrameMkLst>
        </pc:graphicFrameChg>
      </pc:sldChg>
      <pc:sldChg chg="modSp add mod">
        <pc:chgData name="Rajashi Dhungana" userId="07171e95-e172-4fb4-9643-a1fc620b2325" providerId="ADAL" clId="{746675CD-DCD1-42E9-97ED-DDE8B909A694}" dt="2024-09-15T20:26:24.834" v="12883" actId="20577"/>
        <pc:sldMkLst>
          <pc:docMk/>
          <pc:sldMk cId="511683143" sldId="272"/>
        </pc:sldMkLst>
        <pc:graphicFrameChg chg="mod modGraphic">
          <ac:chgData name="Rajashi Dhungana" userId="07171e95-e172-4fb4-9643-a1fc620b2325" providerId="ADAL" clId="{746675CD-DCD1-42E9-97ED-DDE8B909A694}" dt="2024-09-15T20:26:24.834" v="12883" actId="20577"/>
          <ac:graphicFrameMkLst>
            <pc:docMk/>
            <pc:sldMk cId="511683143" sldId="272"/>
            <ac:graphicFrameMk id="4" creationId="{D25735C7-15B8-880C-AF4A-C68A74D39486}"/>
          </ac:graphicFrameMkLst>
        </pc:graphicFrame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https://queenstonautomotivegroup-my.sharepoint.com/personal/rajashid_queenstonautogroup_com/Documents/Documents/NADA/Fixed%20Operations%202%20Service/Session%206/100%20RO%20Analysis%20N449%20Rajashi%20Dhungana.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explosion val="16"/>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8952-4EE5-B5A5-FD53E8BDA003}"/>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8952-4EE5-B5A5-FD53E8BDA003}"/>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0.16223067173637509</c:v>
                </c:pt>
                <c:pt idx="1">
                  <c:v>0.19053654414871146</c:v>
                </c:pt>
                <c:pt idx="2">
                  <c:v>0.64723278411491347</c:v>
                </c:pt>
              </c:numCache>
            </c:numRef>
          </c:val>
          <c:extLst>
            <c:ext xmlns:c16="http://schemas.microsoft.com/office/drawing/2014/chart" uri="{C3380CC4-5D6E-409C-BE32-E72D297353CC}">
              <c16:uniqueId val="{00000004-8952-4EE5-B5A5-FD53E8BDA003}"/>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9/13/2024</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3267433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F40B7-36AB-4376-BE14-EF7004D79BB9}" type="datetime1">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410672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87CAB8-DCAE-46A5-AADA-B3FAD11A54E0}" type="datetime1">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776446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4566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9/13/2024</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2044436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374626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A7F15D8-96D1-4781-BC50-CA8A088B2FE4}" type="datetime1">
              <a:rPr lang="en-US" smtClean="0"/>
              <a:t>9/13/2024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549506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9/13/2024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8671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9/13/2024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98048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9/13/2024</a:t>
            </a:fld>
            <a:endParaRPr lang="en-US"/>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1899192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9/13/2024</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21670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F6FA2B21-3FCD-4721-B95C-427943F61125}" type="datetime1">
              <a:rPr lang="en-US" smtClean="0"/>
              <a:t>9/13/2024</a:t>
            </a:fld>
            <a:endParaRPr lang="en-US"/>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8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1886867510"/>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05" r:id="rId5"/>
    <p:sldLayoutId id="2147483700" r:id="rId6"/>
    <p:sldLayoutId id="2147483701" r:id="rId7"/>
    <p:sldLayoutId id="2147483702" r:id="rId8"/>
    <p:sldLayoutId id="2147483703" r:id="rId9"/>
    <p:sldLayoutId id="2147483704" r:id="rId10"/>
    <p:sldLayoutId id="2147483706" r:id="rId11"/>
  </p:sldLayoutIdLst>
  <p:hf sldNum="0" hdr="0" ftr="0" dt="0"/>
  <p:txStyles>
    <p:titleStyle>
      <a:lvl1pPr algn="l" defTabSz="914400" rtl="0" eaLnBrk="1" latinLnBrk="0" hangingPunct="1">
        <a:lnSpc>
          <a:spcPct val="90000"/>
        </a:lnSpc>
        <a:spcBef>
          <a:spcPct val="0"/>
        </a:spcBef>
        <a:buNone/>
        <a:defRPr lang="en-US" sz="36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20000"/>
        </a:lnSpc>
        <a:spcBef>
          <a:spcPts val="900"/>
        </a:spcBef>
        <a:spcAft>
          <a:spcPts val="0"/>
        </a:spcAft>
        <a:buClr>
          <a:schemeClr val="tx1">
            <a:lumMod val="85000"/>
            <a:lumOff val="15000"/>
          </a:schemeClr>
        </a:buClr>
        <a:buFont typeface="Garamond" pitchFamily="18" charset="0"/>
        <a:buChar char="◦"/>
        <a:defRPr sz="1400" kern="1200">
          <a:solidFill>
            <a:schemeClr val="tx1"/>
          </a:solidFill>
          <a:latin typeface="+mn-lt"/>
          <a:ea typeface="+mn-ea"/>
          <a:cs typeface="+mn-cs"/>
        </a:defRPr>
      </a:lvl1pPr>
      <a:lvl2pPr marL="457200" indent="-182880" algn="l" defTabSz="914400" rtl="0" eaLnBrk="1" latinLnBrk="0" hangingPunct="1">
        <a:lnSpc>
          <a:spcPct val="12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2pPr>
      <a:lvl3pPr marL="731520" indent="-182880" algn="l" defTabSz="914400" rtl="0" eaLnBrk="1" latinLnBrk="0" hangingPunct="1">
        <a:lnSpc>
          <a:spcPct val="12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3pPr>
      <a:lvl4pPr marL="1005840" indent="-182880" algn="l" defTabSz="914400" rtl="0" eaLnBrk="1" latinLnBrk="0" hangingPunct="1">
        <a:lnSpc>
          <a:spcPct val="12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4pPr>
      <a:lvl5pPr marL="1280160" indent="-182880" algn="l" defTabSz="914400" rtl="0" eaLnBrk="1" latinLnBrk="0" hangingPunct="1">
        <a:lnSpc>
          <a:spcPct val="12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Isolated twigs and flowers on a white surface">
            <a:extLst>
              <a:ext uri="{FF2B5EF4-FFF2-40B4-BE49-F238E27FC236}">
                <a16:creationId xmlns:a16="http://schemas.microsoft.com/office/drawing/2014/main" id="{11D3F54A-7D26-3D03-6BDC-FBEF79730E54}"/>
              </a:ext>
            </a:extLst>
          </p:cNvPr>
          <p:cNvPicPr>
            <a:picLocks noChangeAspect="1"/>
          </p:cNvPicPr>
          <p:nvPr/>
        </p:nvPicPr>
        <p:blipFill rotWithShape="1">
          <a:blip r:embed="rId2">
            <a:alphaModFix amt="90000"/>
          </a:blip>
          <a:srcRect t="19355"/>
          <a:stretch/>
        </p:blipFill>
        <p:spPr>
          <a:xfrm>
            <a:off x="1" y="10"/>
            <a:ext cx="12191999" cy="6857989"/>
          </a:xfrm>
          <a:prstGeom prst="rect">
            <a:avLst/>
          </a:prstGeom>
        </p:spPr>
      </p:pic>
      <p:sp>
        <p:nvSpPr>
          <p:cNvPr id="9" name="Rectangle 8">
            <a:extLst>
              <a:ext uri="{FF2B5EF4-FFF2-40B4-BE49-F238E27FC236}">
                <a16:creationId xmlns:a16="http://schemas.microsoft.com/office/drawing/2014/main" id="{DB4A12B6-EF0D-43E8-8C17-4FAD4D2766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lumMod val="85000"/>
              <a:lumOff val="15000"/>
              <a:alpha val="93000"/>
            </a:schemeClr>
          </a:solidFill>
          <a:ln w="6350" cap="flat" cmpd="sng" algn="ctr">
            <a:noFill/>
            <a:prstDash val="solid"/>
          </a:ln>
          <a:effectLst>
            <a:softEdge rad="0"/>
          </a:effectLst>
        </p:spPr>
        <p:txBody>
          <a:bodyPr/>
          <a:lstStyle/>
          <a:p>
            <a:endParaRPr lang="en-CA"/>
          </a:p>
        </p:txBody>
      </p:sp>
      <p:sp>
        <p:nvSpPr>
          <p:cNvPr id="11" name="Rectangle 10">
            <a:extLst>
              <a:ext uri="{FF2B5EF4-FFF2-40B4-BE49-F238E27FC236}">
                <a16:creationId xmlns:a16="http://schemas.microsoft.com/office/drawing/2014/main" id="{AE107525-0C02-447F-8A3F-553320A723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2"/>
            </a:solid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090EDC0D-73CD-28CA-6274-74D9CDCC581F}"/>
              </a:ext>
            </a:extLst>
          </p:cNvPr>
          <p:cNvSpPr>
            <a:spLocks noGrp="1"/>
          </p:cNvSpPr>
          <p:nvPr>
            <p:ph type="ctrTitle"/>
          </p:nvPr>
        </p:nvSpPr>
        <p:spPr>
          <a:xfrm>
            <a:off x="1629103" y="2244830"/>
            <a:ext cx="8933796" cy="2437232"/>
          </a:xfrm>
        </p:spPr>
        <p:txBody>
          <a:bodyPr>
            <a:normAutofit/>
          </a:bodyPr>
          <a:lstStyle/>
          <a:p>
            <a:r>
              <a:rPr lang="en-CA" dirty="0"/>
              <a:t>Service post class homework	</a:t>
            </a:r>
          </a:p>
        </p:txBody>
      </p:sp>
      <p:sp>
        <p:nvSpPr>
          <p:cNvPr id="3" name="Subtitle 2">
            <a:extLst>
              <a:ext uri="{FF2B5EF4-FFF2-40B4-BE49-F238E27FC236}">
                <a16:creationId xmlns:a16="http://schemas.microsoft.com/office/drawing/2014/main" id="{415D60F7-AE98-72CC-489B-F0591D8F943D}"/>
              </a:ext>
            </a:extLst>
          </p:cNvPr>
          <p:cNvSpPr>
            <a:spLocks noGrp="1"/>
          </p:cNvSpPr>
          <p:nvPr>
            <p:ph type="subTitle" idx="1"/>
          </p:nvPr>
        </p:nvSpPr>
        <p:spPr>
          <a:xfrm>
            <a:off x="1629101" y="4682062"/>
            <a:ext cx="8936846" cy="457201"/>
          </a:xfrm>
        </p:spPr>
        <p:txBody>
          <a:bodyPr>
            <a:normAutofit/>
          </a:bodyPr>
          <a:lstStyle/>
          <a:p>
            <a:r>
              <a:rPr lang="en-CA" dirty="0"/>
              <a:t>Rajashi Dhungana N449</a:t>
            </a:r>
          </a:p>
        </p:txBody>
      </p:sp>
      <p:sp>
        <p:nvSpPr>
          <p:cNvPr id="13" name="Rectangle 12">
            <a:extLst>
              <a:ext uri="{FF2B5EF4-FFF2-40B4-BE49-F238E27FC236}">
                <a16:creationId xmlns:a16="http://schemas.microsoft.com/office/drawing/2014/main" id="{AB7A42E3-05D8-4A0B-9D4E-20EF581E57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cxnSp>
        <p:nvCxnSpPr>
          <p:cNvPr id="15" name="Straight Connector 14">
            <a:extLst>
              <a:ext uri="{FF2B5EF4-FFF2-40B4-BE49-F238E27FC236}">
                <a16:creationId xmlns:a16="http://schemas.microsoft.com/office/drawing/2014/main" id="{6EE9A54B-189D-4645-8254-FDC4210EC6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11CE48F-D5E4-4520-AF1E-8F85CFBDA5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1448851-39AD-4943-BF9C-C50704E0837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913025"/>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8430690"/>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821587" y="1182675"/>
            <a:ext cx="3978563" cy="4487882"/>
          </a:xfrm>
        </p:spPr>
        <p:txBody>
          <a:bodyPr>
            <a:normAutofit/>
          </a:bodyPr>
          <a:lstStyle/>
          <a:p>
            <a:pPr algn="ctr"/>
            <a:r>
              <a:rPr lang="en-CA" sz="4400" b="1" dirty="0"/>
              <a:t>SWOT ANALYSIS - TACTICS</a:t>
            </a:r>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3" name="Content Placeholder 2">
            <a:extLst>
              <a:ext uri="{FF2B5EF4-FFF2-40B4-BE49-F238E27FC236}">
                <a16:creationId xmlns:a16="http://schemas.microsoft.com/office/drawing/2014/main" id="{61D332EE-6B8C-C685-33B6-FA31A2139EC2}"/>
              </a:ext>
            </a:extLst>
          </p:cNvPr>
          <p:cNvSpPr>
            <a:spLocks noGrp="1"/>
          </p:cNvSpPr>
          <p:nvPr>
            <p:ph idx="1"/>
          </p:nvPr>
        </p:nvSpPr>
        <p:spPr>
          <a:xfrm>
            <a:off x="5925455" y="376846"/>
            <a:ext cx="5957621" cy="6099540"/>
          </a:xfrm>
        </p:spPr>
        <p:txBody>
          <a:bodyPr anchor="ctr">
            <a:normAutofit/>
          </a:bodyPr>
          <a:lstStyle/>
          <a:p>
            <a:pPr marL="228600" indent="-228600">
              <a:buAutoNum type="arabicParenR"/>
            </a:pPr>
            <a:r>
              <a:rPr lang="en-CA" sz="1600" dirty="0"/>
              <a:t>Constant review of technician productivity and adjustment of job distribution to optimize tech time </a:t>
            </a:r>
          </a:p>
          <a:p>
            <a:pPr marL="228600" indent="-228600">
              <a:buAutoNum type="arabicParenR"/>
            </a:pPr>
            <a:r>
              <a:rPr lang="en-CA" sz="1600" dirty="0"/>
              <a:t>Set KPIs for service advisors to increase hours per RO and gross per RO and incentivize them on it</a:t>
            </a:r>
          </a:p>
          <a:p>
            <a:pPr marL="228600" indent="-228600">
              <a:buAutoNum type="arabicParenR"/>
            </a:pPr>
            <a:r>
              <a:rPr lang="en-CA" sz="1600" dirty="0"/>
              <a:t>Mandate video recording for ALL multiple point inspection – train technicians and revise current process</a:t>
            </a:r>
          </a:p>
          <a:p>
            <a:pPr marL="228600" indent="-228600">
              <a:buAutoNum type="arabicParenR"/>
            </a:pPr>
            <a:r>
              <a:rPr lang="en-CA" sz="1600" dirty="0"/>
              <a:t>Measure service manager on KPIs and hold them  accountable </a:t>
            </a:r>
          </a:p>
          <a:p>
            <a:pPr marL="228600" indent="-228600">
              <a:buAutoNum type="arabicParenR"/>
            </a:pPr>
            <a:r>
              <a:rPr lang="en-CA" sz="1600" dirty="0"/>
              <a:t>Increase communication between departments and hold weekly meetings to discuss any issues to increase efficiency </a:t>
            </a:r>
          </a:p>
          <a:p>
            <a:pPr marL="228600" indent="-228600">
              <a:buAutoNum type="arabicParenR"/>
            </a:pPr>
            <a:endParaRPr lang="en-CA" sz="1800" dirty="0"/>
          </a:p>
        </p:txBody>
      </p:sp>
    </p:spTree>
    <p:extLst>
      <p:ext uri="{BB962C8B-B14F-4D97-AF65-F5344CB8AC3E}">
        <p14:creationId xmlns:p14="http://schemas.microsoft.com/office/powerpoint/2010/main" val="1453806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7B58A187-A4B1-42EB-A4C7-8635BA507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2" name="Rectangle 11">
            <a:extLst>
              <a:ext uri="{FF2B5EF4-FFF2-40B4-BE49-F238E27FC236}">
                <a16:creationId xmlns:a16="http://schemas.microsoft.com/office/drawing/2014/main" id="{37F14E7F-3054-458C-ACF9-A8DA1757C6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14" name="Rectangle 13">
            <a:extLst>
              <a:ext uri="{FF2B5EF4-FFF2-40B4-BE49-F238E27FC236}">
                <a16:creationId xmlns:a16="http://schemas.microsoft.com/office/drawing/2014/main" id="{93747C1C-97FC-4D70-A6C8-A01FBCF5A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grpSp>
        <p:nvGrpSpPr>
          <p:cNvPr id="16" name="Group 15">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05CDC370-AE44-4300-98BA-FE204E88176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7B15501-CB9A-4642-80EE-2876EF039EB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AFF9525-325F-47B3-A63C-93C12253AD7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1" name="Rectangle 20">
            <a:extLst>
              <a:ext uri="{FF2B5EF4-FFF2-40B4-BE49-F238E27FC236}">
                <a16:creationId xmlns:a16="http://schemas.microsoft.com/office/drawing/2014/main" id="{D071C0CD-5EFD-45A1-AAFD-61C3D4A651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A03302C-20A2-4C4F-9760-E85AE1041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7" y="643464"/>
            <a:ext cx="10912338" cy="5571072"/>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useBgFill="1">
        <p:nvSpPr>
          <p:cNvPr id="25" name="Rectangle 24">
            <a:extLst>
              <a:ext uri="{FF2B5EF4-FFF2-40B4-BE49-F238E27FC236}">
                <a16:creationId xmlns:a16="http://schemas.microsoft.com/office/drawing/2014/main" id="{D00F093B-0739-4429-B30D-D72924D088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9702" y="809244"/>
            <a:ext cx="10579608" cy="5239512"/>
          </a:xfrm>
          <a:prstGeom prst="rect">
            <a:avLst/>
          </a:prstGeom>
          <a:ln w="6350" cap="sq" cmpd="sng" algn="ctr">
            <a:solidFill>
              <a:schemeClr val="tx1">
                <a:lumMod val="75000"/>
                <a:lumOff val="25000"/>
              </a:schemeClr>
            </a:solidFill>
            <a:prstDash val="solid"/>
            <a:miter lim="800000"/>
          </a:ln>
          <a:effectLst/>
        </p:spPr>
        <p:txBody>
          <a:bodyPr/>
          <a:lstStyle/>
          <a:p>
            <a:endParaRPr lang="en-CA"/>
          </a:p>
        </p:txBody>
      </p:sp>
      <p:sp>
        <p:nvSpPr>
          <p:cNvPr id="27" name="Rectangle 26">
            <a:extLst>
              <a:ext uri="{FF2B5EF4-FFF2-40B4-BE49-F238E27FC236}">
                <a16:creationId xmlns:a16="http://schemas.microsoft.com/office/drawing/2014/main" id="{1BB92999-6A40-480A-8965-2F20DFB032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640856"/>
            <a:ext cx="1920240" cy="7315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cxnSp>
        <p:nvCxnSpPr>
          <p:cNvPr id="29" name="Straight Connector 28">
            <a:extLst>
              <a:ext uri="{FF2B5EF4-FFF2-40B4-BE49-F238E27FC236}">
                <a16:creationId xmlns:a16="http://schemas.microsoft.com/office/drawing/2014/main" id="{15573B87-7D61-460C-9ADA-EF63674E3A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640855"/>
            <a:ext cx="0" cy="640080"/>
          </a:xfrm>
          <a:prstGeom prst="line">
            <a:avLst/>
          </a:prstGeom>
          <a:solidFill>
            <a:schemeClr val="tx1">
              <a:lumMod val="85000"/>
              <a:lumOff val="15000"/>
            </a:schemeClr>
          </a:solidFill>
          <a:ln>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AAF6B7C-985D-4351-9564-8DBDF5BB03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640855"/>
            <a:ext cx="0" cy="640080"/>
          </a:xfrm>
          <a:prstGeom prst="line">
            <a:avLst/>
          </a:prstGeom>
          <a:solidFill>
            <a:schemeClr val="tx1">
              <a:lumMod val="85000"/>
              <a:lumOff val="15000"/>
            </a:schemeClr>
          </a:solidFill>
          <a:ln>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88433F4-33AB-4CE1-9DE3-72A8403654F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86150"/>
            <a:ext cx="1691640" cy="0"/>
          </a:xfrm>
          <a:prstGeom prst="line">
            <a:avLst/>
          </a:prstGeom>
          <a:solidFill>
            <a:schemeClr val="tx1">
              <a:lumMod val="85000"/>
              <a:lumOff val="15000"/>
            </a:schemeClr>
          </a:solidFill>
          <a:ln>
            <a:solidFill>
              <a:srgbClr val="000000"/>
            </a:solidFill>
            <a:miter lim="800000"/>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3FB22BC-6AC7-0A7A-3BBC-D2CD9972D2D1}"/>
              </a:ext>
            </a:extLst>
          </p:cNvPr>
          <p:cNvSpPr>
            <a:spLocks noGrp="1"/>
          </p:cNvSpPr>
          <p:nvPr>
            <p:ph type="title"/>
          </p:nvPr>
        </p:nvSpPr>
        <p:spPr>
          <a:xfrm>
            <a:off x="1447799" y="778693"/>
            <a:ext cx="9296400" cy="892149"/>
          </a:xfrm>
        </p:spPr>
        <p:txBody>
          <a:bodyPr vert="horz" lIns="91440" tIns="45720" rIns="91440" bIns="45720" rtlCol="0" anchor="ctr">
            <a:normAutofit fontScale="90000"/>
          </a:bodyPr>
          <a:lstStyle/>
          <a:p>
            <a:pPr algn="ctr">
              <a:lnSpc>
                <a:spcPct val="83000"/>
              </a:lnSpc>
            </a:pPr>
            <a:r>
              <a:rPr lang="en-US" sz="6800" b="1" cap="all" spc="-100" dirty="0"/>
              <a:t>Action plan</a:t>
            </a:r>
          </a:p>
        </p:txBody>
      </p:sp>
      <p:graphicFrame>
        <p:nvGraphicFramePr>
          <p:cNvPr id="4" name="Table 3">
            <a:extLst>
              <a:ext uri="{FF2B5EF4-FFF2-40B4-BE49-F238E27FC236}">
                <a16:creationId xmlns:a16="http://schemas.microsoft.com/office/drawing/2014/main" id="{D25735C7-15B8-880C-AF4A-C68A74D39486}"/>
              </a:ext>
            </a:extLst>
          </p:cNvPr>
          <p:cNvGraphicFramePr>
            <a:graphicFrameLocks noGrp="1"/>
          </p:cNvGraphicFramePr>
          <p:nvPr>
            <p:extLst>
              <p:ext uri="{D42A27DB-BD31-4B8C-83A1-F6EECF244321}">
                <p14:modId xmlns:p14="http://schemas.microsoft.com/office/powerpoint/2010/main" val="3896470471"/>
              </p:ext>
            </p:extLst>
          </p:nvPr>
        </p:nvGraphicFramePr>
        <p:xfrm>
          <a:off x="914400" y="1574053"/>
          <a:ext cx="10373032" cy="4270428"/>
        </p:xfrm>
        <a:graphic>
          <a:graphicData uri="http://schemas.openxmlformats.org/drawingml/2006/table">
            <a:tbl>
              <a:tblPr firstRow="1" bandRow="1">
                <a:tableStyleId>{073A0DAA-6AF3-43AB-8588-CEC1D06C72B9}</a:tableStyleId>
              </a:tblPr>
              <a:tblGrid>
                <a:gridCol w="2593258">
                  <a:extLst>
                    <a:ext uri="{9D8B030D-6E8A-4147-A177-3AD203B41FA5}">
                      <a16:colId xmlns:a16="http://schemas.microsoft.com/office/drawing/2014/main" val="1850447837"/>
                    </a:ext>
                  </a:extLst>
                </a:gridCol>
                <a:gridCol w="2593258">
                  <a:extLst>
                    <a:ext uri="{9D8B030D-6E8A-4147-A177-3AD203B41FA5}">
                      <a16:colId xmlns:a16="http://schemas.microsoft.com/office/drawing/2014/main" val="15016617"/>
                    </a:ext>
                  </a:extLst>
                </a:gridCol>
                <a:gridCol w="2593258">
                  <a:extLst>
                    <a:ext uri="{9D8B030D-6E8A-4147-A177-3AD203B41FA5}">
                      <a16:colId xmlns:a16="http://schemas.microsoft.com/office/drawing/2014/main" val="639281615"/>
                    </a:ext>
                  </a:extLst>
                </a:gridCol>
                <a:gridCol w="2593258">
                  <a:extLst>
                    <a:ext uri="{9D8B030D-6E8A-4147-A177-3AD203B41FA5}">
                      <a16:colId xmlns:a16="http://schemas.microsoft.com/office/drawing/2014/main" val="3499006019"/>
                    </a:ext>
                  </a:extLst>
                </a:gridCol>
              </a:tblGrid>
              <a:tr h="662546">
                <a:tc>
                  <a:txBody>
                    <a:bodyPr/>
                    <a:lstStyle/>
                    <a:p>
                      <a:pPr algn="ctr"/>
                      <a:r>
                        <a:rPr lang="en-CA" dirty="0"/>
                        <a:t>TASKS</a:t>
                      </a:r>
                    </a:p>
                  </a:txBody>
                  <a:tcPr/>
                </a:tc>
                <a:tc>
                  <a:txBody>
                    <a:bodyPr/>
                    <a:lstStyle/>
                    <a:p>
                      <a:pPr algn="ctr"/>
                      <a:r>
                        <a:rPr lang="en-CA" dirty="0"/>
                        <a:t>WHO IS ACCOUTANBLE</a:t>
                      </a:r>
                    </a:p>
                  </a:txBody>
                  <a:tcPr/>
                </a:tc>
                <a:tc>
                  <a:txBody>
                    <a:bodyPr/>
                    <a:lstStyle/>
                    <a:p>
                      <a:pPr algn="ctr"/>
                      <a:r>
                        <a:rPr lang="en-CA" dirty="0"/>
                        <a:t>EXPECTED RESULTS</a:t>
                      </a:r>
                    </a:p>
                  </a:txBody>
                  <a:tcPr/>
                </a:tc>
                <a:tc>
                  <a:txBody>
                    <a:bodyPr/>
                    <a:lstStyle/>
                    <a:p>
                      <a:pPr algn="ctr"/>
                      <a:r>
                        <a:rPr lang="en-CA" dirty="0"/>
                        <a:t>COMPLETION DATE</a:t>
                      </a:r>
                    </a:p>
                  </a:txBody>
                  <a:tcPr/>
                </a:tc>
                <a:extLst>
                  <a:ext uri="{0D108BD9-81ED-4DB2-BD59-A6C34878D82A}">
                    <a16:rowId xmlns:a16="http://schemas.microsoft.com/office/drawing/2014/main" val="3959753649"/>
                  </a:ext>
                </a:extLst>
              </a:tr>
              <a:tr h="1230442">
                <a:tc>
                  <a:txBody>
                    <a:bodyPr/>
                    <a:lstStyle/>
                    <a:p>
                      <a:r>
                        <a:rPr lang="en-CA" dirty="0"/>
                        <a:t>Hire 3 new licensed techs</a:t>
                      </a:r>
                    </a:p>
                  </a:txBody>
                  <a:tcPr/>
                </a:tc>
                <a:tc>
                  <a:txBody>
                    <a:bodyPr/>
                    <a:lstStyle/>
                    <a:p>
                      <a:r>
                        <a:rPr lang="en-CA" dirty="0"/>
                        <a:t>Service Manager and HR</a:t>
                      </a:r>
                    </a:p>
                  </a:txBody>
                  <a:tcPr/>
                </a:tc>
                <a:tc>
                  <a:txBody>
                    <a:bodyPr/>
                    <a:lstStyle/>
                    <a:p>
                      <a:r>
                        <a:rPr lang="en-CA" dirty="0"/>
                        <a:t>Additional techs will increase the utilization rate and increase profitability</a:t>
                      </a:r>
                    </a:p>
                  </a:txBody>
                  <a:tcPr/>
                </a:tc>
                <a:tc>
                  <a:txBody>
                    <a:bodyPr/>
                    <a:lstStyle/>
                    <a:p>
                      <a:r>
                        <a:rPr lang="en-CA" dirty="0"/>
                        <a:t>Hire 3 licensed techs by Dec 31, 2024</a:t>
                      </a:r>
                    </a:p>
                  </a:txBody>
                  <a:tcPr/>
                </a:tc>
                <a:extLst>
                  <a:ext uri="{0D108BD9-81ED-4DB2-BD59-A6C34878D82A}">
                    <a16:rowId xmlns:a16="http://schemas.microsoft.com/office/drawing/2014/main" val="4073545198"/>
                  </a:ext>
                </a:extLst>
              </a:tr>
              <a:tr h="655238">
                <a:tc>
                  <a:txBody>
                    <a:bodyPr/>
                    <a:lstStyle/>
                    <a:p>
                      <a:r>
                        <a:rPr lang="en-US" dirty="0"/>
                        <a:t>Implement a process for video recording during multi-point inspections.</a:t>
                      </a:r>
                      <a:endParaRPr lang="en-CA" dirty="0"/>
                    </a:p>
                  </a:txBody>
                  <a:tcPr/>
                </a:tc>
                <a:tc>
                  <a:txBody>
                    <a:bodyPr/>
                    <a:lstStyle/>
                    <a:p>
                      <a:r>
                        <a:rPr lang="en-CA" dirty="0"/>
                        <a:t>Service Manager</a:t>
                      </a:r>
                    </a:p>
                  </a:txBody>
                  <a:tcPr/>
                </a:tc>
                <a:tc>
                  <a:txBody>
                    <a:bodyPr/>
                    <a:lstStyle/>
                    <a:p>
                      <a:r>
                        <a:rPr lang="en-CA" dirty="0"/>
                        <a:t>Consistency, and transparency to customers. Builds trusts </a:t>
                      </a:r>
                    </a:p>
                  </a:txBody>
                  <a:tcPr/>
                </a:tc>
                <a:tc>
                  <a:txBody>
                    <a:bodyPr/>
                    <a:lstStyle/>
                    <a:p>
                      <a:r>
                        <a:rPr lang="en-CA" dirty="0"/>
                        <a:t>New process implemented by Dec 31, 2024 </a:t>
                      </a:r>
                    </a:p>
                  </a:txBody>
                  <a:tcPr/>
                </a:tc>
                <a:extLst>
                  <a:ext uri="{0D108BD9-81ED-4DB2-BD59-A6C34878D82A}">
                    <a16:rowId xmlns:a16="http://schemas.microsoft.com/office/drawing/2014/main" val="1218281231"/>
                  </a:ext>
                </a:extLst>
              </a:tr>
              <a:tr h="655238">
                <a:tc>
                  <a:txBody>
                    <a:bodyPr/>
                    <a:lstStyle/>
                    <a:p>
                      <a:r>
                        <a:rPr lang="en-US" dirty="0"/>
                        <a:t>Train all technicians on using video tools </a:t>
                      </a:r>
                      <a:endParaRPr lang="en-CA" dirty="0"/>
                    </a:p>
                  </a:txBody>
                  <a:tcPr/>
                </a:tc>
                <a:tc>
                  <a:txBody>
                    <a:bodyPr/>
                    <a:lstStyle/>
                    <a:p>
                      <a:r>
                        <a:rPr lang="en-CA" dirty="0"/>
                        <a:t>Service Manager, HR</a:t>
                      </a:r>
                    </a:p>
                  </a:txBody>
                  <a:tcPr/>
                </a:tc>
                <a:tc>
                  <a:txBody>
                    <a:bodyPr/>
                    <a:lstStyle/>
                    <a:p>
                      <a:r>
                        <a:rPr lang="en-CA" dirty="0"/>
                        <a:t>All technicians have an understanding of the tools and the expectations</a:t>
                      </a:r>
                    </a:p>
                  </a:txBody>
                  <a:tcPr/>
                </a:tc>
                <a:tc>
                  <a:txBody>
                    <a:bodyPr/>
                    <a:lstStyle/>
                    <a:p>
                      <a:r>
                        <a:rPr lang="en-CA" dirty="0"/>
                        <a:t>All training completed by Dec 31, 2024</a:t>
                      </a:r>
                    </a:p>
                  </a:txBody>
                  <a:tcPr/>
                </a:tc>
                <a:extLst>
                  <a:ext uri="{0D108BD9-81ED-4DB2-BD59-A6C34878D82A}">
                    <a16:rowId xmlns:a16="http://schemas.microsoft.com/office/drawing/2014/main" val="3765201217"/>
                  </a:ext>
                </a:extLst>
              </a:tr>
            </a:tbl>
          </a:graphicData>
        </a:graphic>
      </p:graphicFrame>
    </p:spTree>
    <p:extLst>
      <p:ext uri="{BB962C8B-B14F-4D97-AF65-F5344CB8AC3E}">
        <p14:creationId xmlns:p14="http://schemas.microsoft.com/office/powerpoint/2010/main" val="1747306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7B58A187-A4B1-42EB-A4C7-8635BA507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2" name="Rectangle 11">
            <a:extLst>
              <a:ext uri="{FF2B5EF4-FFF2-40B4-BE49-F238E27FC236}">
                <a16:creationId xmlns:a16="http://schemas.microsoft.com/office/drawing/2014/main" id="{37F14E7F-3054-458C-ACF9-A8DA1757C6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14" name="Rectangle 13">
            <a:extLst>
              <a:ext uri="{FF2B5EF4-FFF2-40B4-BE49-F238E27FC236}">
                <a16:creationId xmlns:a16="http://schemas.microsoft.com/office/drawing/2014/main" id="{93747C1C-97FC-4D70-A6C8-A01FBCF5A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grpSp>
        <p:nvGrpSpPr>
          <p:cNvPr id="16" name="Group 15">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05CDC370-AE44-4300-98BA-FE204E88176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7B15501-CB9A-4642-80EE-2876EF039EB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AFF9525-325F-47B3-A63C-93C12253AD7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1" name="Rectangle 20">
            <a:extLst>
              <a:ext uri="{FF2B5EF4-FFF2-40B4-BE49-F238E27FC236}">
                <a16:creationId xmlns:a16="http://schemas.microsoft.com/office/drawing/2014/main" id="{D071C0CD-5EFD-45A1-AAFD-61C3D4A651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A03302C-20A2-4C4F-9760-E85AE1041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7" y="643464"/>
            <a:ext cx="10912338" cy="5571072"/>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useBgFill="1">
        <p:nvSpPr>
          <p:cNvPr id="25" name="Rectangle 24">
            <a:extLst>
              <a:ext uri="{FF2B5EF4-FFF2-40B4-BE49-F238E27FC236}">
                <a16:creationId xmlns:a16="http://schemas.microsoft.com/office/drawing/2014/main" id="{D00F093B-0739-4429-B30D-D72924D088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9702" y="809244"/>
            <a:ext cx="10579608" cy="5239512"/>
          </a:xfrm>
          <a:prstGeom prst="rect">
            <a:avLst/>
          </a:prstGeom>
          <a:ln w="6350" cap="sq" cmpd="sng" algn="ctr">
            <a:solidFill>
              <a:schemeClr val="tx1">
                <a:lumMod val="75000"/>
                <a:lumOff val="25000"/>
              </a:schemeClr>
            </a:solidFill>
            <a:prstDash val="solid"/>
            <a:miter lim="800000"/>
          </a:ln>
          <a:effectLst/>
        </p:spPr>
        <p:txBody>
          <a:bodyPr/>
          <a:lstStyle/>
          <a:p>
            <a:endParaRPr lang="en-CA"/>
          </a:p>
        </p:txBody>
      </p:sp>
      <p:sp>
        <p:nvSpPr>
          <p:cNvPr id="27" name="Rectangle 26">
            <a:extLst>
              <a:ext uri="{FF2B5EF4-FFF2-40B4-BE49-F238E27FC236}">
                <a16:creationId xmlns:a16="http://schemas.microsoft.com/office/drawing/2014/main" id="{1BB92999-6A40-480A-8965-2F20DFB032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640856"/>
            <a:ext cx="1920240" cy="7315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cxnSp>
        <p:nvCxnSpPr>
          <p:cNvPr id="29" name="Straight Connector 28">
            <a:extLst>
              <a:ext uri="{FF2B5EF4-FFF2-40B4-BE49-F238E27FC236}">
                <a16:creationId xmlns:a16="http://schemas.microsoft.com/office/drawing/2014/main" id="{15573B87-7D61-460C-9ADA-EF63674E3A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640855"/>
            <a:ext cx="0" cy="640080"/>
          </a:xfrm>
          <a:prstGeom prst="line">
            <a:avLst/>
          </a:prstGeom>
          <a:solidFill>
            <a:schemeClr val="tx1">
              <a:lumMod val="85000"/>
              <a:lumOff val="15000"/>
            </a:schemeClr>
          </a:solidFill>
          <a:ln>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AAF6B7C-985D-4351-9564-8DBDF5BB03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640855"/>
            <a:ext cx="0" cy="640080"/>
          </a:xfrm>
          <a:prstGeom prst="line">
            <a:avLst/>
          </a:prstGeom>
          <a:solidFill>
            <a:schemeClr val="tx1">
              <a:lumMod val="85000"/>
              <a:lumOff val="15000"/>
            </a:schemeClr>
          </a:solidFill>
          <a:ln>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88433F4-33AB-4CE1-9DE3-72A8403654F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86150"/>
            <a:ext cx="1691640" cy="0"/>
          </a:xfrm>
          <a:prstGeom prst="line">
            <a:avLst/>
          </a:prstGeom>
          <a:solidFill>
            <a:schemeClr val="tx1">
              <a:lumMod val="85000"/>
              <a:lumOff val="15000"/>
            </a:schemeClr>
          </a:solidFill>
          <a:ln>
            <a:solidFill>
              <a:srgbClr val="000000"/>
            </a:solidFill>
            <a:miter lim="800000"/>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3FB22BC-6AC7-0A7A-3BBC-D2CD9972D2D1}"/>
              </a:ext>
            </a:extLst>
          </p:cNvPr>
          <p:cNvSpPr>
            <a:spLocks noGrp="1"/>
          </p:cNvSpPr>
          <p:nvPr>
            <p:ph type="title"/>
          </p:nvPr>
        </p:nvSpPr>
        <p:spPr>
          <a:xfrm>
            <a:off x="1447799" y="778693"/>
            <a:ext cx="9296400" cy="892149"/>
          </a:xfrm>
        </p:spPr>
        <p:txBody>
          <a:bodyPr vert="horz" lIns="91440" tIns="45720" rIns="91440" bIns="45720" rtlCol="0" anchor="ctr">
            <a:normAutofit fontScale="90000"/>
          </a:bodyPr>
          <a:lstStyle/>
          <a:p>
            <a:pPr algn="ctr">
              <a:lnSpc>
                <a:spcPct val="83000"/>
              </a:lnSpc>
            </a:pPr>
            <a:r>
              <a:rPr lang="en-US" sz="6800" b="1" cap="all" spc="-100" dirty="0"/>
              <a:t>Action plan</a:t>
            </a:r>
          </a:p>
        </p:txBody>
      </p:sp>
      <p:graphicFrame>
        <p:nvGraphicFramePr>
          <p:cNvPr id="4" name="Table 3">
            <a:extLst>
              <a:ext uri="{FF2B5EF4-FFF2-40B4-BE49-F238E27FC236}">
                <a16:creationId xmlns:a16="http://schemas.microsoft.com/office/drawing/2014/main" id="{D25735C7-15B8-880C-AF4A-C68A74D39486}"/>
              </a:ext>
            </a:extLst>
          </p:cNvPr>
          <p:cNvGraphicFramePr>
            <a:graphicFrameLocks noGrp="1"/>
          </p:cNvGraphicFramePr>
          <p:nvPr>
            <p:extLst>
              <p:ext uri="{D42A27DB-BD31-4B8C-83A1-F6EECF244321}">
                <p14:modId xmlns:p14="http://schemas.microsoft.com/office/powerpoint/2010/main" val="4271035760"/>
              </p:ext>
            </p:extLst>
          </p:nvPr>
        </p:nvGraphicFramePr>
        <p:xfrm>
          <a:off x="914400" y="1574053"/>
          <a:ext cx="10373032" cy="4270428"/>
        </p:xfrm>
        <a:graphic>
          <a:graphicData uri="http://schemas.openxmlformats.org/drawingml/2006/table">
            <a:tbl>
              <a:tblPr firstRow="1" bandRow="1">
                <a:tableStyleId>{073A0DAA-6AF3-43AB-8588-CEC1D06C72B9}</a:tableStyleId>
              </a:tblPr>
              <a:tblGrid>
                <a:gridCol w="2593258">
                  <a:extLst>
                    <a:ext uri="{9D8B030D-6E8A-4147-A177-3AD203B41FA5}">
                      <a16:colId xmlns:a16="http://schemas.microsoft.com/office/drawing/2014/main" val="1850447837"/>
                    </a:ext>
                  </a:extLst>
                </a:gridCol>
                <a:gridCol w="2593258">
                  <a:extLst>
                    <a:ext uri="{9D8B030D-6E8A-4147-A177-3AD203B41FA5}">
                      <a16:colId xmlns:a16="http://schemas.microsoft.com/office/drawing/2014/main" val="15016617"/>
                    </a:ext>
                  </a:extLst>
                </a:gridCol>
                <a:gridCol w="2593258">
                  <a:extLst>
                    <a:ext uri="{9D8B030D-6E8A-4147-A177-3AD203B41FA5}">
                      <a16:colId xmlns:a16="http://schemas.microsoft.com/office/drawing/2014/main" val="639281615"/>
                    </a:ext>
                  </a:extLst>
                </a:gridCol>
                <a:gridCol w="2593258">
                  <a:extLst>
                    <a:ext uri="{9D8B030D-6E8A-4147-A177-3AD203B41FA5}">
                      <a16:colId xmlns:a16="http://schemas.microsoft.com/office/drawing/2014/main" val="3499006019"/>
                    </a:ext>
                  </a:extLst>
                </a:gridCol>
              </a:tblGrid>
              <a:tr h="662546">
                <a:tc>
                  <a:txBody>
                    <a:bodyPr/>
                    <a:lstStyle/>
                    <a:p>
                      <a:pPr algn="ctr"/>
                      <a:r>
                        <a:rPr lang="en-CA" dirty="0"/>
                        <a:t>TASKS</a:t>
                      </a:r>
                    </a:p>
                  </a:txBody>
                  <a:tcPr/>
                </a:tc>
                <a:tc>
                  <a:txBody>
                    <a:bodyPr/>
                    <a:lstStyle/>
                    <a:p>
                      <a:pPr algn="ctr"/>
                      <a:r>
                        <a:rPr lang="en-CA" dirty="0"/>
                        <a:t>WHO IS ACCOUTANBLE</a:t>
                      </a:r>
                    </a:p>
                  </a:txBody>
                  <a:tcPr/>
                </a:tc>
                <a:tc>
                  <a:txBody>
                    <a:bodyPr/>
                    <a:lstStyle/>
                    <a:p>
                      <a:pPr algn="ctr"/>
                      <a:r>
                        <a:rPr lang="en-CA" dirty="0"/>
                        <a:t>EXPECTED RESULTS</a:t>
                      </a:r>
                    </a:p>
                  </a:txBody>
                  <a:tcPr/>
                </a:tc>
                <a:tc>
                  <a:txBody>
                    <a:bodyPr/>
                    <a:lstStyle/>
                    <a:p>
                      <a:pPr algn="ctr"/>
                      <a:r>
                        <a:rPr lang="en-CA" dirty="0"/>
                        <a:t>COMPLETION DATE</a:t>
                      </a:r>
                    </a:p>
                  </a:txBody>
                  <a:tcPr/>
                </a:tc>
                <a:extLst>
                  <a:ext uri="{0D108BD9-81ED-4DB2-BD59-A6C34878D82A}">
                    <a16:rowId xmlns:a16="http://schemas.microsoft.com/office/drawing/2014/main" val="3959753649"/>
                  </a:ext>
                </a:extLst>
              </a:tr>
              <a:tr h="1230442">
                <a:tc>
                  <a:txBody>
                    <a:bodyPr/>
                    <a:lstStyle/>
                    <a:p>
                      <a:r>
                        <a:rPr lang="en-CA" dirty="0"/>
                        <a:t>Train advisors and the service BDC team on upselling </a:t>
                      </a:r>
                    </a:p>
                  </a:txBody>
                  <a:tcPr/>
                </a:tc>
                <a:tc>
                  <a:txBody>
                    <a:bodyPr/>
                    <a:lstStyle/>
                    <a:p>
                      <a:r>
                        <a:rPr lang="en-CA" dirty="0"/>
                        <a:t>Service Manager, BDC Manager and HR</a:t>
                      </a:r>
                    </a:p>
                  </a:txBody>
                  <a:tcPr/>
                </a:tc>
                <a:tc>
                  <a:txBody>
                    <a:bodyPr/>
                    <a:lstStyle/>
                    <a:p>
                      <a:r>
                        <a:rPr lang="en-CA" dirty="0"/>
                        <a:t>Increased lines per ROs, gross per RO and hours per RO</a:t>
                      </a:r>
                    </a:p>
                  </a:txBody>
                  <a:tcPr/>
                </a:tc>
                <a:tc>
                  <a:txBody>
                    <a:bodyPr/>
                    <a:lstStyle/>
                    <a:p>
                      <a:r>
                        <a:rPr lang="en-CA" dirty="0"/>
                        <a:t>March 31, 2025</a:t>
                      </a:r>
                    </a:p>
                  </a:txBody>
                  <a:tcPr/>
                </a:tc>
                <a:extLst>
                  <a:ext uri="{0D108BD9-81ED-4DB2-BD59-A6C34878D82A}">
                    <a16:rowId xmlns:a16="http://schemas.microsoft.com/office/drawing/2014/main" val="4073545198"/>
                  </a:ext>
                </a:extLst>
              </a:tr>
              <a:tr h="655238">
                <a:tc>
                  <a:txBody>
                    <a:bodyPr/>
                    <a:lstStyle/>
                    <a:p>
                      <a:r>
                        <a:rPr lang="en-US" dirty="0"/>
                        <a:t>Review current advisor pay plan and revise based on the set KPIs </a:t>
                      </a:r>
                      <a:endParaRPr lang="en-CA" dirty="0"/>
                    </a:p>
                  </a:txBody>
                  <a:tcPr/>
                </a:tc>
                <a:tc>
                  <a:txBody>
                    <a:bodyPr/>
                    <a:lstStyle/>
                    <a:p>
                      <a:r>
                        <a:rPr lang="en-CA" dirty="0"/>
                        <a:t>Service Manager, HR, VP Finance</a:t>
                      </a:r>
                    </a:p>
                  </a:txBody>
                  <a:tcPr/>
                </a:tc>
                <a:tc>
                  <a:txBody>
                    <a:bodyPr/>
                    <a:lstStyle/>
                    <a:p>
                      <a:r>
                        <a:rPr lang="en-CA" dirty="0"/>
                        <a:t>More motivated advisors and increase in gross and hours per RO</a:t>
                      </a:r>
                    </a:p>
                  </a:txBody>
                  <a:tcPr/>
                </a:tc>
                <a:tc>
                  <a:txBody>
                    <a:bodyPr/>
                    <a:lstStyle/>
                    <a:p>
                      <a:r>
                        <a:rPr lang="en-CA" dirty="0"/>
                        <a:t>March 31, 2025</a:t>
                      </a:r>
                    </a:p>
                  </a:txBody>
                  <a:tcPr/>
                </a:tc>
                <a:extLst>
                  <a:ext uri="{0D108BD9-81ED-4DB2-BD59-A6C34878D82A}">
                    <a16:rowId xmlns:a16="http://schemas.microsoft.com/office/drawing/2014/main" val="1218281231"/>
                  </a:ext>
                </a:extLst>
              </a:tr>
              <a:tr h="655238">
                <a:tc>
                  <a:txBody>
                    <a:bodyPr/>
                    <a:lstStyle/>
                    <a:p>
                      <a:r>
                        <a:rPr lang="en-US" dirty="0"/>
                        <a:t>Develop a structured mentorship program to compliment the apprentice program</a:t>
                      </a:r>
                      <a:endParaRPr lang="en-CA" dirty="0"/>
                    </a:p>
                  </a:txBody>
                  <a:tcPr/>
                </a:tc>
                <a:tc>
                  <a:txBody>
                    <a:bodyPr/>
                    <a:lstStyle/>
                    <a:p>
                      <a:r>
                        <a:rPr lang="en-CA" dirty="0"/>
                        <a:t>Service Manager, HR</a:t>
                      </a:r>
                    </a:p>
                  </a:txBody>
                  <a:tcPr/>
                </a:tc>
                <a:tc>
                  <a:txBody>
                    <a:bodyPr/>
                    <a:lstStyle/>
                    <a:p>
                      <a:r>
                        <a:rPr lang="en-CA" dirty="0"/>
                        <a:t>Increased retention and more knowledgeable employee base</a:t>
                      </a:r>
                    </a:p>
                  </a:txBody>
                  <a:tcPr/>
                </a:tc>
                <a:tc>
                  <a:txBody>
                    <a:bodyPr/>
                    <a:lstStyle/>
                    <a:p>
                      <a:r>
                        <a:rPr lang="en-CA" dirty="0"/>
                        <a:t>June 30, 2025</a:t>
                      </a:r>
                    </a:p>
                  </a:txBody>
                  <a:tcPr/>
                </a:tc>
                <a:extLst>
                  <a:ext uri="{0D108BD9-81ED-4DB2-BD59-A6C34878D82A}">
                    <a16:rowId xmlns:a16="http://schemas.microsoft.com/office/drawing/2014/main" val="3765201217"/>
                  </a:ext>
                </a:extLst>
              </a:tr>
            </a:tbl>
          </a:graphicData>
        </a:graphic>
      </p:graphicFrame>
    </p:spTree>
    <p:extLst>
      <p:ext uri="{BB962C8B-B14F-4D97-AF65-F5344CB8AC3E}">
        <p14:creationId xmlns:p14="http://schemas.microsoft.com/office/powerpoint/2010/main" val="3137008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7B58A187-A4B1-42EB-A4C7-8635BA507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2" name="Rectangle 11">
            <a:extLst>
              <a:ext uri="{FF2B5EF4-FFF2-40B4-BE49-F238E27FC236}">
                <a16:creationId xmlns:a16="http://schemas.microsoft.com/office/drawing/2014/main" id="{37F14E7F-3054-458C-ACF9-A8DA1757C6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14" name="Rectangle 13">
            <a:extLst>
              <a:ext uri="{FF2B5EF4-FFF2-40B4-BE49-F238E27FC236}">
                <a16:creationId xmlns:a16="http://schemas.microsoft.com/office/drawing/2014/main" id="{93747C1C-97FC-4D70-A6C8-A01FBCF5A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grpSp>
        <p:nvGrpSpPr>
          <p:cNvPr id="16" name="Group 15">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05CDC370-AE44-4300-98BA-FE204E88176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7B15501-CB9A-4642-80EE-2876EF039EB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AFF9525-325F-47B3-A63C-93C12253AD7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1" name="Rectangle 20">
            <a:extLst>
              <a:ext uri="{FF2B5EF4-FFF2-40B4-BE49-F238E27FC236}">
                <a16:creationId xmlns:a16="http://schemas.microsoft.com/office/drawing/2014/main" id="{D071C0CD-5EFD-45A1-AAFD-61C3D4A651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A03302C-20A2-4C4F-9760-E85AE1041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7" y="643464"/>
            <a:ext cx="10912338" cy="5571072"/>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useBgFill="1">
        <p:nvSpPr>
          <p:cNvPr id="25" name="Rectangle 24">
            <a:extLst>
              <a:ext uri="{FF2B5EF4-FFF2-40B4-BE49-F238E27FC236}">
                <a16:creationId xmlns:a16="http://schemas.microsoft.com/office/drawing/2014/main" id="{D00F093B-0739-4429-B30D-D72924D088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9702" y="809244"/>
            <a:ext cx="10579608" cy="5239512"/>
          </a:xfrm>
          <a:prstGeom prst="rect">
            <a:avLst/>
          </a:prstGeom>
          <a:ln w="6350" cap="sq" cmpd="sng" algn="ctr">
            <a:solidFill>
              <a:schemeClr val="tx1">
                <a:lumMod val="75000"/>
                <a:lumOff val="25000"/>
              </a:schemeClr>
            </a:solidFill>
            <a:prstDash val="solid"/>
            <a:miter lim="800000"/>
          </a:ln>
          <a:effectLst/>
        </p:spPr>
        <p:txBody>
          <a:bodyPr/>
          <a:lstStyle/>
          <a:p>
            <a:endParaRPr lang="en-CA"/>
          </a:p>
        </p:txBody>
      </p:sp>
      <p:sp>
        <p:nvSpPr>
          <p:cNvPr id="27" name="Rectangle 26">
            <a:extLst>
              <a:ext uri="{FF2B5EF4-FFF2-40B4-BE49-F238E27FC236}">
                <a16:creationId xmlns:a16="http://schemas.microsoft.com/office/drawing/2014/main" id="{1BB92999-6A40-480A-8965-2F20DFB032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640856"/>
            <a:ext cx="1920240" cy="73152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cxnSp>
        <p:nvCxnSpPr>
          <p:cNvPr id="29" name="Straight Connector 28">
            <a:extLst>
              <a:ext uri="{FF2B5EF4-FFF2-40B4-BE49-F238E27FC236}">
                <a16:creationId xmlns:a16="http://schemas.microsoft.com/office/drawing/2014/main" id="{15573B87-7D61-460C-9ADA-EF63674E3A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640855"/>
            <a:ext cx="0" cy="640080"/>
          </a:xfrm>
          <a:prstGeom prst="line">
            <a:avLst/>
          </a:prstGeom>
          <a:solidFill>
            <a:schemeClr val="tx1">
              <a:lumMod val="85000"/>
              <a:lumOff val="15000"/>
            </a:schemeClr>
          </a:solidFill>
          <a:ln>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AAF6B7C-985D-4351-9564-8DBDF5BB03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640855"/>
            <a:ext cx="0" cy="640080"/>
          </a:xfrm>
          <a:prstGeom prst="line">
            <a:avLst/>
          </a:prstGeom>
          <a:solidFill>
            <a:schemeClr val="tx1">
              <a:lumMod val="85000"/>
              <a:lumOff val="15000"/>
            </a:schemeClr>
          </a:solidFill>
          <a:ln>
            <a:solidFill>
              <a:srgbClr val="000000"/>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88433F4-33AB-4CE1-9DE3-72A8403654F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86150"/>
            <a:ext cx="1691640" cy="0"/>
          </a:xfrm>
          <a:prstGeom prst="line">
            <a:avLst/>
          </a:prstGeom>
          <a:solidFill>
            <a:schemeClr val="tx1">
              <a:lumMod val="85000"/>
              <a:lumOff val="15000"/>
            </a:schemeClr>
          </a:solidFill>
          <a:ln>
            <a:solidFill>
              <a:srgbClr val="000000"/>
            </a:solidFill>
            <a:miter lim="800000"/>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3FB22BC-6AC7-0A7A-3BBC-D2CD9972D2D1}"/>
              </a:ext>
            </a:extLst>
          </p:cNvPr>
          <p:cNvSpPr>
            <a:spLocks noGrp="1"/>
          </p:cNvSpPr>
          <p:nvPr>
            <p:ph type="title"/>
          </p:nvPr>
        </p:nvSpPr>
        <p:spPr>
          <a:xfrm>
            <a:off x="1447799" y="778693"/>
            <a:ext cx="9296400" cy="892149"/>
          </a:xfrm>
        </p:spPr>
        <p:txBody>
          <a:bodyPr vert="horz" lIns="91440" tIns="45720" rIns="91440" bIns="45720" rtlCol="0" anchor="ctr">
            <a:normAutofit fontScale="90000"/>
          </a:bodyPr>
          <a:lstStyle/>
          <a:p>
            <a:pPr algn="ctr">
              <a:lnSpc>
                <a:spcPct val="83000"/>
              </a:lnSpc>
            </a:pPr>
            <a:r>
              <a:rPr lang="en-US" sz="6800" b="1" cap="all" spc="-100" dirty="0"/>
              <a:t>Action plan</a:t>
            </a:r>
          </a:p>
        </p:txBody>
      </p:sp>
      <p:graphicFrame>
        <p:nvGraphicFramePr>
          <p:cNvPr id="4" name="Table 3">
            <a:extLst>
              <a:ext uri="{FF2B5EF4-FFF2-40B4-BE49-F238E27FC236}">
                <a16:creationId xmlns:a16="http://schemas.microsoft.com/office/drawing/2014/main" id="{D25735C7-15B8-880C-AF4A-C68A74D39486}"/>
              </a:ext>
            </a:extLst>
          </p:cNvPr>
          <p:cNvGraphicFramePr>
            <a:graphicFrameLocks noGrp="1"/>
          </p:cNvGraphicFramePr>
          <p:nvPr>
            <p:extLst>
              <p:ext uri="{D42A27DB-BD31-4B8C-83A1-F6EECF244321}">
                <p14:modId xmlns:p14="http://schemas.microsoft.com/office/powerpoint/2010/main" val="1506539764"/>
              </p:ext>
            </p:extLst>
          </p:nvPr>
        </p:nvGraphicFramePr>
        <p:xfrm>
          <a:off x="909483" y="1489418"/>
          <a:ext cx="10373032" cy="4544748"/>
        </p:xfrm>
        <a:graphic>
          <a:graphicData uri="http://schemas.openxmlformats.org/drawingml/2006/table">
            <a:tbl>
              <a:tblPr firstRow="1" bandRow="1">
                <a:tableStyleId>{073A0DAA-6AF3-43AB-8588-CEC1D06C72B9}</a:tableStyleId>
              </a:tblPr>
              <a:tblGrid>
                <a:gridCol w="2593258">
                  <a:extLst>
                    <a:ext uri="{9D8B030D-6E8A-4147-A177-3AD203B41FA5}">
                      <a16:colId xmlns:a16="http://schemas.microsoft.com/office/drawing/2014/main" val="1850447837"/>
                    </a:ext>
                  </a:extLst>
                </a:gridCol>
                <a:gridCol w="2593258">
                  <a:extLst>
                    <a:ext uri="{9D8B030D-6E8A-4147-A177-3AD203B41FA5}">
                      <a16:colId xmlns:a16="http://schemas.microsoft.com/office/drawing/2014/main" val="15016617"/>
                    </a:ext>
                  </a:extLst>
                </a:gridCol>
                <a:gridCol w="3259394">
                  <a:extLst>
                    <a:ext uri="{9D8B030D-6E8A-4147-A177-3AD203B41FA5}">
                      <a16:colId xmlns:a16="http://schemas.microsoft.com/office/drawing/2014/main" val="639281615"/>
                    </a:ext>
                  </a:extLst>
                </a:gridCol>
                <a:gridCol w="1927122">
                  <a:extLst>
                    <a:ext uri="{9D8B030D-6E8A-4147-A177-3AD203B41FA5}">
                      <a16:colId xmlns:a16="http://schemas.microsoft.com/office/drawing/2014/main" val="3499006019"/>
                    </a:ext>
                  </a:extLst>
                </a:gridCol>
              </a:tblGrid>
              <a:tr h="662546">
                <a:tc>
                  <a:txBody>
                    <a:bodyPr/>
                    <a:lstStyle/>
                    <a:p>
                      <a:pPr algn="ctr"/>
                      <a:r>
                        <a:rPr lang="en-CA" dirty="0"/>
                        <a:t>TASKS</a:t>
                      </a:r>
                    </a:p>
                  </a:txBody>
                  <a:tcPr/>
                </a:tc>
                <a:tc>
                  <a:txBody>
                    <a:bodyPr/>
                    <a:lstStyle/>
                    <a:p>
                      <a:pPr algn="ctr"/>
                      <a:r>
                        <a:rPr lang="en-CA" dirty="0"/>
                        <a:t>WHO IS ACCOUTANBLE</a:t>
                      </a:r>
                    </a:p>
                  </a:txBody>
                  <a:tcPr/>
                </a:tc>
                <a:tc>
                  <a:txBody>
                    <a:bodyPr/>
                    <a:lstStyle/>
                    <a:p>
                      <a:pPr algn="ctr"/>
                      <a:r>
                        <a:rPr lang="en-CA" dirty="0"/>
                        <a:t>EXPECTED RESULTS</a:t>
                      </a:r>
                    </a:p>
                  </a:txBody>
                  <a:tcPr/>
                </a:tc>
                <a:tc>
                  <a:txBody>
                    <a:bodyPr/>
                    <a:lstStyle/>
                    <a:p>
                      <a:pPr algn="ctr"/>
                      <a:r>
                        <a:rPr lang="en-CA" dirty="0"/>
                        <a:t>COMPLETION DATE</a:t>
                      </a:r>
                    </a:p>
                  </a:txBody>
                  <a:tcPr/>
                </a:tc>
                <a:extLst>
                  <a:ext uri="{0D108BD9-81ED-4DB2-BD59-A6C34878D82A}">
                    <a16:rowId xmlns:a16="http://schemas.microsoft.com/office/drawing/2014/main" val="3959753649"/>
                  </a:ext>
                </a:extLst>
              </a:tr>
              <a:tr h="1230442">
                <a:tc>
                  <a:txBody>
                    <a:bodyPr/>
                    <a:lstStyle/>
                    <a:p>
                      <a:r>
                        <a:rPr lang="en-CA" dirty="0"/>
                        <a:t>Implement pick up and drop off services to customers</a:t>
                      </a:r>
                    </a:p>
                  </a:txBody>
                  <a:tcPr/>
                </a:tc>
                <a:tc>
                  <a:txBody>
                    <a:bodyPr/>
                    <a:lstStyle/>
                    <a:p>
                      <a:r>
                        <a:rPr lang="en-CA" dirty="0"/>
                        <a:t>Service Manager, BDC Manager and Director of Fixed Ops</a:t>
                      </a:r>
                    </a:p>
                  </a:txBody>
                  <a:tcPr/>
                </a:tc>
                <a:tc>
                  <a:txBody>
                    <a:bodyPr/>
                    <a:lstStyle/>
                    <a:p>
                      <a:r>
                        <a:rPr lang="en-CA" dirty="0"/>
                        <a:t>New customer acquisition, more availability to meet the demand</a:t>
                      </a:r>
                    </a:p>
                  </a:txBody>
                  <a:tcPr/>
                </a:tc>
                <a:tc>
                  <a:txBody>
                    <a:bodyPr/>
                    <a:lstStyle/>
                    <a:p>
                      <a:r>
                        <a:rPr lang="en-CA" dirty="0"/>
                        <a:t>January 01, 2025</a:t>
                      </a:r>
                    </a:p>
                  </a:txBody>
                  <a:tcPr/>
                </a:tc>
                <a:extLst>
                  <a:ext uri="{0D108BD9-81ED-4DB2-BD59-A6C34878D82A}">
                    <a16:rowId xmlns:a16="http://schemas.microsoft.com/office/drawing/2014/main" val="4073545198"/>
                  </a:ext>
                </a:extLst>
              </a:tr>
              <a:tr h="655238">
                <a:tc>
                  <a:txBody>
                    <a:bodyPr/>
                    <a:lstStyle/>
                    <a:p>
                      <a:r>
                        <a:rPr lang="en-US" dirty="0"/>
                        <a:t>Service manager to review job distribution and productivity on a monthly basis</a:t>
                      </a:r>
                      <a:endParaRPr lang="en-CA" dirty="0"/>
                    </a:p>
                  </a:txBody>
                  <a:tcPr/>
                </a:tc>
                <a:tc>
                  <a:txBody>
                    <a:bodyPr/>
                    <a:lstStyle/>
                    <a:p>
                      <a:r>
                        <a:rPr lang="en-CA" dirty="0"/>
                        <a:t>Service Manager, Director of Fixed Ops</a:t>
                      </a:r>
                    </a:p>
                  </a:txBody>
                  <a:tcPr/>
                </a:tc>
                <a:tc>
                  <a:txBody>
                    <a:bodyPr/>
                    <a:lstStyle/>
                    <a:p>
                      <a:r>
                        <a:rPr lang="en-CA" dirty="0"/>
                        <a:t>Increased productivity, gross for RO, and decreased bottlenecks</a:t>
                      </a:r>
                    </a:p>
                  </a:txBody>
                  <a:tcPr/>
                </a:tc>
                <a:tc>
                  <a:txBody>
                    <a:bodyPr/>
                    <a:lstStyle/>
                    <a:p>
                      <a:r>
                        <a:rPr lang="en-CA" dirty="0"/>
                        <a:t>Start reviewing September 30, 2024</a:t>
                      </a:r>
                    </a:p>
                  </a:txBody>
                  <a:tcPr/>
                </a:tc>
                <a:extLst>
                  <a:ext uri="{0D108BD9-81ED-4DB2-BD59-A6C34878D82A}">
                    <a16:rowId xmlns:a16="http://schemas.microsoft.com/office/drawing/2014/main" val="1218281231"/>
                  </a:ext>
                </a:extLst>
              </a:tr>
              <a:tr h="289291">
                <a:tc>
                  <a:txBody>
                    <a:bodyPr/>
                    <a:lstStyle/>
                    <a:p>
                      <a:r>
                        <a:rPr lang="en-CA" dirty="0"/>
                        <a:t>Set up weekly </a:t>
                      </a:r>
                      <a:r>
                        <a:rPr lang="en-CA" dirty="0" err="1"/>
                        <a:t>interdept</a:t>
                      </a:r>
                      <a:r>
                        <a:rPr lang="en-CA" dirty="0"/>
                        <a:t> meetings to address any issues</a:t>
                      </a:r>
                    </a:p>
                  </a:txBody>
                  <a:tcPr/>
                </a:tc>
                <a:tc>
                  <a:txBody>
                    <a:bodyPr/>
                    <a:lstStyle/>
                    <a:p>
                      <a:r>
                        <a:rPr lang="en-CA" dirty="0"/>
                        <a:t>Service Manager, Sales Manager, Director of Fixed Ops and Director of Sales</a:t>
                      </a:r>
                    </a:p>
                  </a:txBody>
                  <a:tcPr/>
                </a:tc>
                <a:tc>
                  <a:txBody>
                    <a:bodyPr/>
                    <a:lstStyle/>
                    <a:p>
                      <a:r>
                        <a:rPr lang="en-CA" dirty="0"/>
                        <a:t>Improved communication, problem solving and increased efficiency across dealership</a:t>
                      </a:r>
                    </a:p>
                  </a:txBody>
                  <a:tcPr/>
                </a:tc>
                <a:tc>
                  <a:txBody>
                    <a:bodyPr/>
                    <a:lstStyle/>
                    <a:p>
                      <a:r>
                        <a:rPr lang="en-CA" dirty="0"/>
                        <a:t>Starting week of September 23, 2024</a:t>
                      </a:r>
                    </a:p>
                  </a:txBody>
                  <a:tcPr/>
                </a:tc>
                <a:extLst>
                  <a:ext uri="{0D108BD9-81ED-4DB2-BD59-A6C34878D82A}">
                    <a16:rowId xmlns:a16="http://schemas.microsoft.com/office/drawing/2014/main" val="3765201217"/>
                  </a:ext>
                </a:extLst>
              </a:tr>
            </a:tbl>
          </a:graphicData>
        </a:graphic>
      </p:graphicFrame>
    </p:spTree>
    <p:extLst>
      <p:ext uri="{BB962C8B-B14F-4D97-AF65-F5344CB8AC3E}">
        <p14:creationId xmlns:p14="http://schemas.microsoft.com/office/powerpoint/2010/main" val="511683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821587" y="1182675"/>
            <a:ext cx="3978563" cy="4487882"/>
          </a:xfrm>
        </p:spPr>
        <p:txBody>
          <a:bodyPr>
            <a:normAutofit/>
          </a:bodyPr>
          <a:lstStyle/>
          <a:p>
            <a:pPr algn="ctr"/>
            <a:r>
              <a:rPr lang="en-CA" sz="4400" b="1"/>
              <a:t>SYNOPSIS</a:t>
            </a:r>
            <a:endParaRPr lang="en-CA" sz="4400" b="1" dirty="0"/>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3" name="Content Placeholder 2">
            <a:extLst>
              <a:ext uri="{FF2B5EF4-FFF2-40B4-BE49-F238E27FC236}">
                <a16:creationId xmlns:a16="http://schemas.microsoft.com/office/drawing/2014/main" id="{61D332EE-6B8C-C685-33B6-FA31A2139EC2}"/>
              </a:ext>
            </a:extLst>
          </p:cNvPr>
          <p:cNvSpPr>
            <a:spLocks noGrp="1"/>
          </p:cNvSpPr>
          <p:nvPr>
            <p:ph idx="1"/>
          </p:nvPr>
        </p:nvSpPr>
        <p:spPr>
          <a:xfrm>
            <a:off x="5925455" y="376846"/>
            <a:ext cx="5957621" cy="6099540"/>
          </a:xfrm>
        </p:spPr>
        <p:txBody>
          <a:bodyPr anchor="ctr">
            <a:normAutofit/>
          </a:bodyPr>
          <a:lstStyle/>
          <a:p>
            <a:pPr marL="0" indent="0">
              <a:buNone/>
            </a:pPr>
            <a:r>
              <a:rPr lang="en-CA" sz="1600" dirty="0"/>
              <a:t>Although we have a fairly strong service department, there are many areas of opportunities, some of which are low hanging fruits and require minimal effort. If we take advantage of the opportunities, we have uncovered through the SWOT analysis exercise with the service team, this department has great potential. If we can hire the 3 additional techs, provide the necessary trainings to the team, extend our current hours of operation, provide convenient services (pick up/drop off) to our customer, we have the opportunity to generate additional profitability, gain competitive edge,  and build customer relationship and loyalty.</a:t>
            </a:r>
          </a:p>
        </p:txBody>
      </p:sp>
    </p:spTree>
    <p:extLst>
      <p:ext uri="{BB962C8B-B14F-4D97-AF65-F5344CB8AC3E}">
        <p14:creationId xmlns:p14="http://schemas.microsoft.com/office/powerpoint/2010/main" val="4284772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983887" y="1185059"/>
            <a:ext cx="3650748" cy="4487882"/>
          </a:xfrm>
        </p:spPr>
        <p:txBody>
          <a:bodyPr>
            <a:normAutofit/>
          </a:bodyPr>
          <a:lstStyle/>
          <a:p>
            <a:pPr algn="ctr"/>
            <a:r>
              <a:rPr lang="en-CA" sz="4400" b="1" dirty="0"/>
              <a:t>100 REPAIR ORDER ANALYSIS</a:t>
            </a:r>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pic>
        <p:nvPicPr>
          <p:cNvPr id="6" name="Picture 5">
            <a:extLst>
              <a:ext uri="{FF2B5EF4-FFF2-40B4-BE49-F238E27FC236}">
                <a16:creationId xmlns:a16="http://schemas.microsoft.com/office/drawing/2014/main" id="{0D5978E6-F972-B94A-CF78-6D92A4D7D9C5}"/>
              </a:ext>
            </a:extLst>
          </p:cNvPr>
          <p:cNvPicPr>
            <a:picLocks noChangeAspect="1"/>
          </p:cNvPicPr>
          <p:nvPr/>
        </p:nvPicPr>
        <p:blipFill>
          <a:blip r:embed="rId2"/>
          <a:stretch>
            <a:fillRect/>
          </a:stretch>
        </p:blipFill>
        <p:spPr>
          <a:xfrm>
            <a:off x="5754950" y="806860"/>
            <a:ext cx="6181792" cy="5051787"/>
          </a:xfrm>
          <a:prstGeom prst="rect">
            <a:avLst/>
          </a:prstGeom>
        </p:spPr>
      </p:pic>
    </p:spTree>
    <p:extLst>
      <p:ext uri="{BB962C8B-B14F-4D97-AF65-F5344CB8AC3E}">
        <p14:creationId xmlns:p14="http://schemas.microsoft.com/office/powerpoint/2010/main" val="686365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983887" y="1185059"/>
            <a:ext cx="3650748" cy="4487882"/>
          </a:xfrm>
        </p:spPr>
        <p:txBody>
          <a:bodyPr>
            <a:normAutofit/>
          </a:bodyPr>
          <a:lstStyle/>
          <a:p>
            <a:pPr algn="ctr"/>
            <a:r>
              <a:rPr lang="en-CA" sz="4400" b="1" dirty="0"/>
              <a:t>100 REPAIR ORDER ANALYSIS</a:t>
            </a:r>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7" name="Content Placeholder 2">
            <a:extLst>
              <a:ext uri="{FF2B5EF4-FFF2-40B4-BE49-F238E27FC236}">
                <a16:creationId xmlns:a16="http://schemas.microsoft.com/office/drawing/2014/main" id="{2DC95FAE-642C-D35E-5DD7-B09ABC0A1A42}"/>
              </a:ext>
            </a:extLst>
          </p:cNvPr>
          <p:cNvSpPr>
            <a:spLocks noGrp="1"/>
          </p:cNvSpPr>
          <p:nvPr>
            <p:ph idx="1"/>
          </p:nvPr>
        </p:nvSpPr>
        <p:spPr>
          <a:xfrm>
            <a:off x="5925455" y="376846"/>
            <a:ext cx="5957621" cy="6099540"/>
          </a:xfrm>
        </p:spPr>
        <p:txBody>
          <a:bodyPr anchor="ctr">
            <a:normAutofit/>
          </a:bodyPr>
          <a:lstStyle/>
          <a:p>
            <a:pPr marL="0" indent="0">
              <a:buNone/>
            </a:pPr>
            <a:r>
              <a:rPr lang="en-CA" sz="1600" dirty="0"/>
              <a:t>Upon the completion of the 100 RO Analysis, the service manager and I discussed the following:</a:t>
            </a:r>
          </a:p>
          <a:p>
            <a:pPr marL="285750" indent="-285750">
              <a:buFont typeface="Arial" panose="020B0604020202020204" pitchFamily="34" charset="0"/>
              <a:buChar char="•"/>
            </a:pPr>
            <a:r>
              <a:rPr lang="en-CA" sz="1600" dirty="0"/>
              <a:t>Larger volume of one line work orders due to several ROs that were picked were from our express lane</a:t>
            </a:r>
          </a:p>
          <a:p>
            <a:pPr marL="285750" indent="-285750">
              <a:buFont typeface="Arial" panose="020B0604020202020204" pitchFamily="34" charset="0"/>
              <a:buChar char="•"/>
            </a:pPr>
            <a:r>
              <a:rPr lang="en-CA" sz="1600" dirty="0"/>
              <a:t>Over 60% of the labour is derived from repairs – this is mainly due to our commercial fleet repairs</a:t>
            </a:r>
          </a:p>
          <a:p>
            <a:pPr marL="285750" indent="-285750">
              <a:buFont typeface="Arial" panose="020B0604020202020204" pitchFamily="34" charset="0"/>
              <a:buChar char="•"/>
            </a:pPr>
            <a:r>
              <a:rPr lang="en-CA" sz="1600" dirty="0"/>
              <a:t>The distribution of work is being reviewed frequently but the service manager believes that we could do a better job and optimize technician time</a:t>
            </a:r>
          </a:p>
          <a:p>
            <a:pPr marL="285750" indent="-285750">
              <a:buFont typeface="Arial" panose="020B0604020202020204" pitchFamily="34" charset="0"/>
              <a:buChar char="•"/>
            </a:pPr>
            <a:r>
              <a:rPr lang="en-CA" sz="1600" dirty="0"/>
              <a:t>Our customer ELR is over $8 off from the target labour rate, and we would like see this difference decrease</a:t>
            </a:r>
          </a:p>
          <a:p>
            <a:pPr marL="285750" indent="-285750">
              <a:buFont typeface="Arial" panose="020B0604020202020204" pitchFamily="34" charset="0"/>
              <a:buChar char="•"/>
            </a:pPr>
            <a:endParaRPr lang="en-CA" sz="1600" dirty="0"/>
          </a:p>
          <a:p>
            <a:pPr marL="285750" indent="-285750">
              <a:buFont typeface="Arial" panose="020B0604020202020204" pitchFamily="34" charset="0"/>
              <a:buChar char="•"/>
            </a:pPr>
            <a:endParaRPr lang="en-CA" sz="1200" dirty="0"/>
          </a:p>
        </p:txBody>
      </p:sp>
      <p:graphicFrame>
        <p:nvGraphicFramePr>
          <p:cNvPr id="9" name="Chart 8">
            <a:extLst>
              <a:ext uri="{FF2B5EF4-FFF2-40B4-BE49-F238E27FC236}">
                <a16:creationId xmlns:a16="http://schemas.microsoft.com/office/drawing/2014/main" id="{D4927C52-AE62-4A0E-2EC1-BCE0F8D2DC8B}"/>
              </a:ext>
            </a:extLst>
          </p:cNvPr>
          <p:cNvGraphicFramePr>
            <a:graphicFrameLocks/>
          </p:cNvGraphicFramePr>
          <p:nvPr>
            <p:extLst>
              <p:ext uri="{D42A27DB-BD31-4B8C-83A1-F6EECF244321}">
                <p14:modId xmlns:p14="http://schemas.microsoft.com/office/powerpoint/2010/main" val="131842136"/>
              </p:ext>
            </p:extLst>
          </p:nvPr>
        </p:nvGraphicFramePr>
        <p:xfrm>
          <a:off x="262465" y="4612011"/>
          <a:ext cx="4931292" cy="21218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51723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983887" y="1185059"/>
            <a:ext cx="3650748" cy="4487882"/>
          </a:xfrm>
        </p:spPr>
        <p:txBody>
          <a:bodyPr>
            <a:normAutofit/>
          </a:bodyPr>
          <a:lstStyle/>
          <a:p>
            <a:pPr algn="ctr"/>
            <a:r>
              <a:rPr lang="en-CA" sz="4400" b="1" dirty="0"/>
              <a:t>SWOT ANALYSIS - STRENGTHS</a:t>
            </a:r>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3" name="Content Placeholder 2">
            <a:extLst>
              <a:ext uri="{FF2B5EF4-FFF2-40B4-BE49-F238E27FC236}">
                <a16:creationId xmlns:a16="http://schemas.microsoft.com/office/drawing/2014/main" id="{61D332EE-6B8C-C685-33B6-FA31A2139EC2}"/>
              </a:ext>
            </a:extLst>
          </p:cNvPr>
          <p:cNvSpPr>
            <a:spLocks noGrp="1"/>
          </p:cNvSpPr>
          <p:nvPr>
            <p:ph idx="1"/>
          </p:nvPr>
        </p:nvSpPr>
        <p:spPr>
          <a:xfrm>
            <a:off x="5925455" y="376846"/>
            <a:ext cx="5957621" cy="6099540"/>
          </a:xfrm>
        </p:spPr>
        <p:txBody>
          <a:bodyPr anchor="ctr">
            <a:normAutofit lnSpcReduction="10000"/>
          </a:bodyPr>
          <a:lstStyle/>
          <a:p>
            <a:r>
              <a:rPr lang="en-CA" sz="1600" dirty="0"/>
              <a:t>4 strong advisors all at different stages of their careers </a:t>
            </a:r>
          </a:p>
          <a:p>
            <a:r>
              <a:rPr lang="en-CA" sz="1600" dirty="0"/>
              <a:t>Strong  service manager – started as an apprentice with us and has been with the company for over 35 years. Very knowledgeable about the brand and manufacturer </a:t>
            </a:r>
          </a:p>
          <a:p>
            <a:r>
              <a:rPr lang="en-CA" sz="1600" dirty="0"/>
              <a:t>Strong Techs – we have some long tenure techs and master techs</a:t>
            </a:r>
          </a:p>
          <a:p>
            <a:r>
              <a:rPr lang="en-CA" sz="1600" dirty="0"/>
              <a:t>Brand Reputation with a loyal customer base – retail and commercial </a:t>
            </a:r>
          </a:p>
          <a:p>
            <a:r>
              <a:rPr lang="en-CA" sz="1600" dirty="0"/>
              <a:t>Service BDC – increased appointment volume, better customer experience, efficient scheduling </a:t>
            </a:r>
          </a:p>
          <a:p>
            <a:r>
              <a:rPr lang="en-CA" sz="1600" dirty="0"/>
              <a:t>Queenston Apprenticeship Program – attracts young talents and allows us to develop technicians within our dealership group </a:t>
            </a:r>
          </a:p>
          <a:p>
            <a:r>
              <a:rPr lang="en-CA" sz="1600" dirty="0"/>
              <a:t>Synergy and leveraging of other sister dealerships – access to body shops, used car dealerships, reconditioning centres </a:t>
            </a:r>
          </a:p>
          <a:p>
            <a:r>
              <a:rPr lang="en-CA" sz="1600" dirty="0"/>
              <a:t>Continuous GM training on new updates, programs, systems – allows employee to stay up-to-date and continue being the experts of the brand</a:t>
            </a:r>
          </a:p>
        </p:txBody>
      </p:sp>
    </p:spTree>
    <p:extLst>
      <p:ext uri="{BB962C8B-B14F-4D97-AF65-F5344CB8AC3E}">
        <p14:creationId xmlns:p14="http://schemas.microsoft.com/office/powerpoint/2010/main" val="1341630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656198" y="1185059"/>
            <a:ext cx="4143830" cy="4487882"/>
          </a:xfrm>
        </p:spPr>
        <p:txBody>
          <a:bodyPr>
            <a:normAutofit/>
          </a:bodyPr>
          <a:lstStyle/>
          <a:p>
            <a:pPr algn="ctr"/>
            <a:r>
              <a:rPr lang="en-CA" sz="4400" b="1" dirty="0"/>
              <a:t>SWOT ANALYSIS - WEAKNESSES</a:t>
            </a:r>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3" name="Content Placeholder 2">
            <a:extLst>
              <a:ext uri="{FF2B5EF4-FFF2-40B4-BE49-F238E27FC236}">
                <a16:creationId xmlns:a16="http://schemas.microsoft.com/office/drawing/2014/main" id="{61D332EE-6B8C-C685-33B6-FA31A2139EC2}"/>
              </a:ext>
            </a:extLst>
          </p:cNvPr>
          <p:cNvSpPr>
            <a:spLocks noGrp="1"/>
          </p:cNvSpPr>
          <p:nvPr>
            <p:ph idx="1"/>
          </p:nvPr>
        </p:nvSpPr>
        <p:spPr>
          <a:xfrm>
            <a:off x="5925455" y="376846"/>
            <a:ext cx="5957621" cy="6099540"/>
          </a:xfrm>
        </p:spPr>
        <p:txBody>
          <a:bodyPr anchor="ctr">
            <a:normAutofit/>
          </a:bodyPr>
          <a:lstStyle/>
          <a:p>
            <a:r>
              <a:rPr lang="en-CA" sz="1600" dirty="0"/>
              <a:t>Lack of succession planning and aging tech population </a:t>
            </a:r>
            <a:r>
              <a:rPr lang="en-CA" dirty="0"/>
              <a:t>– some of our service team members are close to retirement and we don’t currently have a plan on how to replace them </a:t>
            </a:r>
          </a:p>
          <a:p>
            <a:r>
              <a:rPr lang="en-CA" sz="1600" dirty="0"/>
              <a:t>Some of the older techs have a difficult time embracing new technology - don’t want to use  the new technology, such as the scanners</a:t>
            </a:r>
          </a:p>
          <a:p>
            <a:r>
              <a:rPr lang="en-CA" sz="1600" dirty="0"/>
              <a:t>Lack of technician – we currently have 17 stalls and only 13 techs  and it is difficult to find technicians in today's market</a:t>
            </a:r>
          </a:p>
          <a:p>
            <a:r>
              <a:rPr lang="en-CA" sz="1600" dirty="0"/>
              <a:t>Some conflicts with sales department (new and used)  due to poor communication between the departments and due to </a:t>
            </a:r>
          </a:p>
          <a:p>
            <a:endParaRPr lang="en-CA" sz="1600" dirty="0"/>
          </a:p>
          <a:p>
            <a:endParaRPr lang="en-CA" sz="1600" dirty="0"/>
          </a:p>
        </p:txBody>
      </p:sp>
    </p:spTree>
    <p:extLst>
      <p:ext uri="{BB962C8B-B14F-4D97-AF65-F5344CB8AC3E}">
        <p14:creationId xmlns:p14="http://schemas.microsoft.com/office/powerpoint/2010/main" val="2441865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821587" y="1182675"/>
            <a:ext cx="3978563" cy="4487882"/>
          </a:xfrm>
        </p:spPr>
        <p:txBody>
          <a:bodyPr>
            <a:normAutofit/>
          </a:bodyPr>
          <a:lstStyle/>
          <a:p>
            <a:pPr algn="ctr"/>
            <a:r>
              <a:rPr lang="en-CA" sz="4400" b="1" dirty="0"/>
              <a:t>SWOT ANALYSIS - OPPORTUNITIES</a:t>
            </a:r>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3" name="Content Placeholder 2">
            <a:extLst>
              <a:ext uri="{FF2B5EF4-FFF2-40B4-BE49-F238E27FC236}">
                <a16:creationId xmlns:a16="http://schemas.microsoft.com/office/drawing/2014/main" id="{61D332EE-6B8C-C685-33B6-FA31A2139EC2}"/>
              </a:ext>
            </a:extLst>
          </p:cNvPr>
          <p:cNvSpPr>
            <a:spLocks noGrp="1"/>
          </p:cNvSpPr>
          <p:nvPr>
            <p:ph idx="1"/>
          </p:nvPr>
        </p:nvSpPr>
        <p:spPr>
          <a:xfrm>
            <a:off x="5925455" y="743163"/>
            <a:ext cx="5957621" cy="6099540"/>
          </a:xfrm>
        </p:spPr>
        <p:txBody>
          <a:bodyPr anchor="ctr">
            <a:normAutofit/>
          </a:bodyPr>
          <a:lstStyle/>
          <a:p>
            <a:r>
              <a:rPr lang="en-CA" sz="1600" dirty="0"/>
              <a:t>GM continues to grow its EVs so there is opportunities to gain competitive advantage by training our service team to become experts on EVs  </a:t>
            </a:r>
          </a:p>
          <a:p>
            <a:r>
              <a:rPr lang="en-CA" sz="1600" dirty="0"/>
              <a:t>We are currently partnered with a couple of colleges, but we can expand and grow relationships with other colleges as well – this will help start succession planning and building a team  by fostering our apprenticeship program as our aged employees retire/exit</a:t>
            </a:r>
          </a:p>
          <a:p>
            <a:r>
              <a:rPr lang="en-CA" sz="1600" dirty="0"/>
              <a:t>New technology – could lead to better customer experience </a:t>
            </a:r>
          </a:p>
          <a:p>
            <a:r>
              <a:rPr lang="en-CA" sz="1600" dirty="0"/>
              <a:t>Upselling opportunities in the BDC department through training staff on selling </a:t>
            </a:r>
          </a:p>
          <a:p>
            <a:r>
              <a:rPr lang="en-CA" sz="1600" dirty="0"/>
              <a:t>Extended service hours to allow flexibility to customers  - builds customer loyalty</a:t>
            </a:r>
          </a:p>
          <a:p>
            <a:r>
              <a:rPr lang="en-CA" sz="1600" dirty="0"/>
              <a:t>Mobile service or vehicle pick up/drop off service - provides convenience to customers and opportunity to gain new customers and expand market share </a:t>
            </a:r>
          </a:p>
          <a:p>
            <a:endParaRPr lang="en-CA" sz="1600" dirty="0"/>
          </a:p>
          <a:p>
            <a:endParaRPr lang="en-CA" sz="1600" dirty="0"/>
          </a:p>
        </p:txBody>
      </p:sp>
    </p:spTree>
    <p:extLst>
      <p:ext uri="{BB962C8B-B14F-4D97-AF65-F5344CB8AC3E}">
        <p14:creationId xmlns:p14="http://schemas.microsoft.com/office/powerpoint/2010/main" val="3950829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821587" y="1182675"/>
            <a:ext cx="3978563" cy="4487882"/>
          </a:xfrm>
        </p:spPr>
        <p:txBody>
          <a:bodyPr>
            <a:normAutofit/>
          </a:bodyPr>
          <a:lstStyle/>
          <a:p>
            <a:pPr algn="ctr"/>
            <a:r>
              <a:rPr lang="en-CA" sz="4400" b="1" dirty="0"/>
              <a:t>SWOT ANALYSIS - THREATS</a:t>
            </a:r>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3" name="Content Placeholder 2">
            <a:extLst>
              <a:ext uri="{FF2B5EF4-FFF2-40B4-BE49-F238E27FC236}">
                <a16:creationId xmlns:a16="http://schemas.microsoft.com/office/drawing/2014/main" id="{61D332EE-6B8C-C685-33B6-FA31A2139EC2}"/>
              </a:ext>
            </a:extLst>
          </p:cNvPr>
          <p:cNvSpPr>
            <a:spLocks noGrp="1"/>
          </p:cNvSpPr>
          <p:nvPr>
            <p:ph idx="1"/>
          </p:nvPr>
        </p:nvSpPr>
        <p:spPr>
          <a:xfrm>
            <a:off x="5925455" y="376846"/>
            <a:ext cx="5957621" cy="6099540"/>
          </a:xfrm>
        </p:spPr>
        <p:txBody>
          <a:bodyPr anchor="ctr">
            <a:normAutofit/>
          </a:bodyPr>
          <a:lstStyle/>
          <a:p>
            <a:r>
              <a:rPr lang="en-CA" sz="1600" dirty="0"/>
              <a:t>Large public </a:t>
            </a:r>
            <a:r>
              <a:rPr lang="en-CA" sz="1600" dirty="0" err="1"/>
              <a:t>autogroup</a:t>
            </a:r>
            <a:r>
              <a:rPr lang="en-CA" sz="1600" dirty="0"/>
              <a:t> (Auto Canada) buying many dealerships and growing through vertical integration (buying up/down the supply chain), monopolizing the market </a:t>
            </a:r>
          </a:p>
          <a:p>
            <a:r>
              <a:rPr lang="en-CA" sz="1600" dirty="0"/>
              <a:t>Competition from independent shops – especially after the expiration of the warranty period</a:t>
            </a:r>
          </a:p>
          <a:p>
            <a:r>
              <a:rPr lang="en-CA" sz="1600" dirty="0"/>
              <a:t> Shortage of technicians </a:t>
            </a:r>
          </a:p>
          <a:p>
            <a:r>
              <a:rPr lang="en-CA" sz="1600" dirty="0"/>
              <a:t>New technology brings more complexity and requires new tools and training – these can be costly </a:t>
            </a:r>
          </a:p>
          <a:p>
            <a:r>
              <a:rPr lang="en-CA" sz="1600" dirty="0"/>
              <a:t>Back ordered parts </a:t>
            </a:r>
          </a:p>
        </p:txBody>
      </p:sp>
    </p:spTree>
    <p:extLst>
      <p:ext uri="{BB962C8B-B14F-4D97-AF65-F5344CB8AC3E}">
        <p14:creationId xmlns:p14="http://schemas.microsoft.com/office/powerpoint/2010/main" val="2210260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821587" y="1182675"/>
            <a:ext cx="3978563" cy="4487882"/>
          </a:xfrm>
        </p:spPr>
        <p:txBody>
          <a:bodyPr>
            <a:normAutofit/>
          </a:bodyPr>
          <a:lstStyle/>
          <a:p>
            <a:pPr algn="ctr"/>
            <a:r>
              <a:rPr lang="en-CA" sz="4400" b="1" dirty="0"/>
              <a:t>SWOT ANALYSIS - OBJECTIVES</a:t>
            </a:r>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3" name="Content Placeholder 2">
            <a:extLst>
              <a:ext uri="{FF2B5EF4-FFF2-40B4-BE49-F238E27FC236}">
                <a16:creationId xmlns:a16="http://schemas.microsoft.com/office/drawing/2014/main" id="{61D332EE-6B8C-C685-33B6-FA31A2139EC2}"/>
              </a:ext>
            </a:extLst>
          </p:cNvPr>
          <p:cNvSpPr>
            <a:spLocks noGrp="1"/>
          </p:cNvSpPr>
          <p:nvPr>
            <p:ph idx="1"/>
          </p:nvPr>
        </p:nvSpPr>
        <p:spPr>
          <a:xfrm>
            <a:off x="5925455" y="376846"/>
            <a:ext cx="5957621" cy="6099540"/>
          </a:xfrm>
        </p:spPr>
        <p:txBody>
          <a:bodyPr anchor="ctr">
            <a:normAutofit/>
          </a:bodyPr>
          <a:lstStyle/>
          <a:p>
            <a:pPr marL="342900" indent="-342900">
              <a:buAutoNum type="arabicParenR"/>
            </a:pPr>
            <a:r>
              <a:rPr lang="en-CA" sz="1600" dirty="0"/>
              <a:t>Increase the ROs per hour and multiple line ROs</a:t>
            </a:r>
          </a:p>
          <a:p>
            <a:pPr marL="342900" indent="-342900">
              <a:buAutoNum type="arabicParenR"/>
            </a:pPr>
            <a:r>
              <a:rPr lang="en-CA" sz="1600" dirty="0"/>
              <a:t>Increase use of video usage while performing  multiple point inspections</a:t>
            </a:r>
          </a:p>
          <a:p>
            <a:pPr marL="342900" indent="-342900">
              <a:buAutoNum type="arabicParenR"/>
            </a:pPr>
            <a:r>
              <a:rPr lang="en-CA" sz="1600" dirty="0"/>
              <a:t>Attract more technicians and retain them</a:t>
            </a:r>
          </a:p>
          <a:p>
            <a:pPr marL="342900" indent="-342900">
              <a:buAutoNum type="arabicParenR"/>
            </a:pPr>
            <a:r>
              <a:rPr lang="en-CA" sz="1600" dirty="0"/>
              <a:t>Acquire new customers and increase customer retention </a:t>
            </a:r>
          </a:p>
          <a:p>
            <a:pPr marL="342900" indent="-342900">
              <a:buAutoNum type="arabicParenR"/>
            </a:pPr>
            <a:r>
              <a:rPr lang="en-CA" sz="1600" dirty="0"/>
              <a:t>Improve on work distribution to increase tech productivity and to maximize gross profit </a:t>
            </a:r>
          </a:p>
          <a:p>
            <a:endParaRPr lang="en-CA" sz="1600" dirty="0"/>
          </a:p>
        </p:txBody>
      </p:sp>
    </p:spTree>
    <p:extLst>
      <p:ext uri="{BB962C8B-B14F-4D97-AF65-F5344CB8AC3E}">
        <p14:creationId xmlns:p14="http://schemas.microsoft.com/office/powerpoint/2010/main" val="317461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5FAA58-0EDC-412F-A5F8-01968BE605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8089CB0-2F03-4E3C-ADBB-570A3BE78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81" y="0"/>
            <a:ext cx="55107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BA80B1-3B69-49C0-8AC9-716ABA57F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197" y="643464"/>
            <a:ext cx="4143830" cy="5566305"/>
          </a:xfrm>
          <a:prstGeom prst="rect">
            <a:avLst/>
          </a:prstGeom>
          <a:solidFill>
            <a:srgbClr val="D9D9D9"/>
          </a:solidFill>
          <a:ln w="6350" cap="flat" cmpd="sng" algn="ctr">
            <a:noFill/>
            <a:prstDash val="solid"/>
          </a:ln>
          <a:effectLst>
            <a:outerShdw blurRad="50800" algn="ctr" rotWithShape="0">
              <a:prstClr val="black">
                <a:alpha val="66000"/>
              </a:prstClr>
            </a:outerShdw>
            <a:softEdge rad="0"/>
          </a:effectLst>
        </p:spPr>
        <p:txBody>
          <a:bodyPr/>
          <a:lstStyle/>
          <a:p>
            <a:endParaRPr lang="en-CA"/>
          </a:p>
        </p:txBody>
      </p:sp>
      <p:sp>
        <p:nvSpPr>
          <p:cNvPr id="14" name="Rectangle 13">
            <a:extLst>
              <a:ext uri="{FF2B5EF4-FFF2-40B4-BE49-F238E27FC236}">
                <a16:creationId xmlns:a16="http://schemas.microsoft.com/office/drawing/2014/main" id="{047E1103-B264-49BE-BC2A-F4E40BD3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1587" y="806860"/>
            <a:ext cx="3813048" cy="5239512"/>
          </a:xfrm>
          <a:prstGeom prst="rect">
            <a:avLst/>
          </a:prstGeom>
          <a:solidFill>
            <a:schemeClr val="bg1"/>
          </a:solidFill>
          <a:ln w="9525" cap="sq" cmpd="sng" algn="ctr">
            <a:noFill/>
            <a:prstDash val="solid"/>
            <a:miter lim="800000"/>
          </a:ln>
          <a:effectLst/>
        </p:spPr>
        <p:txBody>
          <a:bodyPr/>
          <a:lstStyle/>
          <a:p>
            <a:endParaRPr lang="en-CA"/>
          </a:p>
        </p:txBody>
      </p:sp>
      <p:sp>
        <p:nvSpPr>
          <p:cNvPr id="2" name="Title 1">
            <a:extLst>
              <a:ext uri="{FF2B5EF4-FFF2-40B4-BE49-F238E27FC236}">
                <a16:creationId xmlns:a16="http://schemas.microsoft.com/office/drawing/2014/main" id="{B2F49E35-64E4-C62E-D9B3-854D3CC13502}"/>
              </a:ext>
            </a:extLst>
          </p:cNvPr>
          <p:cNvSpPr>
            <a:spLocks noGrp="1"/>
          </p:cNvSpPr>
          <p:nvPr>
            <p:ph type="title"/>
          </p:nvPr>
        </p:nvSpPr>
        <p:spPr>
          <a:xfrm>
            <a:off x="821587" y="1182675"/>
            <a:ext cx="3978563" cy="4487882"/>
          </a:xfrm>
        </p:spPr>
        <p:txBody>
          <a:bodyPr>
            <a:normAutofit/>
          </a:bodyPr>
          <a:lstStyle/>
          <a:p>
            <a:pPr algn="ctr"/>
            <a:r>
              <a:rPr lang="en-CA" sz="4400" b="1" dirty="0"/>
              <a:t>SWOT ANALYSIS - STRATEGIES</a:t>
            </a:r>
          </a:p>
        </p:txBody>
      </p:sp>
      <p:sp>
        <p:nvSpPr>
          <p:cNvPr id="16" name="Rectangle 15">
            <a:extLst>
              <a:ext uri="{FF2B5EF4-FFF2-40B4-BE49-F238E27FC236}">
                <a16:creationId xmlns:a16="http://schemas.microsoft.com/office/drawing/2014/main" id="{52DA11B6-B538-4624-9628-98B823D761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939" y="276008"/>
            <a:ext cx="6146615" cy="6305984"/>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B1CB5B-67A5-45DB-B8E1-7A09A642E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5455" y="438912"/>
            <a:ext cx="5815584" cy="5980176"/>
          </a:xfrm>
          <a:prstGeom prst="rect">
            <a:avLst/>
          </a:prstGeom>
          <a:noFill/>
          <a:ln w="6350" cap="sq" cmpd="sng" algn="ctr">
            <a:solidFill>
              <a:schemeClr val="tx1">
                <a:lumMod val="75000"/>
                <a:lumOff val="25000"/>
              </a:schemeClr>
            </a:solidFill>
            <a:prstDash val="solid"/>
            <a:miter lim="800000"/>
          </a:ln>
          <a:effectLst/>
        </p:spPr>
        <p:txBody>
          <a:bodyPr/>
          <a:lstStyle/>
          <a:p>
            <a:endParaRPr lang="en-CA"/>
          </a:p>
        </p:txBody>
      </p:sp>
      <p:sp>
        <p:nvSpPr>
          <p:cNvPr id="3" name="Content Placeholder 2">
            <a:extLst>
              <a:ext uri="{FF2B5EF4-FFF2-40B4-BE49-F238E27FC236}">
                <a16:creationId xmlns:a16="http://schemas.microsoft.com/office/drawing/2014/main" id="{61D332EE-6B8C-C685-33B6-FA31A2139EC2}"/>
              </a:ext>
            </a:extLst>
          </p:cNvPr>
          <p:cNvSpPr>
            <a:spLocks noGrp="1"/>
          </p:cNvSpPr>
          <p:nvPr>
            <p:ph idx="1"/>
          </p:nvPr>
        </p:nvSpPr>
        <p:spPr>
          <a:xfrm>
            <a:off x="5948933" y="643464"/>
            <a:ext cx="5957621" cy="6099540"/>
          </a:xfrm>
        </p:spPr>
        <p:txBody>
          <a:bodyPr anchor="ctr">
            <a:normAutofit/>
          </a:bodyPr>
          <a:lstStyle/>
          <a:p>
            <a:pPr marL="342900" indent="-342900">
              <a:buAutoNum type="arabicParenR"/>
            </a:pPr>
            <a:r>
              <a:rPr lang="en-CA" dirty="0"/>
              <a:t>Increase the ROs per hour and multiple line RO</a:t>
            </a:r>
          </a:p>
          <a:p>
            <a:pPr lvl="1"/>
            <a:r>
              <a:rPr lang="en-CA" sz="1400" dirty="0"/>
              <a:t>Train service advisors on upselling techniques </a:t>
            </a:r>
          </a:p>
          <a:p>
            <a:pPr lvl="1"/>
            <a:r>
              <a:rPr lang="en-CA" sz="1400" dirty="0"/>
              <a:t>Review service advisor pay plan </a:t>
            </a:r>
          </a:p>
          <a:p>
            <a:pPr marL="342900" indent="-342900">
              <a:buAutoNum type="arabicParenR"/>
            </a:pPr>
            <a:r>
              <a:rPr lang="en-CA" dirty="0"/>
              <a:t>Increase use of video usage while performing  multiple point inspection</a:t>
            </a:r>
          </a:p>
          <a:p>
            <a:pPr lvl="1"/>
            <a:r>
              <a:rPr lang="en-CA" sz="1400" dirty="0"/>
              <a:t>Train techs on how to use the video tools to provide a clear and professional video to the customer </a:t>
            </a:r>
          </a:p>
          <a:p>
            <a:pPr lvl="1"/>
            <a:r>
              <a:rPr lang="en-CA" sz="1400" dirty="0"/>
              <a:t>Mandate it on every multi point inspection </a:t>
            </a:r>
          </a:p>
          <a:p>
            <a:pPr marL="342900" indent="-342900">
              <a:buAutoNum type="arabicParenR"/>
            </a:pPr>
            <a:r>
              <a:rPr lang="en-CA" dirty="0"/>
              <a:t>Attract more technicians and retain them</a:t>
            </a:r>
          </a:p>
          <a:p>
            <a:pPr lvl="1"/>
            <a:r>
              <a:rPr lang="en-CA" sz="1400" dirty="0"/>
              <a:t>Partner with more colleges and expand apprentice program and create a structured mentorship program</a:t>
            </a:r>
          </a:p>
          <a:p>
            <a:pPr marL="342900" indent="-342900">
              <a:buAutoNum type="arabicParenR"/>
            </a:pPr>
            <a:r>
              <a:rPr lang="en-CA" dirty="0"/>
              <a:t>Acquire new customers and increase customer retention </a:t>
            </a:r>
          </a:p>
          <a:p>
            <a:pPr lvl="1"/>
            <a:r>
              <a:rPr lang="en-CA" sz="1400" dirty="0"/>
              <a:t>Extend service hours and start providing pick up/drop off services to customers. Eventually start offering mobile services</a:t>
            </a:r>
          </a:p>
          <a:p>
            <a:pPr marL="342900" indent="-342900">
              <a:buAutoNum type="arabicParenR"/>
            </a:pPr>
            <a:r>
              <a:rPr lang="en-CA" dirty="0"/>
              <a:t>Improve on work distribution to increase tech productivity and to maximize gross profit </a:t>
            </a:r>
          </a:p>
          <a:p>
            <a:pPr lvl="1"/>
            <a:r>
              <a:rPr lang="en-CA" sz="1400" dirty="0"/>
              <a:t>Analyse current tech productivity and use data to ensure the right technicians are doing the right job </a:t>
            </a:r>
          </a:p>
          <a:p>
            <a:pPr lvl="1"/>
            <a:endParaRPr lang="en-CA" sz="1400" dirty="0"/>
          </a:p>
          <a:p>
            <a:pPr marL="0" indent="0">
              <a:buNone/>
            </a:pPr>
            <a:endParaRPr lang="en-CA" sz="1800" dirty="0"/>
          </a:p>
        </p:txBody>
      </p:sp>
    </p:spTree>
    <p:extLst>
      <p:ext uri="{BB962C8B-B14F-4D97-AF65-F5344CB8AC3E}">
        <p14:creationId xmlns:p14="http://schemas.microsoft.com/office/powerpoint/2010/main" val="40897139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AnalogousFromRegularSeedRightStep">
      <a:dk1>
        <a:srgbClr val="000000"/>
      </a:dk1>
      <a:lt1>
        <a:srgbClr val="FFFFFF"/>
      </a:lt1>
      <a:dk2>
        <a:srgbClr val="34381F"/>
      </a:dk2>
      <a:lt2>
        <a:srgbClr val="E2E6E8"/>
      </a:lt2>
      <a:accent1>
        <a:srgbClr val="C3724D"/>
      </a:accent1>
      <a:accent2>
        <a:srgbClr val="B1923B"/>
      </a:accent2>
      <a:accent3>
        <a:srgbClr val="9BAB43"/>
      </a:accent3>
      <a:accent4>
        <a:srgbClr val="6EB13B"/>
      </a:accent4>
      <a:accent5>
        <a:srgbClr val="4AB848"/>
      </a:accent5>
      <a:accent6>
        <a:srgbClr val="3BB16A"/>
      </a:accent6>
      <a:hlink>
        <a:srgbClr val="3A8BB0"/>
      </a:hlink>
      <a:folHlink>
        <a:srgbClr val="7F7F7F"/>
      </a:folHlink>
    </a:clrScheme>
    <a:fontScheme name="Savon">
      <a:majorFont>
        <a:latin typeface="Sagona ExtraLigh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Sagona Book"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VTI" id="{A72E8C35-66DD-49F8-AF66-813F19B983AE}" vid="{93CCBC76-B7A1-4C3D-93EA-5CE34C4670F9}"/>
    </a:ext>
  </a:extLst>
</a:theme>
</file>

<file path=docProps/app.xml><?xml version="1.0" encoding="utf-8"?>
<Properties xmlns="http://schemas.openxmlformats.org/officeDocument/2006/extended-properties" xmlns:vt="http://schemas.openxmlformats.org/officeDocument/2006/docPropsVTypes">
  <Template>TM03090434[[fn=Wood Type]]</Template>
  <TotalTime>2982</TotalTime>
  <Words>1251</Words>
  <Application>Microsoft Office PowerPoint</Application>
  <PresentationFormat>Widescreen</PresentationFormat>
  <Paragraphs>115</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Garamond</vt:lpstr>
      <vt:lpstr>Sagona Book</vt:lpstr>
      <vt:lpstr>Sagona ExtraLight</vt:lpstr>
      <vt:lpstr>SavonVTI</vt:lpstr>
      <vt:lpstr>Service post class homework </vt:lpstr>
      <vt:lpstr>100 REPAIR ORDER ANALYSIS</vt:lpstr>
      <vt:lpstr>100 REPAIR ORDER ANALYSIS</vt:lpstr>
      <vt:lpstr>SWOT ANALYSIS - STRENGTHS</vt:lpstr>
      <vt:lpstr>SWOT ANALYSIS - WEAKNESSES</vt:lpstr>
      <vt:lpstr>SWOT ANALYSIS - OPPORTUNITIES</vt:lpstr>
      <vt:lpstr>SWOT ANALYSIS - THREATS</vt:lpstr>
      <vt:lpstr>SWOT ANALYSIS - OBJECTIVES</vt:lpstr>
      <vt:lpstr>SWOT ANALYSIS - STRATEGIES</vt:lpstr>
      <vt:lpstr>SWOT ANALYSIS - TACTICS</vt:lpstr>
      <vt:lpstr>Action plan</vt:lpstr>
      <vt:lpstr>Action plan</vt:lpstr>
      <vt:lpstr>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IMPROVING THE SALES – EAST TEAM</dc:title>
  <dc:creator>Rajashi Dhungana</dc:creator>
  <cp:lastModifiedBy>Rajashi Dhungana</cp:lastModifiedBy>
  <cp:revision>2</cp:revision>
  <dcterms:created xsi:type="dcterms:W3CDTF">2024-06-10T23:07:56Z</dcterms:created>
  <dcterms:modified xsi:type="dcterms:W3CDTF">2024-09-15T20:37:32Z</dcterms:modified>
</cp:coreProperties>
</file>