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5143500" type="screen16x9"/>
  <p:notesSz cx="6858000" cy="9144000"/>
  <p:embeddedFontLst>
    <p:embeddedFont>
      <p:font typeface="Roboto" panose="02000000000000000000" pitchFamily="2" charset="0"/>
      <p:regular r:id="rId15"/>
      <p:bold r:id="rId16"/>
      <p:italic r:id="rId17"/>
      <p:boldItalic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4EB8"/>
    <a:srgbClr val="093C92"/>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7262239-5F15-41CE-96AF-FA9B07842147}">
  <a:tblStyle styleId="{E7262239-5F15-41CE-96AF-FA9B0784214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8" d="100"/>
          <a:sy n="138" d="100"/>
        </p:scale>
        <p:origin x="834"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28af53bdb5b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28af53bdb5b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8af53bdb5b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8af53bdb5b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0639698b9a_0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0639698b9a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28af53bdb5b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28af53bdb5b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28af53bdb5b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28af53bdb5b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8af53bdb5b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28af53bdb5b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28af53bdb5b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28af53bdb5b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28af53bdb5b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28af53bdb5b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28af53bdb5b_0_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28af53bdb5b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04852953fe_0_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04852953fe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04852953fe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04852953fe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flipH="1">
            <a:off x="8246400" y="4245875"/>
            <a:ext cx="897600" cy="897600"/>
          </a:xfrm>
          <a:prstGeom prst="round1Rect">
            <a:avLst>
              <a:gd name="adj" fmla="val 16667"/>
            </a:avLst>
          </a:prstGeom>
          <a:solidFill>
            <a:schemeClr val="lt1">
              <a:alpha val="680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390525" y="1819275"/>
            <a:ext cx="8222100" cy="933600"/>
          </a:xfrm>
          <a:prstGeom prst="rect">
            <a:avLst/>
          </a:prstGeom>
        </p:spPr>
        <p:txBody>
          <a:bodyPr spcFirstLastPara="1" wrap="square" lIns="91425" tIns="91425" rIns="91425" bIns="91425" anchor="b"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3" name="Google Shape;13;p2"/>
          <p:cNvSpPr txBox="1">
            <a:spLocks noGrp="1"/>
          </p:cNvSpPr>
          <p:nvPr>
            <p:ph type="subTitle" idx="1"/>
          </p:nvPr>
        </p:nvSpPr>
        <p:spPr>
          <a:xfrm>
            <a:off x="390525" y="2789130"/>
            <a:ext cx="8222100" cy="4329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p2"/>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57"/>
        <p:cNvGrpSpPr/>
        <p:nvPr/>
      </p:nvGrpSpPr>
      <p:grpSpPr>
        <a:xfrm>
          <a:off x="0" y="0"/>
          <a:ext cx="0" cy="0"/>
          <a:chOff x="0" y="0"/>
          <a:chExt cx="0" cy="0"/>
        </a:xfrm>
      </p:grpSpPr>
      <p:sp>
        <p:nvSpPr>
          <p:cNvPr id="58" name="Google Shape;58;p11"/>
          <p:cNvSpPr txBox="1">
            <a:spLocks noGrp="1"/>
          </p:cNvSpPr>
          <p:nvPr>
            <p:ph type="title" hasCustomPrompt="1"/>
          </p:nvPr>
        </p:nvSpPr>
        <p:spPr>
          <a:xfrm>
            <a:off x="475500" y="1258525"/>
            <a:ext cx="8222100" cy="1963500"/>
          </a:xfrm>
          <a:prstGeom prst="rect">
            <a:avLst/>
          </a:prstGeom>
        </p:spPr>
        <p:txBody>
          <a:bodyPr spcFirstLastPara="1" wrap="square" lIns="91425" tIns="91425" rIns="91425" bIns="91425" anchor="b" anchorCtr="0">
            <a:normAutofit/>
          </a:bodyPr>
          <a:lstStyle>
            <a:lvl1pPr lvl="0" algn="ctr">
              <a:spcBef>
                <a:spcPts val="0"/>
              </a:spcBef>
              <a:spcAft>
                <a:spcPts val="0"/>
              </a:spcAft>
              <a:buClr>
                <a:schemeClr val="dk2"/>
              </a:buClr>
              <a:buSzPts val="12000"/>
              <a:buNone/>
              <a:defRPr sz="12000">
                <a:solidFill>
                  <a:schemeClr val="dk2"/>
                </a:solidFill>
              </a:defRPr>
            </a:lvl1pPr>
            <a:lvl2pPr lvl="1" algn="ctr">
              <a:spcBef>
                <a:spcPts val="0"/>
              </a:spcBef>
              <a:spcAft>
                <a:spcPts val="0"/>
              </a:spcAft>
              <a:buClr>
                <a:schemeClr val="dk2"/>
              </a:buClr>
              <a:buSzPts val="12000"/>
              <a:buNone/>
              <a:defRPr sz="12000">
                <a:solidFill>
                  <a:schemeClr val="dk2"/>
                </a:solidFill>
              </a:defRPr>
            </a:lvl2pPr>
            <a:lvl3pPr lvl="2" algn="ctr">
              <a:spcBef>
                <a:spcPts val="0"/>
              </a:spcBef>
              <a:spcAft>
                <a:spcPts val="0"/>
              </a:spcAft>
              <a:buClr>
                <a:schemeClr val="dk2"/>
              </a:buClr>
              <a:buSzPts val="12000"/>
              <a:buNone/>
              <a:defRPr sz="12000">
                <a:solidFill>
                  <a:schemeClr val="dk2"/>
                </a:solidFill>
              </a:defRPr>
            </a:lvl3pPr>
            <a:lvl4pPr lvl="3" algn="ctr">
              <a:spcBef>
                <a:spcPts val="0"/>
              </a:spcBef>
              <a:spcAft>
                <a:spcPts val="0"/>
              </a:spcAft>
              <a:buClr>
                <a:schemeClr val="dk2"/>
              </a:buClr>
              <a:buSzPts val="12000"/>
              <a:buNone/>
              <a:defRPr sz="12000">
                <a:solidFill>
                  <a:schemeClr val="dk2"/>
                </a:solidFill>
              </a:defRPr>
            </a:lvl4pPr>
            <a:lvl5pPr lvl="4" algn="ctr">
              <a:spcBef>
                <a:spcPts val="0"/>
              </a:spcBef>
              <a:spcAft>
                <a:spcPts val="0"/>
              </a:spcAft>
              <a:buClr>
                <a:schemeClr val="dk2"/>
              </a:buClr>
              <a:buSzPts val="12000"/>
              <a:buNone/>
              <a:defRPr sz="12000">
                <a:solidFill>
                  <a:schemeClr val="dk2"/>
                </a:solidFill>
              </a:defRPr>
            </a:lvl5pPr>
            <a:lvl6pPr lvl="5" algn="ctr">
              <a:spcBef>
                <a:spcPts val="0"/>
              </a:spcBef>
              <a:spcAft>
                <a:spcPts val="0"/>
              </a:spcAft>
              <a:buClr>
                <a:schemeClr val="dk2"/>
              </a:buClr>
              <a:buSzPts val="12000"/>
              <a:buNone/>
              <a:defRPr sz="12000">
                <a:solidFill>
                  <a:schemeClr val="dk2"/>
                </a:solidFill>
              </a:defRPr>
            </a:lvl6pPr>
            <a:lvl7pPr lvl="6" algn="ctr">
              <a:spcBef>
                <a:spcPts val="0"/>
              </a:spcBef>
              <a:spcAft>
                <a:spcPts val="0"/>
              </a:spcAft>
              <a:buClr>
                <a:schemeClr val="dk2"/>
              </a:buClr>
              <a:buSzPts val="12000"/>
              <a:buNone/>
              <a:defRPr sz="12000">
                <a:solidFill>
                  <a:schemeClr val="dk2"/>
                </a:solidFill>
              </a:defRPr>
            </a:lvl7pPr>
            <a:lvl8pPr lvl="7" algn="ctr">
              <a:spcBef>
                <a:spcPts val="0"/>
              </a:spcBef>
              <a:spcAft>
                <a:spcPts val="0"/>
              </a:spcAft>
              <a:buClr>
                <a:schemeClr val="dk2"/>
              </a:buClr>
              <a:buSzPts val="12000"/>
              <a:buNone/>
              <a:defRPr sz="12000">
                <a:solidFill>
                  <a:schemeClr val="dk2"/>
                </a:solidFill>
              </a:defRPr>
            </a:lvl8pPr>
            <a:lvl9pPr lvl="8"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a:spLocks noGrp="1"/>
          </p:cNvSpPr>
          <p:nvPr>
            <p:ph type="body" idx="1"/>
          </p:nvPr>
        </p:nvSpPr>
        <p:spPr>
          <a:xfrm>
            <a:off x="475500" y="3304625"/>
            <a:ext cx="82221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60" name="Google Shape;60;p11"/>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61"/>
        <p:cNvGrpSpPr/>
        <p:nvPr/>
      </p:nvGrpSpPr>
      <p:grpSpPr>
        <a:xfrm>
          <a:off x="0" y="0"/>
          <a:ext cx="0" cy="0"/>
          <a:chOff x="0" y="0"/>
          <a:chExt cx="0" cy="0"/>
        </a:xfrm>
      </p:grpSpPr>
      <p:sp>
        <p:nvSpPr>
          <p:cNvPr id="62" name="Google Shape;62;p12"/>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460950" y="2065350"/>
            <a:ext cx="8222100" cy="1012800"/>
          </a:xfrm>
          <a:prstGeom prst="rect">
            <a:avLst/>
          </a:prstGeom>
        </p:spPr>
        <p:txBody>
          <a:bodyPr spcFirstLastPara="1" wrap="square" lIns="91425" tIns="91425" rIns="91425" bIns="91425" anchor="ctr" anchorCtr="0">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a:endParaRPr/>
          </a:p>
        </p:txBody>
      </p:sp>
      <p:sp>
        <p:nvSpPr>
          <p:cNvPr id="17" name="Google Shape;17;p3"/>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4"/>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4"/>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2" name="Google Shape;22;p4"/>
          <p:cNvSpPr txBox="1">
            <a:spLocks noGrp="1"/>
          </p:cNvSpPr>
          <p:nvPr>
            <p:ph type="body" idx="1"/>
          </p:nvPr>
        </p:nvSpPr>
        <p:spPr>
          <a:xfrm>
            <a:off x="471900" y="1919075"/>
            <a:ext cx="8222100" cy="27102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3" name="Google Shape;23;p4"/>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
        <p:cNvGrpSpPr/>
        <p:nvPr/>
      </p:nvGrpSpPr>
      <p:grpSpPr>
        <a:xfrm>
          <a:off x="0" y="0"/>
          <a:ext cx="0" cy="0"/>
          <a:chOff x="0" y="0"/>
          <a:chExt cx="0" cy="0"/>
        </a:xfrm>
      </p:grpSpPr>
      <p:sp>
        <p:nvSpPr>
          <p:cNvPr id="25" name="Google Shape;25;p5"/>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5"/>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8" name="Google Shape;28;p5"/>
          <p:cNvSpPr txBox="1">
            <a:spLocks noGrp="1"/>
          </p:cNvSpPr>
          <p:nvPr>
            <p:ph type="body" idx="1"/>
          </p:nvPr>
        </p:nvSpPr>
        <p:spPr>
          <a:xfrm>
            <a:off x="471900" y="1919075"/>
            <a:ext cx="3999900" cy="2710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9" name="Google Shape;29;p5"/>
          <p:cNvSpPr txBox="1">
            <a:spLocks noGrp="1"/>
          </p:cNvSpPr>
          <p:nvPr>
            <p:ph type="body" idx="2"/>
          </p:nvPr>
        </p:nvSpPr>
        <p:spPr>
          <a:xfrm>
            <a:off x="4694250" y="1919075"/>
            <a:ext cx="3999900" cy="2710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0" name="Google Shape;30;p5"/>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6"/>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6"/>
          <p:cNvSpPr txBox="1">
            <a:spLocks noGrp="1"/>
          </p:cNvSpPr>
          <p:nvPr>
            <p:ph type="title"/>
          </p:nvPr>
        </p:nvSpPr>
        <p:spPr>
          <a:xfrm>
            <a:off x="98250" y="16350"/>
            <a:ext cx="8826600" cy="602700"/>
          </a:xfrm>
          <a:prstGeom prst="rect">
            <a:avLst/>
          </a:prstGeom>
        </p:spPr>
        <p:txBody>
          <a:bodyPr spcFirstLastPara="1" wrap="square" lIns="91425" tIns="91425" rIns="91425" bIns="91425" anchor="ctr" anchorCtr="0">
            <a:normAutofit/>
          </a:bodyPr>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35" name="Google Shape;35;p6"/>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7"/>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7"/>
          <p:cNvSpPr txBox="1">
            <a:spLocks noGrp="1"/>
          </p:cNvSpPr>
          <p:nvPr>
            <p:ph type="title"/>
          </p:nvPr>
        </p:nvSpPr>
        <p:spPr>
          <a:xfrm>
            <a:off x="226078" y="357800"/>
            <a:ext cx="2808000" cy="9534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0" name="Google Shape;40;p7"/>
          <p:cNvSpPr txBox="1">
            <a:spLocks noGrp="1"/>
          </p:cNvSpPr>
          <p:nvPr>
            <p:ph type="body" idx="1"/>
          </p:nvPr>
        </p:nvSpPr>
        <p:spPr>
          <a:xfrm>
            <a:off x="226075" y="1465800"/>
            <a:ext cx="2808000" cy="31635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Clr>
                <a:schemeClr val="lt1"/>
              </a:buClr>
              <a:buSzPts val="1200"/>
              <a:buChar char="●"/>
              <a:defRPr sz="1200">
                <a:solidFill>
                  <a:schemeClr val="lt1"/>
                </a:solidFill>
              </a:defRPr>
            </a:lvl1pPr>
            <a:lvl2pPr marL="914400" lvl="1" indent="-304800">
              <a:spcBef>
                <a:spcPts val="0"/>
              </a:spcBef>
              <a:spcAft>
                <a:spcPts val="0"/>
              </a:spcAft>
              <a:buClr>
                <a:schemeClr val="lt1"/>
              </a:buClr>
              <a:buSzPts val="1200"/>
              <a:buChar char="○"/>
              <a:defRPr sz="1200">
                <a:solidFill>
                  <a:schemeClr val="lt1"/>
                </a:solidFill>
              </a:defRPr>
            </a:lvl2pPr>
            <a:lvl3pPr marL="1371600" lvl="2" indent="-304800">
              <a:spcBef>
                <a:spcPts val="0"/>
              </a:spcBef>
              <a:spcAft>
                <a:spcPts val="0"/>
              </a:spcAft>
              <a:buClr>
                <a:schemeClr val="lt1"/>
              </a:buClr>
              <a:buSzPts val="1200"/>
              <a:buChar char="■"/>
              <a:defRPr sz="1200">
                <a:solidFill>
                  <a:schemeClr val="lt1"/>
                </a:solidFill>
              </a:defRPr>
            </a:lvl3pPr>
            <a:lvl4pPr marL="1828800" lvl="3" indent="-304800">
              <a:spcBef>
                <a:spcPts val="0"/>
              </a:spcBef>
              <a:spcAft>
                <a:spcPts val="0"/>
              </a:spcAft>
              <a:buClr>
                <a:schemeClr val="lt1"/>
              </a:buClr>
              <a:buSzPts val="1200"/>
              <a:buChar char="●"/>
              <a:defRPr sz="1200">
                <a:solidFill>
                  <a:schemeClr val="lt1"/>
                </a:solidFill>
              </a:defRPr>
            </a:lvl4pPr>
            <a:lvl5pPr marL="2286000" lvl="4" indent="-304800">
              <a:spcBef>
                <a:spcPts val="0"/>
              </a:spcBef>
              <a:spcAft>
                <a:spcPts val="0"/>
              </a:spcAft>
              <a:buClr>
                <a:schemeClr val="lt1"/>
              </a:buClr>
              <a:buSzPts val="1200"/>
              <a:buChar char="○"/>
              <a:defRPr sz="1200">
                <a:solidFill>
                  <a:schemeClr val="lt1"/>
                </a:solidFill>
              </a:defRPr>
            </a:lvl5pPr>
            <a:lvl6pPr marL="2743200" lvl="5" indent="-304800">
              <a:spcBef>
                <a:spcPts val="0"/>
              </a:spcBef>
              <a:spcAft>
                <a:spcPts val="0"/>
              </a:spcAft>
              <a:buClr>
                <a:schemeClr val="lt1"/>
              </a:buClr>
              <a:buSzPts val="1200"/>
              <a:buChar char="■"/>
              <a:defRPr sz="1200">
                <a:solidFill>
                  <a:schemeClr val="lt1"/>
                </a:solidFill>
              </a:defRPr>
            </a:lvl6pPr>
            <a:lvl7pPr marL="3200400" lvl="6" indent="-304800">
              <a:spcBef>
                <a:spcPts val="0"/>
              </a:spcBef>
              <a:spcAft>
                <a:spcPts val="0"/>
              </a:spcAft>
              <a:buClr>
                <a:schemeClr val="lt1"/>
              </a:buClr>
              <a:buSzPts val="1200"/>
              <a:buChar char="●"/>
              <a:defRPr sz="1200">
                <a:solidFill>
                  <a:schemeClr val="lt1"/>
                </a:solidFill>
              </a:defRPr>
            </a:lvl7pPr>
            <a:lvl8pPr marL="3657600" lvl="7" indent="-304800">
              <a:spcBef>
                <a:spcPts val="0"/>
              </a:spcBef>
              <a:spcAft>
                <a:spcPts val="0"/>
              </a:spcAft>
              <a:buClr>
                <a:schemeClr val="lt1"/>
              </a:buClr>
              <a:buSzPts val="1200"/>
              <a:buChar char="○"/>
              <a:defRPr sz="1200">
                <a:solidFill>
                  <a:schemeClr val="lt1"/>
                </a:solidFill>
              </a:defRPr>
            </a:lvl8pPr>
            <a:lvl9pPr marL="4114800" lvl="8" indent="-304800">
              <a:spcBef>
                <a:spcPts val="0"/>
              </a:spcBef>
              <a:spcAft>
                <a:spcPts val="0"/>
              </a:spcAft>
              <a:buClr>
                <a:schemeClr val="lt1"/>
              </a:buClr>
              <a:buSzPts val="1200"/>
              <a:buChar char="■"/>
              <a:defRPr sz="1200">
                <a:solidFill>
                  <a:schemeClr val="lt1"/>
                </a:solidFill>
              </a:defRPr>
            </a:lvl9pPr>
          </a:lstStyle>
          <a:p>
            <a:endParaRPr/>
          </a:p>
        </p:txBody>
      </p:sp>
      <p:sp>
        <p:nvSpPr>
          <p:cNvPr id="41" name="Google Shape;41;p7"/>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490250" y="488250"/>
            <a:ext cx="62271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6000"/>
              <a:buNone/>
              <a:defRPr sz="6000"/>
            </a:lvl1pPr>
            <a:lvl2pPr lvl="1">
              <a:spcBef>
                <a:spcPts val="0"/>
              </a:spcBef>
              <a:spcAft>
                <a:spcPts val="0"/>
              </a:spcAft>
              <a:buSzPts val="6000"/>
              <a:buNone/>
              <a:defRPr sz="6000"/>
            </a:lvl2pPr>
            <a:lvl3pPr lvl="2">
              <a:spcBef>
                <a:spcPts val="0"/>
              </a:spcBef>
              <a:spcAft>
                <a:spcPts val="0"/>
              </a:spcAft>
              <a:buSzPts val="6000"/>
              <a:buNone/>
              <a:defRPr sz="6000"/>
            </a:lvl3pPr>
            <a:lvl4pPr lvl="3">
              <a:spcBef>
                <a:spcPts val="0"/>
              </a:spcBef>
              <a:spcAft>
                <a:spcPts val="0"/>
              </a:spcAft>
              <a:buSzPts val="6000"/>
              <a:buNone/>
              <a:defRPr sz="6000"/>
            </a:lvl4pPr>
            <a:lvl5pPr lvl="4">
              <a:spcBef>
                <a:spcPts val="0"/>
              </a:spcBef>
              <a:spcAft>
                <a:spcPts val="0"/>
              </a:spcAft>
              <a:buSzPts val="6000"/>
              <a:buNone/>
              <a:defRPr sz="6000"/>
            </a:lvl5pPr>
            <a:lvl6pPr lvl="5">
              <a:spcBef>
                <a:spcPts val="0"/>
              </a:spcBef>
              <a:spcAft>
                <a:spcPts val="0"/>
              </a:spcAft>
              <a:buSzPts val="6000"/>
              <a:buNone/>
              <a:defRPr sz="6000"/>
            </a:lvl6pPr>
            <a:lvl7pPr lvl="6">
              <a:spcBef>
                <a:spcPts val="0"/>
              </a:spcBef>
              <a:spcAft>
                <a:spcPts val="0"/>
              </a:spcAft>
              <a:buSzPts val="6000"/>
              <a:buNone/>
              <a:defRPr sz="6000"/>
            </a:lvl7pPr>
            <a:lvl8pPr lvl="7">
              <a:spcBef>
                <a:spcPts val="0"/>
              </a:spcBef>
              <a:spcAft>
                <a:spcPts val="0"/>
              </a:spcAft>
              <a:buSzPts val="6000"/>
              <a:buNone/>
              <a:defRPr sz="6000"/>
            </a:lvl8pPr>
            <a:lvl9pPr lvl="8">
              <a:spcBef>
                <a:spcPts val="0"/>
              </a:spcBef>
              <a:spcAft>
                <a:spcPts val="0"/>
              </a:spcAft>
              <a:buSzPts val="6000"/>
              <a:buNone/>
              <a:defRPr sz="6000"/>
            </a:lvl9pPr>
          </a:lstStyle>
          <a:p>
            <a:endParaRPr/>
          </a:p>
        </p:txBody>
      </p:sp>
      <p:sp>
        <p:nvSpPr>
          <p:cNvPr id="44" name="Google Shape;44;p8"/>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Clr>
                <a:schemeClr val="dk2"/>
              </a:buClr>
              <a:buSzPts val="4200"/>
              <a:buNone/>
              <a:defRPr sz="4200">
                <a:solidFill>
                  <a:schemeClr val="dk2"/>
                </a:solidFill>
              </a:defRPr>
            </a:lvl1pPr>
            <a:lvl2pPr lvl="1" algn="ctr">
              <a:spcBef>
                <a:spcPts val="0"/>
              </a:spcBef>
              <a:spcAft>
                <a:spcPts val="0"/>
              </a:spcAft>
              <a:buClr>
                <a:schemeClr val="dk2"/>
              </a:buClr>
              <a:buSzPts val="4200"/>
              <a:buNone/>
              <a:defRPr sz="4200">
                <a:solidFill>
                  <a:schemeClr val="dk2"/>
                </a:solidFill>
              </a:defRPr>
            </a:lvl2pPr>
            <a:lvl3pPr lvl="2" algn="ctr">
              <a:spcBef>
                <a:spcPts val="0"/>
              </a:spcBef>
              <a:spcAft>
                <a:spcPts val="0"/>
              </a:spcAft>
              <a:buClr>
                <a:schemeClr val="dk2"/>
              </a:buClr>
              <a:buSzPts val="4200"/>
              <a:buNone/>
              <a:defRPr sz="4200">
                <a:solidFill>
                  <a:schemeClr val="dk2"/>
                </a:solidFill>
              </a:defRPr>
            </a:lvl3pPr>
            <a:lvl4pPr lvl="3" algn="ctr">
              <a:spcBef>
                <a:spcPts val="0"/>
              </a:spcBef>
              <a:spcAft>
                <a:spcPts val="0"/>
              </a:spcAft>
              <a:buClr>
                <a:schemeClr val="dk2"/>
              </a:buClr>
              <a:buSzPts val="4200"/>
              <a:buNone/>
              <a:defRPr sz="4200">
                <a:solidFill>
                  <a:schemeClr val="dk2"/>
                </a:solidFill>
              </a:defRPr>
            </a:lvl4pPr>
            <a:lvl5pPr lvl="4" algn="ctr">
              <a:spcBef>
                <a:spcPts val="0"/>
              </a:spcBef>
              <a:spcAft>
                <a:spcPts val="0"/>
              </a:spcAft>
              <a:buClr>
                <a:schemeClr val="dk2"/>
              </a:buClr>
              <a:buSzPts val="4200"/>
              <a:buNone/>
              <a:defRPr sz="4200">
                <a:solidFill>
                  <a:schemeClr val="dk2"/>
                </a:solidFill>
              </a:defRPr>
            </a:lvl5pPr>
            <a:lvl6pPr lvl="5" algn="ctr">
              <a:spcBef>
                <a:spcPts val="0"/>
              </a:spcBef>
              <a:spcAft>
                <a:spcPts val="0"/>
              </a:spcAft>
              <a:buClr>
                <a:schemeClr val="dk2"/>
              </a:buClr>
              <a:buSzPts val="4200"/>
              <a:buNone/>
              <a:defRPr sz="4200">
                <a:solidFill>
                  <a:schemeClr val="dk2"/>
                </a:solidFill>
              </a:defRPr>
            </a:lvl6pPr>
            <a:lvl7pPr lvl="6" algn="ctr">
              <a:spcBef>
                <a:spcPts val="0"/>
              </a:spcBef>
              <a:spcAft>
                <a:spcPts val="0"/>
              </a:spcAft>
              <a:buClr>
                <a:schemeClr val="dk2"/>
              </a:buClr>
              <a:buSzPts val="4200"/>
              <a:buNone/>
              <a:defRPr sz="4200">
                <a:solidFill>
                  <a:schemeClr val="dk2"/>
                </a:solidFill>
              </a:defRPr>
            </a:lvl7pPr>
            <a:lvl8pPr lvl="7" algn="ctr">
              <a:spcBef>
                <a:spcPts val="0"/>
              </a:spcBef>
              <a:spcAft>
                <a:spcPts val="0"/>
              </a:spcAft>
              <a:buClr>
                <a:schemeClr val="dk2"/>
              </a:buClr>
              <a:buSzPts val="4200"/>
              <a:buNone/>
              <a:defRPr sz="4200">
                <a:solidFill>
                  <a:schemeClr val="dk2"/>
                </a:solidFill>
              </a:defRPr>
            </a:lvl8pPr>
            <a:lvl9pPr lvl="8" algn="ctr">
              <a:spcBef>
                <a:spcPts val="0"/>
              </a:spcBef>
              <a:spcAft>
                <a:spcPts val="0"/>
              </a:spcAft>
              <a:buClr>
                <a:schemeClr val="dk2"/>
              </a:buClr>
              <a:buSzPts val="4200"/>
              <a:buNone/>
              <a:defRPr sz="4200">
                <a:solidFill>
                  <a:schemeClr val="dk2"/>
                </a:solidFill>
              </a:defRPr>
            </a:lvl9pPr>
          </a:lstStyle>
          <a:p>
            <a:endParaRPr/>
          </a:p>
        </p:txBody>
      </p:sp>
      <p:sp>
        <p:nvSpPr>
          <p:cNvPr id="49" name="Google Shape;49;p9"/>
          <p:cNvSpPr txBox="1">
            <a:spLocks noGrp="1"/>
          </p:cNvSpPr>
          <p:nvPr>
            <p:ph type="subTitle" idx="1"/>
          </p:nvPr>
        </p:nvSpPr>
        <p:spPr>
          <a:xfrm>
            <a:off x="265500" y="2779467"/>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0" name="Google Shape;50;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0"/>
              </a:spcBef>
              <a:spcAft>
                <a:spcPts val="0"/>
              </a:spcAft>
              <a:buClr>
                <a:schemeClr val="lt1"/>
              </a:buClr>
              <a:buSzPts val="1400"/>
              <a:buChar char="○"/>
              <a:defRPr>
                <a:solidFill>
                  <a:schemeClr val="lt1"/>
                </a:solidFill>
              </a:defRPr>
            </a:lvl2pPr>
            <a:lvl3pPr marL="1371600" lvl="2" indent="-317500">
              <a:spcBef>
                <a:spcPts val="0"/>
              </a:spcBef>
              <a:spcAft>
                <a:spcPts val="0"/>
              </a:spcAft>
              <a:buClr>
                <a:schemeClr val="lt1"/>
              </a:buClr>
              <a:buSzPts val="1400"/>
              <a:buChar char="■"/>
              <a:defRPr>
                <a:solidFill>
                  <a:schemeClr val="lt1"/>
                </a:solidFill>
              </a:defRPr>
            </a:lvl3pPr>
            <a:lvl4pPr marL="1828800" lvl="3" indent="-317500">
              <a:spcBef>
                <a:spcPts val="0"/>
              </a:spcBef>
              <a:spcAft>
                <a:spcPts val="0"/>
              </a:spcAft>
              <a:buClr>
                <a:schemeClr val="lt1"/>
              </a:buClr>
              <a:buSzPts val="1400"/>
              <a:buChar char="●"/>
              <a:defRPr>
                <a:solidFill>
                  <a:schemeClr val="lt1"/>
                </a:solidFill>
              </a:defRPr>
            </a:lvl4pPr>
            <a:lvl5pPr marL="2286000" lvl="4" indent="-317500">
              <a:spcBef>
                <a:spcPts val="0"/>
              </a:spcBef>
              <a:spcAft>
                <a:spcPts val="0"/>
              </a:spcAft>
              <a:buClr>
                <a:schemeClr val="lt1"/>
              </a:buClr>
              <a:buSzPts val="1400"/>
              <a:buChar char="○"/>
              <a:defRPr>
                <a:solidFill>
                  <a:schemeClr val="lt1"/>
                </a:solidFill>
              </a:defRPr>
            </a:lvl5pPr>
            <a:lvl6pPr marL="2743200" lvl="5" indent="-317500">
              <a:spcBef>
                <a:spcPts val="0"/>
              </a:spcBef>
              <a:spcAft>
                <a:spcPts val="0"/>
              </a:spcAft>
              <a:buClr>
                <a:schemeClr val="lt1"/>
              </a:buClr>
              <a:buSzPts val="1400"/>
              <a:buChar char="■"/>
              <a:defRPr>
                <a:solidFill>
                  <a:schemeClr val="lt1"/>
                </a:solidFill>
              </a:defRPr>
            </a:lvl6pPr>
            <a:lvl7pPr marL="3200400" lvl="6" indent="-317500">
              <a:spcBef>
                <a:spcPts val="0"/>
              </a:spcBef>
              <a:spcAft>
                <a:spcPts val="0"/>
              </a:spcAft>
              <a:buClr>
                <a:schemeClr val="lt1"/>
              </a:buClr>
              <a:buSzPts val="1400"/>
              <a:buChar char="●"/>
              <a:defRPr>
                <a:solidFill>
                  <a:schemeClr val="lt1"/>
                </a:solidFill>
              </a:defRPr>
            </a:lvl7pPr>
            <a:lvl8pPr marL="3657600" lvl="7" indent="-317500">
              <a:spcBef>
                <a:spcPts val="0"/>
              </a:spcBef>
              <a:spcAft>
                <a:spcPts val="0"/>
              </a:spcAft>
              <a:buClr>
                <a:schemeClr val="lt1"/>
              </a:buClr>
              <a:buSzPts val="1400"/>
              <a:buChar char="○"/>
              <a:defRPr>
                <a:solidFill>
                  <a:schemeClr val="lt1"/>
                </a:solidFill>
              </a:defRPr>
            </a:lvl8pPr>
            <a:lvl9pPr marL="4114800" lvl="8" indent="-317500">
              <a:spcBef>
                <a:spcPts val="0"/>
              </a:spcBef>
              <a:spcAft>
                <a:spcPts val="0"/>
              </a:spcAft>
              <a:buClr>
                <a:schemeClr val="lt1"/>
              </a:buClr>
              <a:buSzPts val="1400"/>
              <a:buChar char="■"/>
              <a:defRPr>
                <a:solidFill>
                  <a:schemeClr val="lt1"/>
                </a:solidFill>
              </a:defRPr>
            </a:lvl9pPr>
          </a:lstStyle>
          <a:p>
            <a:endParaRPr/>
          </a:p>
        </p:txBody>
      </p:sp>
      <p:sp>
        <p:nvSpPr>
          <p:cNvPr id="51" name="Google Shape;51;p9"/>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2"/>
        <p:cNvGrpSpPr/>
        <p:nvPr/>
      </p:nvGrpSpPr>
      <p:grpSpPr>
        <a:xfrm>
          <a:off x="0" y="0"/>
          <a:ext cx="0" cy="0"/>
          <a:chOff x="0" y="0"/>
          <a:chExt cx="0" cy="0"/>
        </a:xfrm>
      </p:grpSpPr>
      <p:sp>
        <p:nvSpPr>
          <p:cNvPr id="53" name="Google Shape;53;p10"/>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0"/>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10"/>
          <p:cNvSpPr txBox="1">
            <a:spLocks noGrp="1"/>
          </p:cNvSpPr>
          <p:nvPr>
            <p:ph type="body" idx="1"/>
          </p:nvPr>
        </p:nvSpPr>
        <p:spPr>
          <a:xfrm>
            <a:off x="57150" y="4696825"/>
            <a:ext cx="8382000" cy="4467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56" name="Google Shape;56;p10"/>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rmAutofit/>
          </a:bodyPr>
          <a:lstStyle>
            <a:lvl1pPr lv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a:endParaRPr/>
          </a:p>
        </p:txBody>
      </p:sp>
      <p:sp>
        <p:nvSpPr>
          <p:cNvPr id="7" name="Google Shape;7;p1"/>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marL="914400" lvl="1"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2pPr>
            <a:lvl3pPr marL="1371600" lvl="2"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3pPr>
            <a:lvl4pPr marL="1828800" lvl="3"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4pPr>
            <a:lvl5pPr marL="2286000" lvl="4"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5pPr>
            <a:lvl6pPr marL="2743200" lvl="5"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6pPr>
            <a:lvl7pPr marL="3200400" lvl="6"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7pPr>
            <a:lvl8pPr marL="3657600" lvl="7"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8pPr>
            <a:lvl9pPr marL="4114800" lvl="8"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lt2"/>
                </a:solidFill>
                <a:latin typeface="Roboto"/>
                <a:ea typeface="Roboto"/>
                <a:cs typeface="Roboto"/>
                <a:sym typeface="Roboto"/>
              </a:defRPr>
            </a:lvl1pPr>
            <a:lvl2pPr lvl="1" algn="r">
              <a:buNone/>
              <a:defRPr sz="1000">
                <a:solidFill>
                  <a:schemeClr val="lt2"/>
                </a:solidFill>
                <a:latin typeface="Roboto"/>
                <a:ea typeface="Roboto"/>
                <a:cs typeface="Roboto"/>
                <a:sym typeface="Roboto"/>
              </a:defRPr>
            </a:lvl2pPr>
            <a:lvl3pPr lvl="2" algn="r">
              <a:buNone/>
              <a:defRPr sz="1000">
                <a:solidFill>
                  <a:schemeClr val="lt2"/>
                </a:solidFill>
                <a:latin typeface="Roboto"/>
                <a:ea typeface="Roboto"/>
                <a:cs typeface="Roboto"/>
                <a:sym typeface="Roboto"/>
              </a:defRPr>
            </a:lvl3pPr>
            <a:lvl4pPr lvl="3" algn="r">
              <a:buNone/>
              <a:defRPr sz="1000">
                <a:solidFill>
                  <a:schemeClr val="lt2"/>
                </a:solidFill>
                <a:latin typeface="Roboto"/>
                <a:ea typeface="Roboto"/>
                <a:cs typeface="Roboto"/>
                <a:sym typeface="Roboto"/>
              </a:defRPr>
            </a:lvl4pPr>
            <a:lvl5pPr lvl="4" algn="r">
              <a:buNone/>
              <a:defRPr sz="1000">
                <a:solidFill>
                  <a:schemeClr val="lt2"/>
                </a:solidFill>
                <a:latin typeface="Roboto"/>
                <a:ea typeface="Roboto"/>
                <a:cs typeface="Roboto"/>
                <a:sym typeface="Roboto"/>
              </a:defRPr>
            </a:lvl5pPr>
            <a:lvl6pPr lvl="5" algn="r">
              <a:buNone/>
              <a:defRPr sz="1000">
                <a:solidFill>
                  <a:schemeClr val="lt2"/>
                </a:solidFill>
                <a:latin typeface="Roboto"/>
                <a:ea typeface="Roboto"/>
                <a:cs typeface="Roboto"/>
                <a:sym typeface="Roboto"/>
              </a:defRPr>
            </a:lvl6pPr>
            <a:lvl7pPr lvl="6" algn="r">
              <a:buNone/>
              <a:defRPr sz="1000">
                <a:solidFill>
                  <a:schemeClr val="lt2"/>
                </a:solidFill>
                <a:latin typeface="Roboto"/>
                <a:ea typeface="Roboto"/>
                <a:cs typeface="Roboto"/>
                <a:sym typeface="Roboto"/>
              </a:defRPr>
            </a:lvl7pPr>
            <a:lvl8pPr lvl="7" algn="r">
              <a:buNone/>
              <a:defRPr sz="1000">
                <a:solidFill>
                  <a:schemeClr val="lt2"/>
                </a:solidFill>
                <a:latin typeface="Roboto"/>
                <a:ea typeface="Roboto"/>
                <a:cs typeface="Roboto"/>
                <a:sym typeface="Roboto"/>
              </a:defRPr>
            </a:lvl8pPr>
            <a:lvl9pPr lvl="8" algn="r">
              <a:buNone/>
              <a:defRPr sz="1000">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5.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3"/>
          <p:cNvSpPr txBox="1">
            <a:spLocks noGrp="1"/>
          </p:cNvSpPr>
          <p:nvPr>
            <p:ph type="ctrTitle"/>
          </p:nvPr>
        </p:nvSpPr>
        <p:spPr>
          <a:xfrm>
            <a:off x="460950" y="1032825"/>
            <a:ext cx="8222100" cy="9336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N449 SERVICE HOMEWORK</a:t>
            </a:r>
            <a:endParaRPr/>
          </a:p>
        </p:txBody>
      </p:sp>
      <p:sp>
        <p:nvSpPr>
          <p:cNvPr id="68" name="Google Shape;68;p13"/>
          <p:cNvSpPr txBox="1">
            <a:spLocks noGrp="1"/>
          </p:cNvSpPr>
          <p:nvPr>
            <p:ph type="subTitle" idx="1"/>
          </p:nvPr>
        </p:nvSpPr>
        <p:spPr>
          <a:xfrm>
            <a:off x="460950" y="2092255"/>
            <a:ext cx="8222100" cy="4329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 b="1"/>
              <a:t>CAROLINE CRAUN</a:t>
            </a:r>
            <a:endParaRPr b="1"/>
          </a:p>
        </p:txBody>
      </p:sp>
      <p:pic>
        <p:nvPicPr>
          <p:cNvPr id="69" name="Google Shape;69;p13"/>
          <p:cNvPicPr preferRelativeResize="0"/>
          <p:nvPr/>
        </p:nvPicPr>
        <p:blipFill>
          <a:blip r:embed="rId3">
            <a:alphaModFix/>
          </a:blip>
          <a:stretch>
            <a:fillRect/>
          </a:stretch>
        </p:blipFill>
        <p:spPr>
          <a:xfrm rot="-155351">
            <a:off x="4713441" y="3001450"/>
            <a:ext cx="2312471" cy="2480225"/>
          </a:xfrm>
          <a:prstGeom prst="rect">
            <a:avLst/>
          </a:prstGeom>
          <a:noFill/>
          <a:ln>
            <a:noFill/>
          </a:ln>
        </p:spPr>
      </p:pic>
      <p:sp>
        <p:nvSpPr>
          <p:cNvPr id="70" name="Google Shape;70;p13"/>
          <p:cNvSpPr txBox="1">
            <a:spLocks noGrp="1"/>
          </p:cNvSpPr>
          <p:nvPr>
            <p:ph type="subTitle" idx="1"/>
          </p:nvPr>
        </p:nvSpPr>
        <p:spPr>
          <a:xfrm>
            <a:off x="460950" y="2571755"/>
            <a:ext cx="8222100" cy="432900"/>
          </a:xfrm>
          <a:prstGeom prst="rect">
            <a:avLst/>
          </a:prstGeom>
        </p:spPr>
        <p:txBody>
          <a:bodyPr spcFirstLastPara="1" wrap="square" lIns="91425" tIns="91425" rIns="91425" bIns="91425" anchor="t" anchorCtr="0">
            <a:normAutofit/>
          </a:bodyPr>
          <a:lstStyle/>
          <a:p>
            <a:pPr marL="0" lvl="0" indent="0" algn="l" rtl="0">
              <a:lnSpc>
                <a:spcPct val="90000"/>
              </a:lnSpc>
              <a:spcBef>
                <a:spcPts val="0"/>
              </a:spcBef>
              <a:spcAft>
                <a:spcPts val="0"/>
              </a:spcAft>
              <a:buNone/>
            </a:pPr>
            <a:r>
              <a:rPr lang="en" sz="1400"/>
              <a:t>GLENDALE DODGE CHRYSLER JEEP </a:t>
            </a:r>
            <a:endParaRPr sz="1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2"/>
          <p:cNvSpPr txBox="1">
            <a:spLocks noGrp="1"/>
          </p:cNvSpPr>
          <p:nvPr>
            <p:ph type="title"/>
          </p:nvPr>
        </p:nvSpPr>
        <p:spPr>
          <a:xfrm>
            <a:off x="460950" y="0"/>
            <a:ext cx="8222100" cy="10128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SWOT Analysis- Action Plan</a:t>
            </a:r>
            <a:endParaRPr/>
          </a:p>
        </p:txBody>
      </p:sp>
      <p:graphicFrame>
        <p:nvGraphicFramePr>
          <p:cNvPr id="167" name="Google Shape;167;p22"/>
          <p:cNvGraphicFramePr/>
          <p:nvPr>
            <p:extLst>
              <p:ext uri="{D42A27DB-BD31-4B8C-83A1-F6EECF244321}">
                <p14:modId xmlns:p14="http://schemas.microsoft.com/office/powerpoint/2010/main" val="1839566411"/>
              </p:ext>
            </p:extLst>
          </p:nvPr>
        </p:nvGraphicFramePr>
        <p:xfrm>
          <a:off x="592875" y="874725"/>
          <a:ext cx="7958250" cy="4084110"/>
        </p:xfrm>
        <a:graphic>
          <a:graphicData uri="http://schemas.openxmlformats.org/drawingml/2006/table">
            <a:tbl>
              <a:tblPr>
                <a:noFill/>
                <a:tableStyleId>{E7262239-5F15-41CE-96AF-FA9B07842147}</a:tableStyleId>
              </a:tblPr>
              <a:tblGrid>
                <a:gridCol w="2975200">
                  <a:extLst>
                    <a:ext uri="{9D8B030D-6E8A-4147-A177-3AD203B41FA5}">
                      <a16:colId xmlns:a16="http://schemas.microsoft.com/office/drawing/2014/main" val="20000"/>
                    </a:ext>
                  </a:extLst>
                </a:gridCol>
                <a:gridCol w="2393200">
                  <a:extLst>
                    <a:ext uri="{9D8B030D-6E8A-4147-A177-3AD203B41FA5}">
                      <a16:colId xmlns:a16="http://schemas.microsoft.com/office/drawing/2014/main" val="20001"/>
                    </a:ext>
                  </a:extLst>
                </a:gridCol>
                <a:gridCol w="2589850">
                  <a:extLst>
                    <a:ext uri="{9D8B030D-6E8A-4147-A177-3AD203B41FA5}">
                      <a16:colId xmlns:a16="http://schemas.microsoft.com/office/drawing/2014/main" val="20002"/>
                    </a:ext>
                  </a:extLst>
                </a:gridCol>
              </a:tblGrid>
              <a:tr h="675450">
                <a:tc>
                  <a:txBody>
                    <a:bodyPr/>
                    <a:lstStyle/>
                    <a:p>
                      <a:pPr marL="0" lvl="0" indent="0" algn="ctr" rtl="0">
                        <a:spcBef>
                          <a:spcPts val="0"/>
                        </a:spcBef>
                        <a:spcAft>
                          <a:spcPts val="0"/>
                        </a:spcAft>
                        <a:buNone/>
                      </a:pPr>
                      <a:r>
                        <a:rPr lang="en" sz="1700" b="1">
                          <a:solidFill>
                            <a:srgbClr val="0B5394"/>
                          </a:solidFill>
                        </a:rPr>
                        <a:t>TASK</a:t>
                      </a:r>
                      <a:endParaRPr sz="1700" b="1">
                        <a:solidFill>
                          <a:srgbClr val="0B5394"/>
                        </a:solidFill>
                      </a:endParaRPr>
                    </a:p>
                  </a:txBody>
                  <a:tcPr marL="91425" marR="91425" marT="91425" marB="91425" anchor="ctr">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C9DAF8"/>
                    </a:solidFill>
                  </a:tcPr>
                </a:tc>
                <a:tc>
                  <a:txBody>
                    <a:bodyPr/>
                    <a:lstStyle/>
                    <a:p>
                      <a:pPr marL="0" lvl="0" indent="0" algn="ctr" rtl="0">
                        <a:spcBef>
                          <a:spcPts val="0"/>
                        </a:spcBef>
                        <a:spcAft>
                          <a:spcPts val="0"/>
                        </a:spcAft>
                        <a:buNone/>
                      </a:pPr>
                      <a:r>
                        <a:rPr lang="en" sz="1700" b="1">
                          <a:solidFill>
                            <a:srgbClr val="0B5394"/>
                          </a:solidFill>
                        </a:rPr>
                        <a:t>Position Responsible</a:t>
                      </a:r>
                      <a:endParaRPr sz="1700" b="1">
                        <a:solidFill>
                          <a:srgbClr val="0B5394"/>
                        </a:solidFill>
                      </a:endParaRPr>
                    </a:p>
                  </a:txBody>
                  <a:tcPr marL="91425" marR="91425" marT="91425" marB="91425" anchor="ctr">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C9DAF8"/>
                    </a:solidFill>
                  </a:tcPr>
                </a:tc>
                <a:tc>
                  <a:txBody>
                    <a:bodyPr/>
                    <a:lstStyle/>
                    <a:p>
                      <a:pPr marL="0" lvl="0" indent="0" algn="ctr" rtl="0">
                        <a:spcBef>
                          <a:spcPts val="0"/>
                        </a:spcBef>
                        <a:spcAft>
                          <a:spcPts val="0"/>
                        </a:spcAft>
                        <a:buNone/>
                      </a:pPr>
                      <a:r>
                        <a:rPr lang="en" sz="1700" b="1" dirty="0">
                          <a:solidFill>
                            <a:srgbClr val="0B5394"/>
                          </a:solidFill>
                        </a:rPr>
                        <a:t>Check-in/Completion Schedule</a:t>
                      </a:r>
                      <a:endParaRPr sz="1700" b="1" dirty="0">
                        <a:solidFill>
                          <a:srgbClr val="0B5394"/>
                        </a:solidFill>
                      </a:endParaRPr>
                    </a:p>
                  </a:txBody>
                  <a:tcPr marL="91425" marR="91425" marT="91425" marB="91425" anchor="ctr">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C9DAF8"/>
                    </a:solidFill>
                  </a:tcPr>
                </a:tc>
                <a:extLst>
                  <a:ext uri="{0D108BD9-81ED-4DB2-BD59-A6C34878D82A}">
                    <a16:rowId xmlns:a16="http://schemas.microsoft.com/office/drawing/2014/main" val="10000"/>
                  </a:ext>
                </a:extLst>
              </a:tr>
              <a:tr h="370525">
                <a:tc>
                  <a:txBody>
                    <a:bodyPr/>
                    <a:lstStyle/>
                    <a:p>
                      <a:pPr marL="0" lvl="0" indent="0" algn="l" rtl="0">
                        <a:spcBef>
                          <a:spcPts val="0"/>
                        </a:spcBef>
                        <a:spcAft>
                          <a:spcPts val="0"/>
                        </a:spcAft>
                        <a:buNone/>
                      </a:pPr>
                      <a:r>
                        <a:rPr lang="en" sz="1000" dirty="0">
                          <a:solidFill>
                            <a:schemeClr val="tx2">
                              <a:lumMod val="20000"/>
                              <a:lumOff val="80000"/>
                            </a:schemeClr>
                          </a:solidFill>
                        </a:rPr>
                        <a:t>Set up a better/clearer structure for communication.</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chemeClr val="tx1">
                        <a:lumMod val="50000"/>
                      </a:schemeClr>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Service Manager, Advisors, Foreman, BDC, Tech, Parts.</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chemeClr val="tx1">
                        <a:lumMod val="50000"/>
                      </a:schemeClr>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Check in Oct 31st. Listen and make adjustment. On going</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chemeClr val="tx1">
                        <a:lumMod val="50000"/>
                      </a:schemeClr>
                    </a:solidFill>
                  </a:tcPr>
                </a:tc>
                <a:extLst>
                  <a:ext uri="{0D108BD9-81ED-4DB2-BD59-A6C34878D82A}">
                    <a16:rowId xmlns:a16="http://schemas.microsoft.com/office/drawing/2014/main" val="10001"/>
                  </a:ext>
                </a:extLst>
              </a:tr>
              <a:tr h="370525">
                <a:tc>
                  <a:txBody>
                    <a:bodyPr/>
                    <a:lstStyle/>
                    <a:p>
                      <a:pPr marL="0" lvl="0" indent="0" algn="l" rtl="0">
                        <a:spcBef>
                          <a:spcPts val="0"/>
                        </a:spcBef>
                        <a:spcAft>
                          <a:spcPts val="0"/>
                        </a:spcAft>
                        <a:buNone/>
                      </a:pPr>
                      <a:r>
                        <a:rPr lang="en" sz="1000" dirty="0">
                          <a:solidFill>
                            <a:schemeClr val="tx2">
                              <a:lumMod val="20000"/>
                              <a:lumOff val="80000"/>
                            </a:schemeClr>
                          </a:solidFill>
                        </a:rPr>
                        <a:t>Recruit techs from local colleges and identify strong customer service talent for advisor roles.</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0C4EB8"/>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Service manager and GM</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0C4EB8"/>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Check in Nov 15th. Have 3 new people hired by Dec 1st.</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0C4EB8"/>
                    </a:solidFill>
                  </a:tcPr>
                </a:tc>
                <a:extLst>
                  <a:ext uri="{0D108BD9-81ED-4DB2-BD59-A6C34878D82A}">
                    <a16:rowId xmlns:a16="http://schemas.microsoft.com/office/drawing/2014/main" val="10002"/>
                  </a:ext>
                </a:extLst>
              </a:tr>
              <a:tr h="370525">
                <a:tc>
                  <a:txBody>
                    <a:bodyPr/>
                    <a:lstStyle/>
                    <a:p>
                      <a:pPr marL="0" lvl="0" indent="0" algn="l" rtl="0">
                        <a:spcBef>
                          <a:spcPts val="0"/>
                        </a:spcBef>
                        <a:spcAft>
                          <a:spcPts val="0"/>
                        </a:spcAft>
                        <a:buNone/>
                      </a:pPr>
                      <a:r>
                        <a:rPr lang="en" sz="1000" dirty="0">
                          <a:solidFill>
                            <a:schemeClr val="tx2">
                              <a:lumMod val="20000"/>
                              <a:lumOff val="80000"/>
                            </a:schemeClr>
                          </a:solidFill>
                        </a:rPr>
                        <a:t>Expand staff mentoring for newer/weaker employees by establishing a formal mentorship program.</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chemeClr val="tx1">
                        <a:lumMod val="50000"/>
                      </a:schemeClr>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Service Manager, Foreman, Techs, Advisors.</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chemeClr val="tx1">
                        <a:lumMod val="50000"/>
                      </a:schemeClr>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Check in Nov 15th. Have 5 mentor mentees set up by Dec 1st.</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chemeClr val="tx1">
                        <a:lumMod val="50000"/>
                      </a:schemeClr>
                    </a:solidFill>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en" sz="1000" dirty="0">
                          <a:solidFill>
                            <a:schemeClr val="tx2">
                              <a:lumMod val="20000"/>
                              <a:lumOff val="80000"/>
                            </a:schemeClr>
                          </a:solidFill>
                        </a:rPr>
                        <a:t>Invest in EV chargers &amp; train techs on EV technology.</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0C4EB8"/>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Service manager, GM, Techs.</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0C4EB8"/>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Check in Oct 31st. Have at least 2 more EV chargers by Jan 2025. Have training start by Jan 2025.</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0C4EB8"/>
                    </a:solidFill>
                  </a:tcPr>
                </a:tc>
                <a:extLst>
                  <a:ext uri="{0D108BD9-81ED-4DB2-BD59-A6C34878D82A}">
                    <a16:rowId xmlns:a16="http://schemas.microsoft.com/office/drawing/2014/main" val="10004"/>
                  </a:ext>
                </a:extLst>
              </a:tr>
              <a:tr h="276150">
                <a:tc>
                  <a:txBody>
                    <a:bodyPr/>
                    <a:lstStyle/>
                    <a:p>
                      <a:pPr marL="0" lvl="0" indent="0" algn="l" rtl="0">
                        <a:spcBef>
                          <a:spcPts val="0"/>
                        </a:spcBef>
                        <a:spcAft>
                          <a:spcPts val="0"/>
                        </a:spcAft>
                        <a:buNone/>
                      </a:pPr>
                      <a:r>
                        <a:rPr lang="en" sz="1000" dirty="0">
                          <a:solidFill>
                            <a:schemeClr val="tx2">
                              <a:lumMod val="20000"/>
                              <a:lumOff val="80000"/>
                            </a:schemeClr>
                          </a:solidFill>
                        </a:rPr>
                        <a:t>Ensure proper job dispatch, timely parts pickup, and train a parts runner</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chemeClr val="tx1">
                        <a:lumMod val="50000"/>
                      </a:schemeClr>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Service Manager, Techs, Foreman, Dispatcher, parts dept.</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chemeClr val="tx1">
                        <a:lumMod val="50000"/>
                      </a:schemeClr>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Check in Oct 31st. Listen and make adjustment. On going.</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chemeClr val="tx1">
                        <a:lumMod val="50000"/>
                      </a:schemeClr>
                    </a:solidFill>
                  </a:tcPr>
                </a:tc>
                <a:extLst>
                  <a:ext uri="{0D108BD9-81ED-4DB2-BD59-A6C34878D82A}">
                    <a16:rowId xmlns:a16="http://schemas.microsoft.com/office/drawing/2014/main" val="10005"/>
                  </a:ext>
                </a:extLst>
              </a:tr>
              <a:tr h="370525">
                <a:tc>
                  <a:txBody>
                    <a:bodyPr/>
                    <a:lstStyle/>
                    <a:p>
                      <a:pPr marL="0" lvl="0" indent="0" algn="l" rtl="0">
                        <a:spcBef>
                          <a:spcPts val="0"/>
                        </a:spcBef>
                        <a:spcAft>
                          <a:spcPts val="0"/>
                        </a:spcAft>
                        <a:buNone/>
                      </a:pPr>
                      <a:r>
                        <a:rPr lang="en" sz="1000" dirty="0">
                          <a:solidFill>
                            <a:schemeClr val="tx2">
                              <a:lumMod val="20000"/>
                              <a:lumOff val="80000"/>
                            </a:schemeClr>
                          </a:solidFill>
                        </a:rPr>
                        <a:t>Regularly recognize and reward employees individually and as a group to build a positive culture.</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0C4EB8"/>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Service Manager, GM, &amp;  Foreman.</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0C4EB8"/>
                    </a:solidFill>
                  </a:tcPr>
                </a:tc>
                <a:tc>
                  <a:txBody>
                    <a:bodyPr/>
                    <a:lstStyle/>
                    <a:p>
                      <a:pPr marL="0" lvl="0" indent="0" algn="l" rtl="0">
                        <a:spcBef>
                          <a:spcPts val="0"/>
                        </a:spcBef>
                        <a:spcAft>
                          <a:spcPts val="0"/>
                        </a:spcAft>
                        <a:buNone/>
                      </a:pPr>
                      <a:r>
                        <a:rPr lang="en" sz="1000" dirty="0">
                          <a:solidFill>
                            <a:schemeClr val="tx2">
                              <a:lumMod val="20000"/>
                              <a:lumOff val="80000"/>
                            </a:schemeClr>
                          </a:solidFill>
                        </a:rPr>
                        <a:t>Check in Nov 1st.  Listen to feedback and make adjustments. On going. </a:t>
                      </a:r>
                      <a:endParaRPr sz="1000" dirty="0">
                        <a:solidFill>
                          <a:schemeClr val="tx2">
                            <a:lumMod val="20000"/>
                            <a:lumOff val="80000"/>
                          </a:schemeClr>
                        </a:solidFill>
                      </a:endParaRPr>
                    </a:p>
                  </a:txBody>
                  <a:tcPr marL="91425" marR="91425" marT="91425" marB="91425">
                    <a:lnL w="9525" cap="flat" cmpd="sng">
                      <a:solidFill>
                        <a:schemeClr val="lt1"/>
                      </a:solidFill>
                      <a:prstDash val="lgDash"/>
                      <a:round/>
                      <a:headEnd type="none" w="sm" len="sm"/>
                      <a:tailEnd type="none" w="sm" len="sm"/>
                    </a:lnL>
                    <a:lnR w="9525" cap="flat" cmpd="sng">
                      <a:solidFill>
                        <a:schemeClr val="lt1"/>
                      </a:solidFill>
                      <a:prstDash val="lgDash"/>
                      <a:round/>
                      <a:headEnd type="none" w="sm" len="sm"/>
                      <a:tailEnd type="none" w="sm" len="sm"/>
                    </a:lnR>
                    <a:lnT w="9525" cap="flat" cmpd="sng">
                      <a:solidFill>
                        <a:schemeClr val="lt1"/>
                      </a:solidFill>
                      <a:prstDash val="lgDash"/>
                      <a:round/>
                      <a:headEnd type="none" w="sm" len="sm"/>
                      <a:tailEnd type="none" w="sm" len="sm"/>
                    </a:lnT>
                    <a:lnB w="9525" cap="flat" cmpd="sng">
                      <a:solidFill>
                        <a:schemeClr val="lt1"/>
                      </a:solidFill>
                      <a:prstDash val="lgDash"/>
                      <a:round/>
                      <a:headEnd type="none" w="sm" len="sm"/>
                      <a:tailEnd type="none" w="sm" len="sm"/>
                    </a:lnB>
                    <a:solidFill>
                      <a:srgbClr val="0C4EB8"/>
                    </a:solidFill>
                  </a:tcPr>
                </a:tc>
                <a:extLst>
                  <a:ext uri="{0D108BD9-81ED-4DB2-BD59-A6C34878D82A}">
                    <a16:rowId xmlns:a16="http://schemas.microsoft.com/office/drawing/2014/main" val="10006"/>
                  </a:ext>
                </a:extLst>
              </a:tr>
            </a:tbl>
          </a:graphicData>
        </a:graphic>
      </p:graphicFrame>
      <p:pic>
        <p:nvPicPr>
          <p:cNvPr id="168" name="Google Shape;168;p22"/>
          <p:cNvPicPr preferRelativeResize="0"/>
          <p:nvPr/>
        </p:nvPicPr>
        <p:blipFill>
          <a:blip r:embed="rId3">
            <a:alphaModFix/>
          </a:blip>
          <a:stretch>
            <a:fillRect/>
          </a:stretch>
        </p:blipFill>
        <p:spPr>
          <a:xfrm>
            <a:off x="-1" y="4540242"/>
            <a:ext cx="520125" cy="603258"/>
          </a:xfrm>
          <a:prstGeom prst="rect">
            <a:avLst/>
          </a:prstGeom>
          <a:noFill/>
          <a:ln>
            <a:noFill/>
          </a:ln>
        </p:spPr>
      </p:pic>
      <p:pic>
        <p:nvPicPr>
          <p:cNvPr id="169" name="Google Shape;169;p22"/>
          <p:cNvPicPr preferRelativeResize="0"/>
          <p:nvPr/>
        </p:nvPicPr>
        <p:blipFill>
          <a:blip r:embed="rId4">
            <a:alphaModFix/>
          </a:blip>
          <a:stretch>
            <a:fillRect/>
          </a:stretch>
        </p:blipFill>
        <p:spPr>
          <a:xfrm>
            <a:off x="53603" y="2623413"/>
            <a:ext cx="520125" cy="622337"/>
          </a:xfrm>
          <a:prstGeom prst="rect">
            <a:avLst/>
          </a:prstGeom>
          <a:noFill/>
          <a:ln>
            <a:noFill/>
          </a:ln>
        </p:spPr>
      </p:pic>
      <p:pic>
        <p:nvPicPr>
          <p:cNvPr id="170" name="Google Shape;170;p22"/>
          <p:cNvPicPr preferRelativeResize="0"/>
          <p:nvPr/>
        </p:nvPicPr>
        <p:blipFill>
          <a:blip r:embed="rId5">
            <a:alphaModFix/>
          </a:blip>
          <a:stretch>
            <a:fillRect/>
          </a:stretch>
        </p:blipFill>
        <p:spPr>
          <a:xfrm>
            <a:off x="132213" y="249950"/>
            <a:ext cx="520125" cy="577575"/>
          </a:xfrm>
          <a:prstGeom prst="rect">
            <a:avLst/>
          </a:prstGeom>
          <a:noFill/>
          <a:ln>
            <a:noFill/>
          </a:ln>
        </p:spPr>
      </p:pic>
      <p:pic>
        <p:nvPicPr>
          <p:cNvPr id="171" name="Google Shape;171;p22"/>
          <p:cNvPicPr preferRelativeResize="0"/>
          <p:nvPr/>
        </p:nvPicPr>
        <p:blipFill>
          <a:blip r:embed="rId6">
            <a:alphaModFix/>
          </a:blip>
          <a:stretch>
            <a:fillRect/>
          </a:stretch>
        </p:blipFill>
        <p:spPr>
          <a:xfrm>
            <a:off x="8027200" y="0"/>
            <a:ext cx="1077450" cy="1077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3"/>
          <p:cNvSpPr txBox="1">
            <a:spLocks noGrp="1"/>
          </p:cNvSpPr>
          <p:nvPr>
            <p:ph type="title"/>
          </p:nvPr>
        </p:nvSpPr>
        <p:spPr>
          <a:xfrm>
            <a:off x="1116775" y="157300"/>
            <a:ext cx="7321500" cy="1281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9000"/>
              <a:t>Synopsis</a:t>
            </a:r>
            <a:endParaRPr sz="9000"/>
          </a:p>
        </p:txBody>
      </p:sp>
      <p:sp>
        <p:nvSpPr>
          <p:cNvPr id="177" name="Google Shape;177;p23"/>
          <p:cNvSpPr txBox="1">
            <a:spLocks noGrp="1"/>
          </p:cNvSpPr>
          <p:nvPr>
            <p:ph type="body" idx="1"/>
          </p:nvPr>
        </p:nvSpPr>
        <p:spPr>
          <a:xfrm>
            <a:off x="460950" y="1588650"/>
            <a:ext cx="8222100" cy="3468300"/>
          </a:xfrm>
          <a:prstGeom prst="rect">
            <a:avLst/>
          </a:prstGeom>
        </p:spPr>
        <p:txBody>
          <a:bodyPr spcFirstLastPara="1" wrap="square" lIns="91425" tIns="91425" rIns="91425" bIns="91425" anchor="t" anchorCtr="0">
            <a:normAutofit fontScale="85000" lnSpcReduction="10000"/>
          </a:bodyPr>
          <a:lstStyle/>
          <a:p>
            <a:pPr marL="0" lvl="0" indent="0" algn="ctr" rtl="0">
              <a:spcBef>
                <a:spcPts val="1200"/>
              </a:spcBef>
              <a:spcAft>
                <a:spcPts val="0"/>
              </a:spcAft>
              <a:buNone/>
            </a:pPr>
            <a:r>
              <a:rPr lang="en" sz="1678" b="1">
                <a:solidFill>
                  <a:srgbClr val="000000"/>
                </a:solidFill>
                <a:latin typeface="Arial"/>
                <a:ea typeface="Arial"/>
                <a:cs typeface="Arial"/>
                <a:sym typeface="Arial"/>
              </a:rPr>
              <a:t>We should be focusing on improving our efficiency, providing great customer service, and having happy employees in our service department. All of these things will come together to improve the department and hopefully ultimately increase gross profits. </a:t>
            </a:r>
            <a:endParaRPr sz="1678" b="1">
              <a:solidFill>
                <a:srgbClr val="000000"/>
              </a:solidFill>
              <a:latin typeface="Arial"/>
              <a:ea typeface="Arial"/>
              <a:cs typeface="Arial"/>
              <a:sym typeface="Arial"/>
            </a:endParaRPr>
          </a:p>
          <a:p>
            <a:pPr marL="457200" lvl="0" indent="-293211" algn="l" rtl="0">
              <a:spcBef>
                <a:spcPts val="1200"/>
              </a:spcBef>
              <a:spcAft>
                <a:spcPts val="0"/>
              </a:spcAft>
              <a:buClr>
                <a:srgbClr val="000000"/>
              </a:buClr>
              <a:buSzPct val="100000"/>
              <a:buFont typeface="Arial"/>
              <a:buAutoNum type="arabicPeriod"/>
            </a:pPr>
            <a:r>
              <a:rPr lang="en" sz="1100" b="1">
                <a:solidFill>
                  <a:srgbClr val="000000"/>
                </a:solidFill>
                <a:latin typeface="Arial"/>
                <a:ea typeface="Arial"/>
                <a:cs typeface="Arial"/>
                <a:sym typeface="Arial"/>
              </a:rPr>
              <a:t>Hiring &amp; Development</a:t>
            </a:r>
            <a:r>
              <a:rPr lang="en" sz="1100">
                <a:solidFill>
                  <a:srgbClr val="000000"/>
                </a:solidFill>
                <a:latin typeface="Arial"/>
                <a:ea typeface="Arial"/>
                <a:cs typeface="Arial"/>
                <a:sym typeface="Arial"/>
              </a:rPr>
              <a:t>:</a:t>
            </a:r>
            <a:endParaRPr sz="1100">
              <a:solidFill>
                <a:srgbClr val="000000"/>
              </a:solidFill>
              <a:latin typeface="Arial"/>
              <a:ea typeface="Arial"/>
              <a:cs typeface="Arial"/>
              <a:sym typeface="Arial"/>
            </a:endParaRPr>
          </a:p>
          <a:p>
            <a:pPr marL="914400" lvl="1" indent="-293211" algn="l" rtl="0">
              <a:spcBef>
                <a:spcPts val="0"/>
              </a:spcBef>
              <a:spcAft>
                <a:spcPts val="0"/>
              </a:spcAft>
              <a:buClr>
                <a:srgbClr val="000000"/>
              </a:buClr>
              <a:buSzPct val="100000"/>
              <a:buFont typeface="Arial"/>
              <a:buChar char="○"/>
            </a:pPr>
            <a:r>
              <a:rPr lang="en" sz="1100">
                <a:solidFill>
                  <a:srgbClr val="000000"/>
                </a:solidFill>
                <a:latin typeface="Arial"/>
                <a:ea typeface="Arial"/>
                <a:cs typeface="Arial"/>
                <a:sym typeface="Arial"/>
              </a:rPr>
              <a:t>We want to recruit techs from local colleges and identify standout customer service talent as advisors. Expanding our mentoring with a formal program could help newer employees build skills faster.</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AutoNum type="arabicPeriod"/>
            </a:pPr>
            <a:r>
              <a:rPr lang="en" sz="1100" b="1">
                <a:solidFill>
                  <a:srgbClr val="000000"/>
                </a:solidFill>
                <a:latin typeface="Arial"/>
                <a:ea typeface="Arial"/>
                <a:cs typeface="Arial"/>
                <a:sym typeface="Arial"/>
              </a:rPr>
              <a:t>Preparing for EVs</a:t>
            </a:r>
            <a:r>
              <a:rPr lang="en" sz="1100">
                <a:solidFill>
                  <a:srgbClr val="000000"/>
                </a:solidFill>
                <a:latin typeface="Arial"/>
                <a:ea typeface="Arial"/>
                <a:cs typeface="Arial"/>
                <a:sym typeface="Arial"/>
              </a:rPr>
              <a:t>:</a:t>
            </a:r>
            <a:endParaRPr sz="1100">
              <a:solidFill>
                <a:srgbClr val="000000"/>
              </a:solidFill>
              <a:latin typeface="Arial"/>
              <a:ea typeface="Arial"/>
              <a:cs typeface="Arial"/>
              <a:sym typeface="Arial"/>
            </a:endParaRPr>
          </a:p>
          <a:p>
            <a:pPr marL="914400" lvl="1" indent="-293211" algn="l" rtl="0">
              <a:spcBef>
                <a:spcPts val="0"/>
              </a:spcBef>
              <a:spcAft>
                <a:spcPts val="0"/>
              </a:spcAft>
              <a:buClr>
                <a:srgbClr val="000000"/>
              </a:buClr>
              <a:buSzPct val="100000"/>
              <a:buFont typeface="Arial"/>
              <a:buChar char="○"/>
            </a:pPr>
            <a:r>
              <a:rPr lang="en" sz="1100">
                <a:solidFill>
                  <a:srgbClr val="000000"/>
                </a:solidFill>
                <a:latin typeface="Arial"/>
                <a:ea typeface="Arial"/>
                <a:cs typeface="Arial"/>
                <a:sym typeface="Arial"/>
              </a:rPr>
              <a:t>Investing in more EV chargers and training our techs on EV technologies. Marketing our EV maintenance capabilities will keep us competitive.</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AutoNum type="arabicPeriod"/>
            </a:pPr>
            <a:r>
              <a:rPr lang="en" sz="1100" b="1">
                <a:solidFill>
                  <a:srgbClr val="000000"/>
                </a:solidFill>
                <a:latin typeface="Arial"/>
                <a:ea typeface="Arial"/>
                <a:cs typeface="Arial"/>
                <a:sym typeface="Arial"/>
              </a:rPr>
              <a:t>Streamlining Operations</a:t>
            </a:r>
            <a:r>
              <a:rPr lang="en" sz="1100">
                <a:solidFill>
                  <a:srgbClr val="000000"/>
                </a:solidFill>
                <a:latin typeface="Arial"/>
                <a:ea typeface="Arial"/>
                <a:cs typeface="Arial"/>
                <a:sym typeface="Arial"/>
              </a:rPr>
              <a:t>:</a:t>
            </a:r>
            <a:endParaRPr sz="1100">
              <a:solidFill>
                <a:srgbClr val="000000"/>
              </a:solidFill>
              <a:latin typeface="Arial"/>
              <a:ea typeface="Arial"/>
              <a:cs typeface="Arial"/>
              <a:sym typeface="Arial"/>
            </a:endParaRPr>
          </a:p>
          <a:p>
            <a:pPr marL="914400" lvl="1" indent="-293211" algn="l" rtl="0">
              <a:spcBef>
                <a:spcPts val="0"/>
              </a:spcBef>
              <a:spcAft>
                <a:spcPts val="0"/>
              </a:spcAft>
              <a:buClr>
                <a:srgbClr val="000000"/>
              </a:buClr>
              <a:buSzPct val="100000"/>
              <a:buFont typeface="Arial"/>
              <a:buChar char="○"/>
            </a:pPr>
            <a:r>
              <a:rPr lang="en" sz="1100">
                <a:solidFill>
                  <a:srgbClr val="000000"/>
                </a:solidFill>
                <a:latin typeface="Arial"/>
                <a:ea typeface="Arial"/>
                <a:cs typeface="Arial"/>
                <a:sym typeface="Arial"/>
              </a:rPr>
              <a:t>We need to ensure our dispatcher matches jobs to the right techs and that parts are picked up promptly. Training a parts runner could help streamline this process.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AutoNum type="arabicPeriod"/>
            </a:pPr>
            <a:r>
              <a:rPr lang="en" sz="1100" b="1">
                <a:solidFill>
                  <a:srgbClr val="000000"/>
                </a:solidFill>
                <a:latin typeface="Arial"/>
                <a:ea typeface="Arial"/>
                <a:cs typeface="Arial"/>
                <a:sym typeface="Arial"/>
              </a:rPr>
              <a:t>Cultivating a Positive Culture</a:t>
            </a:r>
            <a:r>
              <a:rPr lang="en" sz="1100">
                <a:solidFill>
                  <a:srgbClr val="000000"/>
                </a:solidFill>
                <a:latin typeface="Arial"/>
                <a:ea typeface="Arial"/>
                <a:cs typeface="Arial"/>
                <a:sym typeface="Arial"/>
              </a:rPr>
              <a:t>:</a:t>
            </a:r>
            <a:endParaRPr sz="1100">
              <a:solidFill>
                <a:srgbClr val="000000"/>
              </a:solidFill>
              <a:latin typeface="Arial"/>
              <a:ea typeface="Arial"/>
              <a:cs typeface="Arial"/>
              <a:sym typeface="Arial"/>
            </a:endParaRPr>
          </a:p>
          <a:p>
            <a:pPr marL="914400" lvl="1" indent="-293211" algn="l" rtl="0">
              <a:spcBef>
                <a:spcPts val="0"/>
              </a:spcBef>
              <a:spcAft>
                <a:spcPts val="0"/>
              </a:spcAft>
              <a:buClr>
                <a:srgbClr val="000000"/>
              </a:buClr>
              <a:buSzPct val="100000"/>
              <a:buFont typeface="Arial"/>
              <a:buChar char="○"/>
            </a:pPr>
            <a:r>
              <a:rPr lang="en" sz="1100">
                <a:solidFill>
                  <a:srgbClr val="000000"/>
                </a:solidFill>
                <a:latin typeface="Arial"/>
                <a:ea typeface="Arial"/>
                <a:cs typeface="Arial"/>
                <a:sym typeface="Arial"/>
              </a:rPr>
              <a:t>Regularly recognizing and rewarding employees, both individually and as a team, will build a motivated culture.</a:t>
            </a:r>
            <a:endParaRPr sz="1100">
              <a:solidFill>
                <a:srgbClr val="000000"/>
              </a:solidFill>
              <a:latin typeface="Arial"/>
              <a:ea typeface="Arial"/>
              <a:cs typeface="Arial"/>
              <a:sym typeface="Arial"/>
            </a:endParaRPr>
          </a:p>
          <a:p>
            <a:pPr marL="0" lvl="0" indent="0" algn="ctr" rtl="0">
              <a:spcBef>
                <a:spcPts val="1200"/>
              </a:spcBef>
              <a:spcAft>
                <a:spcPts val="1200"/>
              </a:spcAft>
              <a:buNone/>
            </a:pPr>
            <a:r>
              <a:rPr lang="en" sz="1208" b="1">
                <a:solidFill>
                  <a:srgbClr val="000000"/>
                </a:solidFill>
                <a:latin typeface="Arial"/>
                <a:ea typeface="Arial"/>
                <a:cs typeface="Arial"/>
                <a:sym typeface="Arial"/>
              </a:rPr>
              <a:t>Overall, we want to improve our service efficiency while promoting team development and adaptability in the quickly changing automotive industry.</a:t>
            </a:r>
            <a:endParaRPr sz="1908" b="1"/>
          </a:p>
        </p:txBody>
      </p:sp>
      <p:pic>
        <p:nvPicPr>
          <p:cNvPr id="178" name="Google Shape;178;p23"/>
          <p:cNvPicPr preferRelativeResize="0"/>
          <p:nvPr/>
        </p:nvPicPr>
        <p:blipFill>
          <a:blip r:embed="rId3">
            <a:alphaModFix/>
          </a:blip>
          <a:stretch>
            <a:fillRect/>
          </a:stretch>
        </p:blipFill>
        <p:spPr>
          <a:xfrm flipH="1">
            <a:off x="7286350" y="73200"/>
            <a:ext cx="1469325" cy="1469325"/>
          </a:xfrm>
          <a:prstGeom prst="rect">
            <a:avLst/>
          </a:prstGeom>
          <a:noFill/>
          <a:ln>
            <a:noFill/>
          </a:ln>
        </p:spPr>
      </p:pic>
      <p:pic>
        <p:nvPicPr>
          <p:cNvPr id="179" name="Google Shape;179;p23"/>
          <p:cNvPicPr preferRelativeResize="0"/>
          <p:nvPr/>
        </p:nvPicPr>
        <p:blipFill>
          <a:blip r:embed="rId4">
            <a:alphaModFix/>
          </a:blip>
          <a:stretch>
            <a:fillRect/>
          </a:stretch>
        </p:blipFill>
        <p:spPr>
          <a:xfrm>
            <a:off x="-156000" y="-401863"/>
            <a:ext cx="2568950" cy="24194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pic>
        <p:nvPicPr>
          <p:cNvPr id="184" name="Google Shape;184;p24"/>
          <p:cNvPicPr preferRelativeResize="0"/>
          <p:nvPr/>
        </p:nvPicPr>
        <p:blipFill>
          <a:blip r:embed="rId3">
            <a:alphaModFix/>
          </a:blip>
          <a:stretch>
            <a:fillRect/>
          </a:stretch>
        </p:blipFill>
        <p:spPr>
          <a:xfrm>
            <a:off x="2378100" y="152400"/>
            <a:ext cx="4838699" cy="48386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4"/>
          <p:cNvSpPr txBox="1">
            <a:spLocks noGrp="1"/>
          </p:cNvSpPr>
          <p:nvPr>
            <p:ph type="title"/>
          </p:nvPr>
        </p:nvSpPr>
        <p:spPr>
          <a:xfrm>
            <a:off x="262100" y="61350"/>
            <a:ext cx="4045200" cy="14823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a:t>Repair Order Analysis</a:t>
            </a:r>
            <a:endParaRPr/>
          </a:p>
        </p:txBody>
      </p:sp>
      <p:pic>
        <p:nvPicPr>
          <p:cNvPr id="76" name="Google Shape;76;p14"/>
          <p:cNvPicPr preferRelativeResize="0"/>
          <p:nvPr/>
        </p:nvPicPr>
        <p:blipFill>
          <a:blip r:embed="rId3">
            <a:alphaModFix/>
          </a:blip>
          <a:stretch>
            <a:fillRect/>
          </a:stretch>
        </p:blipFill>
        <p:spPr>
          <a:xfrm>
            <a:off x="4674550" y="647875"/>
            <a:ext cx="4367650" cy="3709176"/>
          </a:xfrm>
          <a:prstGeom prst="rect">
            <a:avLst/>
          </a:prstGeom>
          <a:noFill/>
          <a:ln>
            <a:noFill/>
          </a:ln>
        </p:spPr>
      </p:pic>
      <p:pic>
        <p:nvPicPr>
          <p:cNvPr id="77" name="Google Shape;77;p14"/>
          <p:cNvPicPr preferRelativeResize="0"/>
          <p:nvPr/>
        </p:nvPicPr>
        <p:blipFill>
          <a:blip r:embed="rId4">
            <a:alphaModFix/>
          </a:blip>
          <a:stretch>
            <a:fillRect/>
          </a:stretch>
        </p:blipFill>
        <p:spPr>
          <a:xfrm>
            <a:off x="731425" y="3802125"/>
            <a:ext cx="3106550" cy="1341375"/>
          </a:xfrm>
          <a:prstGeom prst="rect">
            <a:avLst/>
          </a:prstGeom>
          <a:noFill/>
          <a:ln>
            <a:noFill/>
          </a:ln>
        </p:spPr>
      </p:pic>
      <p:sp>
        <p:nvSpPr>
          <p:cNvPr id="78" name="Google Shape;78;p14"/>
          <p:cNvSpPr txBox="1">
            <a:spLocks noGrp="1"/>
          </p:cNvSpPr>
          <p:nvPr>
            <p:ph type="subTitle" idx="1"/>
          </p:nvPr>
        </p:nvSpPr>
        <p:spPr>
          <a:xfrm>
            <a:off x="265500" y="1502150"/>
            <a:ext cx="4045200" cy="2854800"/>
          </a:xfrm>
          <a:prstGeom prst="rect">
            <a:avLst/>
          </a:prstGeom>
        </p:spPr>
        <p:txBody>
          <a:bodyPr spcFirstLastPara="1" wrap="square" lIns="91425" tIns="91425" rIns="91425" bIns="91425" anchor="t" anchorCtr="0">
            <a:normAutofit fontScale="92500" lnSpcReduction="10000"/>
          </a:bodyPr>
          <a:lstStyle/>
          <a:p>
            <a:pPr marL="0" lvl="0" indent="0" algn="l" rtl="0">
              <a:lnSpc>
                <a:spcPct val="115000"/>
              </a:lnSpc>
              <a:spcBef>
                <a:spcPts val="1200"/>
              </a:spcBef>
              <a:spcAft>
                <a:spcPts val="0"/>
              </a:spcAft>
              <a:buNone/>
            </a:pPr>
            <a:r>
              <a:rPr lang="en" sz="1100" b="1"/>
              <a:t>Chat Summary with Service Manager:</a:t>
            </a:r>
            <a:endParaRPr sz="1100" b="1"/>
          </a:p>
          <a:p>
            <a:pPr marL="0" lvl="0" indent="0" algn="l" rtl="0">
              <a:lnSpc>
                <a:spcPct val="115000"/>
              </a:lnSpc>
              <a:spcBef>
                <a:spcPts val="1200"/>
              </a:spcBef>
              <a:spcAft>
                <a:spcPts val="0"/>
              </a:spcAft>
              <a:buNone/>
            </a:pPr>
            <a:r>
              <a:rPr lang="en" sz="1100"/>
              <a:t>Our one-item ROs are high because the lube techs aren't making enough recommendations during quick lane services, and the advisors aren't closing sales when recommendations are made. The Service Manager plans to address this in upcoming department meetings by giving the advisors strategies to close more sales and incentivizing the lube techs to make more recommendations.</a:t>
            </a:r>
            <a:endParaRPr sz="1100"/>
          </a:p>
          <a:p>
            <a:pPr marL="0" lvl="0" indent="0" algn="l" rtl="0">
              <a:lnSpc>
                <a:spcPct val="115000"/>
              </a:lnSpc>
              <a:spcBef>
                <a:spcPts val="1200"/>
              </a:spcBef>
              <a:spcAft>
                <a:spcPts val="1200"/>
              </a:spcAft>
              <a:buNone/>
            </a:pPr>
            <a:r>
              <a:rPr lang="en" sz="1100"/>
              <a:t>He also mentioned that our ELR is low because we're selling a lot of Fluid Exchange specials, which is bringing down the overall average. I think we can balance this by reducing the percentage of one-line ROs. If we start selling more than just the special on each RO, the ELR should improve.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5"/>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SWOT Analysis- Strengths</a:t>
            </a:r>
            <a:endParaRPr/>
          </a:p>
        </p:txBody>
      </p:sp>
      <p:sp>
        <p:nvSpPr>
          <p:cNvPr id="84" name="Google Shape;84;p15"/>
          <p:cNvSpPr txBox="1">
            <a:spLocks noGrp="1"/>
          </p:cNvSpPr>
          <p:nvPr>
            <p:ph type="body" idx="1"/>
          </p:nvPr>
        </p:nvSpPr>
        <p:spPr>
          <a:xfrm>
            <a:off x="471900" y="1919075"/>
            <a:ext cx="8360100" cy="3082800"/>
          </a:xfrm>
          <a:prstGeom prst="rect">
            <a:avLst/>
          </a:prstGeom>
        </p:spPr>
        <p:txBody>
          <a:bodyPr spcFirstLastPara="1" wrap="square" lIns="91425" tIns="91425" rIns="91425" bIns="91425" anchor="t" anchorCtr="0">
            <a:normAutofit/>
          </a:bodyPr>
          <a:lstStyle/>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Teamwork &amp; Supportive Environment</a:t>
            </a:r>
            <a:r>
              <a:rPr lang="en" sz="1100">
                <a:solidFill>
                  <a:srgbClr val="000000"/>
                </a:solidFill>
                <a:latin typeface="Arial"/>
                <a:ea typeface="Arial"/>
                <a:cs typeface="Arial"/>
                <a:sym typeface="Arial"/>
              </a:rPr>
              <a:t>: Mentioned 12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Management</a:t>
            </a:r>
            <a:r>
              <a:rPr lang="en" sz="1100">
                <a:solidFill>
                  <a:srgbClr val="000000"/>
                </a:solidFill>
                <a:latin typeface="Arial"/>
                <a:ea typeface="Arial"/>
                <a:cs typeface="Arial"/>
                <a:sym typeface="Arial"/>
              </a:rPr>
              <a:t>: Mentioned 6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Experience &amp; Knowledge</a:t>
            </a:r>
            <a:r>
              <a:rPr lang="en" sz="1100">
                <a:solidFill>
                  <a:srgbClr val="000000"/>
                </a:solidFill>
                <a:latin typeface="Arial"/>
                <a:ea typeface="Arial"/>
                <a:cs typeface="Arial"/>
                <a:sym typeface="Arial"/>
              </a:rPr>
              <a:t>: Mentioned 5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Work Culture &amp; Attitudes</a:t>
            </a:r>
            <a:r>
              <a:rPr lang="en" sz="1100">
                <a:solidFill>
                  <a:srgbClr val="000000"/>
                </a:solidFill>
                <a:latin typeface="Arial"/>
                <a:ea typeface="Arial"/>
                <a:cs typeface="Arial"/>
                <a:sym typeface="Arial"/>
              </a:rPr>
              <a:t>: Mentioned 6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Location &amp; Customer Traffic</a:t>
            </a:r>
            <a:r>
              <a:rPr lang="en" sz="1100">
                <a:solidFill>
                  <a:srgbClr val="000000"/>
                </a:solidFill>
                <a:latin typeface="Arial"/>
                <a:ea typeface="Arial"/>
                <a:cs typeface="Arial"/>
                <a:sym typeface="Arial"/>
              </a:rPr>
              <a:t>: Mentioned 5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Tools &amp; Resources</a:t>
            </a:r>
            <a:r>
              <a:rPr lang="en" sz="1100">
                <a:solidFill>
                  <a:srgbClr val="000000"/>
                </a:solidFill>
                <a:latin typeface="Arial"/>
                <a:ea typeface="Arial"/>
                <a:cs typeface="Arial"/>
                <a:sym typeface="Arial"/>
              </a:rPr>
              <a:t>: Mentioned 4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Ownership &amp; Generosity</a:t>
            </a:r>
            <a:r>
              <a:rPr lang="en" sz="1100">
                <a:solidFill>
                  <a:srgbClr val="000000"/>
                </a:solidFill>
                <a:latin typeface="Arial"/>
                <a:ea typeface="Arial"/>
                <a:cs typeface="Arial"/>
                <a:sym typeface="Arial"/>
              </a:rPr>
              <a:t>: Mentioned 3 times</a:t>
            </a:r>
            <a:endParaRPr sz="1100">
              <a:solidFill>
                <a:srgbClr val="000000"/>
              </a:solidFill>
              <a:latin typeface="Arial"/>
              <a:ea typeface="Arial"/>
              <a:cs typeface="Arial"/>
              <a:sym typeface="Arial"/>
            </a:endParaRPr>
          </a:p>
          <a:p>
            <a:pPr marL="0" lvl="0" indent="0" algn="l" rtl="0">
              <a:spcBef>
                <a:spcPts val="1200"/>
              </a:spcBef>
              <a:spcAft>
                <a:spcPts val="0"/>
              </a:spcAft>
              <a:buNone/>
            </a:pPr>
            <a:r>
              <a:rPr lang="en"/>
              <a:t>Summary: The dealership and service department are seen as having a strong team culture, experienced staff, supportive management, and the resources needed to succeed. The busy environment and prime location further contribute to its success.</a:t>
            </a:r>
            <a:endParaRPr/>
          </a:p>
          <a:p>
            <a:pPr marL="0" lvl="0" indent="0" algn="l" rtl="0">
              <a:spcBef>
                <a:spcPts val="1200"/>
              </a:spcBef>
              <a:spcAft>
                <a:spcPts val="1200"/>
              </a:spcAft>
              <a:buNone/>
            </a:pPr>
            <a:endParaRPr/>
          </a:p>
        </p:txBody>
      </p:sp>
      <p:pic>
        <p:nvPicPr>
          <p:cNvPr id="85" name="Google Shape;85;p15"/>
          <p:cNvPicPr preferRelativeResize="0"/>
          <p:nvPr/>
        </p:nvPicPr>
        <p:blipFill>
          <a:blip r:embed="rId3">
            <a:alphaModFix/>
          </a:blip>
          <a:stretch>
            <a:fillRect/>
          </a:stretch>
        </p:blipFill>
        <p:spPr>
          <a:xfrm>
            <a:off x="5523125" y="817375"/>
            <a:ext cx="3424824" cy="2068949"/>
          </a:xfrm>
          <a:prstGeom prst="rect">
            <a:avLst/>
          </a:prstGeom>
          <a:noFill/>
          <a:ln>
            <a:noFill/>
          </a:ln>
        </p:spPr>
      </p:pic>
      <p:pic>
        <p:nvPicPr>
          <p:cNvPr id="86" name="Google Shape;86;p15"/>
          <p:cNvPicPr preferRelativeResize="0"/>
          <p:nvPr/>
        </p:nvPicPr>
        <p:blipFill>
          <a:blip r:embed="rId4">
            <a:alphaModFix/>
          </a:blip>
          <a:stretch>
            <a:fillRect/>
          </a:stretch>
        </p:blipFill>
        <p:spPr>
          <a:xfrm>
            <a:off x="84550" y="4522200"/>
            <a:ext cx="513725" cy="570450"/>
          </a:xfrm>
          <a:prstGeom prst="rect">
            <a:avLst/>
          </a:prstGeom>
          <a:noFill/>
          <a:ln>
            <a:noFill/>
          </a:ln>
        </p:spPr>
      </p:pic>
      <p:pic>
        <p:nvPicPr>
          <p:cNvPr id="87" name="Google Shape;87;p15"/>
          <p:cNvPicPr preferRelativeResize="0"/>
          <p:nvPr/>
        </p:nvPicPr>
        <p:blipFill>
          <a:blip r:embed="rId5">
            <a:alphaModFix/>
          </a:blip>
          <a:stretch>
            <a:fillRect/>
          </a:stretch>
        </p:blipFill>
        <p:spPr>
          <a:xfrm>
            <a:off x="4232601" y="4522200"/>
            <a:ext cx="476738" cy="570450"/>
          </a:xfrm>
          <a:prstGeom prst="rect">
            <a:avLst/>
          </a:prstGeom>
          <a:noFill/>
          <a:ln>
            <a:noFill/>
          </a:ln>
        </p:spPr>
      </p:pic>
      <p:pic>
        <p:nvPicPr>
          <p:cNvPr id="88" name="Google Shape;88;p15"/>
          <p:cNvPicPr preferRelativeResize="0"/>
          <p:nvPr/>
        </p:nvPicPr>
        <p:blipFill>
          <a:blip r:embed="rId6">
            <a:alphaModFix/>
          </a:blip>
          <a:stretch>
            <a:fillRect/>
          </a:stretch>
        </p:blipFill>
        <p:spPr>
          <a:xfrm>
            <a:off x="8544812" y="4530952"/>
            <a:ext cx="476750" cy="552948"/>
          </a:xfrm>
          <a:prstGeom prst="rect">
            <a:avLst/>
          </a:prstGeom>
          <a:noFill/>
          <a:ln>
            <a:noFill/>
          </a:ln>
        </p:spPr>
      </p:pic>
      <p:pic>
        <p:nvPicPr>
          <p:cNvPr id="89" name="Google Shape;89;p15"/>
          <p:cNvPicPr preferRelativeResize="0"/>
          <p:nvPr/>
        </p:nvPicPr>
        <p:blipFill>
          <a:blip r:embed="rId4">
            <a:alphaModFix/>
          </a:blip>
          <a:stretch>
            <a:fillRect/>
          </a:stretch>
        </p:blipFill>
        <p:spPr>
          <a:xfrm>
            <a:off x="7076325" y="1005438"/>
            <a:ext cx="210975" cy="234275"/>
          </a:xfrm>
          <a:prstGeom prst="rect">
            <a:avLst/>
          </a:prstGeom>
          <a:noFill/>
          <a:ln>
            <a:noFill/>
          </a:ln>
        </p:spPr>
      </p:pic>
      <p:pic>
        <p:nvPicPr>
          <p:cNvPr id="90" name="Google Shape;90;p15"/>
          <p:cNvPicPr preferRelativeResize="0"/>
          <p:nvPr/>
        </p:nvPicPr>
        <p:blipFill>
          <a:blip r:embed="rId6">
            <a:alphaModFix/>
          </a:blip>
          <a:stretch>
            <a:fillRect/>
          </a:stretch>
        </p:blipFill>
        <p:spPr>
          <a:xfrm>
            <a:off x="5987880" y="2488025"/>
            <a:ext cx="270700" cy="313950"/>
          </a:xfrm>
          <a:prstGeom prst="rect">
            <a:avLst/>
          </a:prstGeom>
          <a:noFill/>
          <a:ln>
            <a:noFill/>
          </a:ln>
        </p:spPr>
      </p:pic>
      <p:pic>
        <p:nvPicPr>
          <p:cNvPr id="91" name="Google Shape;91;p15"/>
          <p:cNvPicPr preferRelativeResize="0"/>
          <p:nvPr/>
        </p:nvPicPr>
        <p:blipFill>
          <a:blip r:embed="rId5">
            <a:alphaModFix/>
          </a:blip>
          <a:stretch>
            <a:fillRect/>
          </a:stretch>
        </p:blipFill>
        <p:spPr>
          <a:xfrm>
            <a:off x="8020776" y="1757060"/>
            <a:ext cx="210975" cy="25244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6"/>
          <p:cNvSpPr txBox="1">
            <a:spLocks noGrp="1"/>
          </p:cNvSpPr>
          <p:nvPr>
            <p:ph type="title"/>
          </p:nvPr>
        </p:nvSpPr>
        <p:spPr>
          <a:xfrm>
            <a:off x="460950" y="738725"/>
            <a:ext cx="8222100" cy="7677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SWOT Analysis- Weaknesses</a:t>
            </a:r>
            <a:endParaRPr/>
          </a:p>
        </p:txBody>
      </p:sp>
      <p:sp>
        <p:nvSpPr>
          <p:cNvPr id="97" name="Google Shape;97;p16"/>
          <p:cNvSpPr txBox="1">
            <a:spLocks noGrp="1"/>
          </p:cNvSpPr>
          <p:nvPr>
            <p:ph type="body" idx="1"/>
          </p:nvPr>
        </p:nvSpPr>
        <p:spPr>
          <a:xfrm>
            <a:off x="471900" y="1824600"/>
            <a:ext cx="8391600" cy="3208800"/>
          </a:xfrm>
          <a:prstGeom prst="rect">
            <a:avLst/>
          </a:prstGeom>
        </p:spPr>
        <p:txBody>
          <a:bodyPr spcFirstLastPara="1" wrap="square" lIns="91425" tIns="91425" rIns="91425" bIns="91425" anchor="t" anchorCtr="0">
            <a:normAutofit lnSpcReduction="10000"/>
          </a:bodyPr>
          <a:lstStyle/>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Communication Issues</a:t>
            </a:r>
            <a:r>
              <a:rPr lang="en" sz="1100">
                <a:solidFill>
                  <a:srgbClr val="000000"/>
                </a:solidFill>
                <a:latin typeface="Arial"/>
                <a:ea typeface="Arial"/>
                <a:cs typeface="Arial"/>
                <a:sym typeface="Arial"/>
              </a:rPr>
              <a:t>: Mentioned 8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Leadership &amp; Accountability</a:t>
            </a:r>
            <a:r>
              <a:rPr lang="en" sz="1100">
                <a:solidFill>
                  <a:srgbClr val="000000"/>
                </a:solidFill>
                <a:latin typeface="Arial"/>
                <a:ea typeface="Arial"/>
                <a:cs typeface="Arial"/>
                <a:sym typeface="Arial"/>
              </a:rPr>
              <a:t>: Mentioned 4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Staffing Issues</a:t>
            </a:r>
            <a:r>
              <a:rPr lang="en" sz="1100">
                <a:solidFill>
                  <a:srgbClr val="000000"/>
                </a:solidFill>
                <a:latin typeface="Arial"/>
                <a:ea typeface="Arial"/>
                <a:cs typeface="Arial"/>
                <a:sym typeface="Arial"/>
              </a:rPr>
              <a:t>: Mentioned 5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Teamwork</a:t>
            </a:r>
            <a:r>
              <a:rPr lang="en" sz="1100">
                <a:solidFill>
                  <a:srgbClr val="000000"/>
                </a:solidFill>
                <a:latin typeface="Arial"/>
                <a:ea typeface="Arial"/>
                <a:cs typeface="Arial"/>
                <a:sym typeface="Arial"/>
              </a:rPr>
              <a:t>: Mentioned 3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Shop Capacity &amp; Workload</a:t>
            </a:r>
            <a:r>
              <a:rPr lang="en" sz="1100">
                <a:solidFill>
                  <a:srgbClr val="000000"/>
                </a:solidFill>
                <a:latin typeface="Arial"/>
                <a:ea typeface="Arial"/>
                <a:cs typeface="Arial"/>
                <a:sym typeface="Arial"/>
              </a:rPr>
              <a:t>: Mentioned 4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Resources &amp; Tools</a:t>
            </a:r>
            <a:r>
              <a:rPr lang="en" sz="1100">
                <a:solidFill>
                  <a:srgbClr val="000000"/>
                </a:solidFill>
                <a:latin typeface="Arial"/>
                <a:ea typeface="Arial"/>
                <a:cs typeface="Arial"/>
                <a:sym typeface="Arial"/>
              </a:rPr>
              <a:t>: Mentioned 3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Growth Opportunities</a:t>
            </a:r>
            <a:r>
              <a:rPr lang="en" sz="1100">
                <a:solidFill>
                  <a:srgbClr val="000000"/>
                </a:solidFill>
                <a:latin typeface="Arial"/>
                <a:ea typeface="Arial"/>
                <a:cs typeface="Arial"/>
                <a:sym typeface="Arial"/>
              </a:rPr>
              <a:t>: Mentioned 4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Processes &amp; Efficiency</a:t>
            </a:r>
            <a:r>
              <a:rPr lang="en" sz="1100">
                <a:solidFill>
                  <a:srgbClr val="000000"/>
                </a:solidFill>
                <a:latin typeface="Arial"/>
                <a:ea typeface="Arial"/>
                <a:cs typeface="Arial"/>
                <a:sym typeface="Arial"/>
              </a:rPr>
              <a:t>: Mentioned 3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Benefits &amp; Work Conditions</a:t>
            </a:r>
            <a:r>
              <a:rPr lang="en" sz="1100">
                <a:solidFill>
                  <a:srgbClr val="000000"/>
                </a:solidFill>
                <a:latin typeface="Arial"/>
                <a:ea typeface="Arial"/>
                <a:cs typeface="Arial"/>
                <a:sym typeface="Arial"/>
              </a:rPr>
              <a:t>: Mentioned 4 times</a:t>
            </a:r>
            <a:endParaRPr sz="1100">
              <a:solidFill>
                <a:srgbClr val="000000"/>
              </a:solidFill>
              <a:latin typeface="Arial"/>
              <a:ea typeface="Arial"/>
              <a:cs typeface="Arial"/>
              <a:sym typeface="Arial"/>
            </a:endParaRPr>
          </a:p>
          <a:p>
            <a:pPr marL="0" lvl="0" indent="0" algn="l" rtl="0">
              <a:spcBef>
                <a:spcPts val="1200"/>
              </a:spcBef>
              <a:spcAft>
                <a:spcPts val="0"/>
              </a:spcAft>
              <a:buNone/>
            </a:pPr>
            <a:r>
              <a:rPr lang="en"/>
              <a:t>Summary: The dealership could improve communication, staffing levels, accountability, and leadership. Enhancing resources, offering more growth opportunities, and improving shop capacity and processes would also address several concerns.</a:t>
            </a:r>
            <a:endParaRPr/>
          </a:p>
          <a:p>
            <a:pPr marL="0" lvl="0" indent="0" algn="l" rtl="0">
              <a:spcBef>
                <a:spcPts val="1200"/>
              </a:spcBef>
              <a:spcAft>
                <a:spcPts val="1200"/>
              </a:spcAft>
              <a:buNone/>
            </a:pPr>
            <a:endParaRPr/>
          </a:p>
        </p:txBody>
      </p:sp>
      <p:pic>
        <p:nvPicPr>
          <p:cNvPr id="98" name="Google Shape;98;p16"/>
          <p:cNvPicPr preferRelativeResize="0"/>
          <p:nvPr/>
        </p:nvPicPr>
        <p:blipFill>
          <a:blip r:embed="rId3">
            <a:alphaModFix/>
          </a:blip>
          <a:stretch>
            <a:fillRect/>
          </a:stretch>
        </p:blipFill>
        <p:spPr>
          <a:xfrm>
            <a:off x="5537426" y="1891500"/>
            <a:ext cx="260150" cy="311300"/>
          </a:xfrm>
          <a:prstGeom prst="rect">
            <a:avLst/>
          </a:prstGeom>
          <a:noFill/>
          <a:ln>
            <a:noFill/>
          </a:ln>
        </p:spPr>
      </p:pic>
      <p:pic>
        <p:nvPicPr>
          <p:cNvPr id="99" name="Google Shape;99;p16"/>
          <p:cNvPicPr preferRelativeResize="0"/>
          <p:nvPr/>
        </p:nvPicPr>
        <p:blipFill>
          <a:blip r:embed="rId4">
            <a:alphaModFix/>
          </a:blip>
          <a:stretch>
            <a:fillRect/>
          </a:stretch>
        </p:blipFill>
        <p:spPr>
          <a:xfrm>
            <a:off x="7446326" y="1896269"/>
            <a:ext cx="260150" cy="301719"/>
          </a:xfrm>
          <a:prstGeom prst="rect">
            <a:avLst/>
          </a:prstGeom>
          <a:noFill/>
          <a:ln>
            <a:noFill/>
          </a:ln>
        </p:spPr>
      </p:pic>
      <p:pic>
        <p:nvPicPr>
          <p:cNvPr id="100" name="Google Shape;100;p16"/>
          <p:cNvPicPr preferRelativeResize="0"/>
          <p:nvPr/>
        </p:nvPicPr>
        <p:blipFill>
          <a:blip r:embed="rId5">
            <a:alphaModFix/>
          </a:blip>
          <a:stretch>
            <a:fillRect/>
          </a:stretch>
        </p:blipFill>
        <p:spPr>
          <a:xfrm>
            <a:off x="806178" y="4720031"/>
            <a:ext cx="348900" cy="387444"/>
          </a:xfrm>
          <a:prstGeom prst="rect">
            <a:avLst/>
          </a:prstGeom>
          <a:noFill/>
          <a:ln>
            <a:noFill/>
          </a:ln>
        </p:spPr>
      </p:pic>
      <p:pic>
        <p:nvPicPr>
          <p:cNvPr id="101" name="Google Shape;101;p16"/>
          <p:cNvPicPr preferRelativeResize="0"/>
          <p:nvPr/>
        </p:nvPicPr>
        <p:blipFill>
          <a:blip r:embed="rId6">
            <a:alphaModFix/>
          </a:blip>
          <a:stretch>
            <a:fillRect/>
          </a:stretch>
        </p:blipFill>
        <p:spPr>
          <a:xfrm>
            <a:off x="5148150" y="801650"/>
            <a:ext cx="2863400" cy="2559000"/>
          </a:xfrm>
          <a:prstGeom prst="rect">
            <a:avLst/>
          </a:prstGeom>
          <a:noFill/>
          <a:ln>
            <a:noFill/>
          </a:ln>
        </p:spPr>
      </p:pic>
      <p:pic>
        <p:nvPicPr>
          <p:cNvPr id="102" name="Google Shape;102;p16"/>
          <p:cNvPicPr preferRelativeResize="0"/>
          <p:nvPr/>
        </p:nvPicPr>
        <p:blipFill>
          <a:blip r:embed="rId3">
            <a:alphaModFix/>
          </a:blip>
          <a:stretch>
            <a:fillRect/>
          </a:stretch>
        </p:blipFill>
        <p:spPr>
          <a:xfrm>
            <a:off x="1554826" y="4545775"/>
            <a:ext cx="476738" cy="570450"/>
          </a:xfrm>
          <a:prstGeom prst="rect">
            <a:avLst/>
          </a:prstGeom>
          <a:noFill/>
          <a:ln>
            <a:noFill/>
          </a:ln>
        </p:spPr>
      </p:pic>
      <p:pic>
        <p:nvPicPr>
          <p:cNvPr id="103" name="Google Shape;103;p16"/>
          <p:cNvPicPr preferRelativeResize="0"/>
          <p:nvPr/>
        </p:nvPicPr>
        <p:blipFill>
          <a:blip r:embed="rId4">
            <a:alphaModFix/>
          </a:blip>
          <a:stretch>
            <a:fillRect/>
          </a:stretch>
        </p:blipFill>
        <p:spPr>
          <a:xfrm>
            <a:off x="47137" y="4554527"/>
            <a:ext cx="476750" cy="552948"/>
          </a:xfrm>
          <a:prstGeom prst="rect">
            <a:avLst/>
          </a:prstGeom>
          <a:noFill/>
          <a:ln>
            <a:noFill/>
          </a:ln>
        </p:spPr>
      </p:pic>
      <p:pic>
        <p:nvPicPr>
          <p:cNvPr id="104" name="Google Shape;104;p16"/>
          <p:cNvPicPr preferRelativeResize="0"/>
          <p:nvPr/>
        </p:nvPicPr>
        <p:blipFill>
          <a:blip r:embed="rId7">
            <a:alphaModFix/>
          </a:blip>
          <a:stretch>
            <a:fillRect/>
          </a:stretch>
        </p:blipFill>
        <p:spPr>
          <a:xfrm>
            <a:off x="7706475" y="3559251"/>
            <a:ext cx="1467551" cy="1584250"/>
          </a:xfrm>
          <a:prstGeom prst="rect">
            <a:avLst/>
          </a:prstGeom>
          <a:noFill/>
          <a:ln>
            <a:noFill/>
          </a:ln>
        </p:spPr>
      </p:pic>
      <p:pic>
        <p:nvPicPr>
          <p:cNvPr id="105" name="Google Shape;105;p16"/>
          <p:cNvPicPr preferRelativeResize="0"/>
          <p:nvPr/>
        </p:nvPicPr>
        <p:blipFill>
          <a:blip r:embed="rId5">
            <a:alphaModFix/>
          </a:blip>
          <a:stretch>
            <a:fillRect/>
          </a:stretch>
        </p:blipFill>
        <p:spPr>
          <a:xfrm>
            <a:off x="6361626" y="1936012"/>
            <a:ext cx="200175" cy="2222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7"/>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SWOT Analysis- Opportunities</a:t>
            </a:r>
            <a:endParaRPr/>
          </a:p>
        </p:txBody>
      </p:sp>
      <p:sp>
        <p:nvSpPr>
          <p:cNvPr id="111" name="Google Shape;111;p17"/>
          <p:cNvSpPr txBox="1">
            <a:spLocks noGrp="1"/>
          </p:cNvSpPr>
          <p:nvPr>
            <p:ph type="body" idx="1"/>
          </p:nvPr>
        </p:nvSpPr>
        <p:spPr>
          <a:xfrm>
            <a:off x="471900" y="1919075"/>
            <a:ext cx="8222100" cy="2854800"/>
          </a:xfrm>
          <a:prstGeom prst="rect">
            <a:avLst/>
          </a:prstGeom>
        </p:spPr>
        <p:txBody>
          <a:bodyPr spcFirstLastPara="1" wrap="square" lIns="91425" tIns="91425" rIns="91425" bIns="91425" anchor="t" anchorCtr="0">
            <a:normAutofit lnSpcReduction="10000"/>
          </a:bodyPr>
          <a:lstStyle/>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Training &amp; Education</a:t>
            </a:r>
            <a:r>
              <a:rPr lang="en" sz="1100">
                <a:solidFill>
                  <a:srgbClr val="000000"/>
                </a:solidFill>
                <a:latin typeface="Arial"/>
                <a:ea typeface="Arial"/>
                <a:cs typeface="Arial"/>
                <a:sym typeface="Arial"/>
              </a:rPr>
              <a:t>: Mentioned 10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Promotions &amp; Advancement</a:t>
            </a:r>
            <a:r>
              <a:rPr lang="en" sz="1100">
                <a:solidFill>
                  <a:srgbClr val="000000"/>
                </a:solidFill>
                <a:latin typeface="Arial"/>
                <a:ea typeface="Arial"/>
                <a:cs typeface="Arial"/>
                <a:sym typeface="Arial"/>
              </a:rPr>
              <a:t>: Mentioned 7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Customer Retention &amp; Service</a:t>
            </a:r>
            <a:r>
              <a:rPr lang="en" sz="1100">
                <a:solidFill>
                  <a:srgbClr val="000000"/>
                </a:solidFill>
                <a:latin typeface="Arial"/>
                <a:ea typeface="Arial"/>
                <a:cs typeface="Arial"/>
                <a:sym typeface="Arial"/>
              </a:rPr>
              <a:t>: Mentioned 4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Morale &amp; Team Collaboration</a:t>
            </a:r>
            <a:r>
              <a:rPr lang="en" sz="1100">
                <a:solidFill>
                  <a:srgbClr val="000000"/>
                </a:solidFill>
                <a:latin typeface="Arial"/>
                <a:ea typeface="Arial"/>
                <a:cs typeface="Arial"/>
                <a:sym typeface="Arial"/>
              </a:rPr>
              <a:t>: Mentioned 3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Staffing &amp; Inventory</a:t>
            </a:r>
            <a:r>
              <a:rPr lang="en" sz="1100">
                <a:solidFill>
                  <a:srgbClr val="000000"/>
                </a:solidFill>
                <a:latin typeface="Arial"/>
                <a:ea typeface="Arial"/>
                <a:cs typeface="Arial"/>
                <a:sym typeface="Arial"/>
              </a:rPr>
              <a:t>: Mentioned 3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Marketing &amp; Networking</a:t>
            </a:r>
            <a:r>
              <a:rPr lang="en" sz="1100">
                <a:solidFill>
                  <a:srgbClr val="000000"/>
                </a:solidFill>
                <a:latin typeface="Arial"/>
                <a:ea typeface="Arial"/>
                <a:cs typeface="Arial"/>
                <a:sym typeface="Arial"/>
              </a:rPr>
              <a:t>: Mentioned 2 times</a:t>
            </a:r>
            <a:endParaRPr sz="1100">
              <a:solidFill>
                <a:srgbClr val="000000"/>
              </a:solidFill>
              <a:latin typeface="Arial"/>
              <a:ea typeface="Arial"/>
              <a:cs typeface="Arial"/>
              <a:sym typeface="Arial"/>
            </a:endParaRPr>
          </a:p>
          <a:p>
            <a:pPr marL="457200" lvl="0" indent="-293211" algn="l" rtl="0">
              <a:spcBef>
                <a:spcPts val="0"/>
              </a:spcBef>
              <a:spcAft>
                <a:spcPts val="0"/>
              </a:spcAft>
              <a:buClr>
                <a:srgbClr val="000000"/>
              </a:buClr>
              <a:buSzPct val="100000"/>
              <a:buFont typeface="Arial"/>
              <a:buChar char="●"/>
            </a:pPr>
            <a:r>
              <a:rPr lang="en" sz="1100" b="1">
                <a:solidFill>
                  <a:srgbClr val="000000"/>
                </a:solidFill>
                <a:latin typeface="Arial"/>
                <a:ea typeface="Arial"/>
                <a:cs typeface="Arial"/>
                <a:sym typeface="Arial"/>
              </a:rPr>
              <a:t>Benefits</a:t>
            </a:r>
            <a:r>
              <a:rPr lang="en" sz="1100">
                <a:solidFill>
                  <a:srgbClr val="000000"/>
                </a:solidFill>
                <a:latin typeface="Arial"/>
                <a:ea typeface="Arial"/>
                <a:cs typeface="Arial"/>
                <a:sym typeface="Arial"/>
              </a:rPr>
              <a:t>: Mentioned 3 times</a:t>
            </a:r>
            <a:endParaRPr sz="1100">
              <a:solidFill>
                <a:srgbClr val="000000"/>
              </a:solidFill>
              <a:latin typeface="Arial"/>
              <a:ea typeface="Arial"/>
              <a:cs typeface="Arial"/>
              <a:sym typeface="Arial"/>
            </a:endParaRPr>
          </a:p>
          <a:p>
            <a:pPr marL="0" lvl="0" indent="0" algn="l" rtl="0">
              <a:spcBef>
                <a:spcPts val="1200"/>
              </a:spcBef>
              <a:spcAft>
                <a:spcPts val="0"/>
              </a:spcAft>
              <a:buNone/>
            </a:pPr>
            <a:r>
              <a:rPr lang="en"/>
              <a:t>Summary: The key opportunities for growth focus on enhanced training and career advancement, improving customer service to boost retention, addressing staffing and inventory issues, and offering better employee benefits.</a:t>
            </a:r>
            <a:endParaRPr/>
          </a:p>
          <a:p>
            <a:pPr marL="0" lvl="0" indent="0" algn="l" rtl="0">
              <a:spcBef>
                <a:spcPts val="1200"/>
              </a:spcBef>
              <a:spcAft>
                <a:spcPts val="1200"/>
              </a:spcAft>
              <a:buNone/>
            </a:pPr>
            <a:endParaRPr/>
          </a:p>
        </p:txBody>
      </p:sp>
      <p:pic>
        <p:nvPicPr>
          <p:cNvPr id="112" name="Google Shape;112;p17"/>
          <p:cNvPicPr preferRelativeResize="0"/>
          <p:nvPr/>
        </p:nvPicPr>
        <p:blipFill>
          <a:blip r:embed="rId3">
            <a:alphaModFix/>
          </a:blip>
          <a:stretch>
            <a:fillRect/>
          </a:stretch>
        </p:blipFill>
        <p:spPr>
          <a:xfrm>
            <a:off x="6558900" y="483225"/>
            <a:ext cx="2197900" cy="2197900"/>
          </a:xfrm>
          <a:prstGeom prst="rect">
            <a:avLst/>
          </a:prstGeom>
          <a:noFill/>
          <a:ln>
            <a:noFill/>
          </a:ln>
        </p:spPr>
      </p:pic>
      <p:pic>
        <p:nvPicPr>
          <p:cNvPr id="113" name="Google Shape;113;p17"/>
          <p:cNvPicPr preferRelativeResize="0"/>
          <p:nvPr/>
        </p:nvPicPr>
        <p:blipFill>
          <a:blip r:embed="rId4">
            <a:alphaModFix/>
          </a:blip>
          <a:stretch>
            <a:fillRect/>
          </a:stretch>
        </p:blipFill>
        <p:spPr>
          <a:xfrm rot="2067187">
            <a:off x="8127676" y="738726"/>
            <a:ext cx="285350" cy="316875"/>
          </a:xfrm>
          <a:prstGeom prst="rect">
            <a:avLst/>
          </a:prstGeom>
          <a:noFill/>
          <a:ln>
            <a:noFill/>
          </a:ln>
        </p:spPr>
      </p:pic>
      <p:pic>
        <p:nvPicPr>
          <p:cNvPr id="114" name="Google Shape;114;p17"/>
          <p:cNvPicPr preferRelativeResize="0"/>
          <p:nvPr/>
        </p:nvPicPr>
        <p:blipFill>
          <a:blip r:embed="rId5">
            <a:alphaModFix/>
          </a:blip>
          <a:stretch>
            <a:fillRect/>
          </a:stretch>
        </p:blipFill>
        <p:spPr>
          <a:xfrm rot="-1601068">
            <a:off x="6969480" y="740187"/>
            <a:ext cx="270700" cy="313950"/>
          </a:xfrm>
          <a:prstGeom prst="rect">
            <a:avLst/>
          </a:prstGeom>
          <a:noFill/>
          <a:ln>
            <a:noFill/>
          </a:ln>
        </p:spPr>
      </p:pic>
      <p:pic>
        <p:nvPicPr>
          <p:cNvPr id="115" name="Google Shape;115;p17"/>
          <p:cNvPicPr preferRelativeResize="0"/>
          <p:nvPr/>
        </p:nvPicPr>
        <p:blipFill>
          <a:blip r:embed="rId6">
            <a:alphaModFix/>
          </a:blip>
          <a:stretch>
            <a:fillRect/>
          </a:stretch>
        </p:blipFill>
        <p:spPr>
          <a:xfrm>
            <a:off x="7527776" y="560325"/>
            <a:ext cx="260150" cy="311300"/>
          </a:xfrm>
          <a:prstGeom prst="rect">
            <a:avLst/>
          </a:prstGeom>
          <a:noFill/>
          <a:ln>
            <a:noFill/>
          </a:ln>
        </p:spPr>
      </p:pic>
      <p:pic>
        <p:nvPicPr>
          <p:cNvPr id="116" name="Google Shape;116;p17"/>
          <p:cNvPicPr preferRelativeResize="0"/>
          <p:nvPr/>
        </p:nvPicPr>
        <p:blipFill>
          <a:blip r:embed="rId6">
            <a:alphaModFix/>
          </a:blip>
          <a:stretch>
            <a:fillRect/>
          </a:stretch>
        </p:blipFill>
        <p:spPr>
          <a:xfrm>
            <a:off x="8535826" y="4510250"/>
            <a:ext cx="476738" cy="570450"/>
          </a:xfrm>
          <a:prstGeom prst="rect">
            <a:avLst/>
          </a:prstGeom>
          <a:noFill/>
          <a:ln>
            <a:noFill/>
          </a:ln>
        </p:spPr>
      </p:pic>
      <p:pic>
        <p:nvPicPr>
          <p:cNvPr id="117" name="Google Shape;117;p17"/>
          <p:cNvPicPr preferRelativeResize="0"/>
          <p:nvPr/>
        </p:nvPicPr>
        <p:blipFill>
          <a:blip r:embed="rId5">
            <a:alphaModFix/>
          </a:blip>
          <a:stretch>
            <a:fillRect/>
          </a:stretch>
        </p:blipFill>
        <p:spPr>
          <a:xfrm>
            <a:off x="1169962" y="4519002"/>
            <a:ext cx="476750" cy="552948"/>
          </a:xfrm>
          <a:prstGeom prst="rect">
            <a:avLst/>
          </a:prstGeom>
          <a:noFill/>
          <a:ln>
            <a:noFill/>
          </a:ln>
        </p:spPr>
      </p:pic>
      <p:pic>
        <p:nvPicPr>
          <p:cNvPr id="118" name="Google Shape;118;p17"/>
          <p:cNvPicPr preferRelativeResize="0"/>
          <p:nvPr/>
        </p:nvPicPr>
        <p:blipFill>
          <a:blip r:embed="rId4">
            <a:alphaModFix/>
          </a:blip>
          <a:stretch>
            <a:fillRect/>
          </a:stretch>
        </p:blipFill>
        <p:spPr>
          <a:xfrm>
            <a:off x="76688" y="4510250"/>
            <a:ext cx="513725" cy="570450"/>
          </a:xfrm>
          <a:prstGeom prst="rect">
            <a:avLst/>
          </a:prstGeom>
          <a:noFill/>
          <a:ln>
            <a:noFill/>
          </a:ln>
        </p:spPr>
      </p:pic>
      <p:pic>
        <p:nvPicPr>
          <p:cNvPr id="119" name="Google Shape;119;p17"/>
          <p:cNvPicPr preferRelativeResize="0"/>
          <p:nvPr/>
        </p:nvPicPr>
        <p:blipFill>
          <a:blip r:embed="rId7">
            <a:alphaModFix/>
          </a:blip>
          <a:stretch>
            <a:fillRect/>
          </a:stretch>
        </p:blipFill>
        <p:spPr>
          <a:xfrm>
            <a:off x="4191900" y="1376325"/>
            <a:ext cx="1895376" cy="18953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SWOT Analysis- Threats </a:t>
            </a:r>
            <a:endParaRPr/>
          </a:p>
        </p:txBody>
      </p:sp>
      <p:sp>
        <p:nvSpPr>
          <p:cNvPr id="125" name="Google Shape;125;p18"/>
          <p:cNvSpPr txBox="1">
            <a:spLocks noGrp="1"/>
          </p:cNvSpPr>
          <p:nvPr>
            <p:ph type="body" idx="1"/>
          </p:nvPr>
        </p:nvSpPr>
        <p:spPr>
          <a:xfrm>
            <a:off x="353800" y="1911225"/>
            <a:ext cx="8603700" cy="3090600"/>
          </a:xfrm>
          <a:prstGeom prst="rect">
            <a:avLst/>
          </a:prstGeom>
        </p:spPr>
        <p:txBody>
          <a:bodyPr spcFirstLastPara="1" wrap="square" lIns="91425" tIns="91425" rIns="91425" bIns="91425" anchor="t" anchorCtr="0">
            <a:normAutofit lnSpcReduction="10000"/>
          </a:bodyPr>
          <a:lstStyle/>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Electric Vehicles &amp; Technology</a:t>
            </a:r>
            <a:r>
              <a:rPr lang="en" sz="1100">
                <a:solidFill>
                  <a:srgbClr val="000000"/>
                </a:solidFill>
                <a:latin typeface="Arial"/>
                <a:ea typeface="Arial"/>
                <a:cs typeface="Arial"/>
                <a:sym typeface="Arial"/>
              </a:rPr>
              <a:t>: Mentioned 10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Competition</a:t>
            </a:r>
            <a:r>
              <a:rPr lang="en" sz="1100">
                <a:solidFill>
                  <a:srgbClr val="000000"/>
                </a:solidFill>
                <a:latin typeface="Arial"/>
                <a:ea typeface="Arial"/>
                <a:cs typeface="Arial"/>
                <a:sym typeface="Arial"/>
              </a:rPr>
              <a:t>: Mentioned 2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Staffing Issues</a:t>
            </a:r>
            <a:r>
              <a:rPr lang="en" sz="1100">
                <a:solidFill>
                  <a:srgbClr val="000000"/>
                </a:solidFill>
                <a:latin typeface="Arial"/>
                <a:ea typeface="Arial"/>
                <a:cs typeface="Arial"/>
                <a:sym typeface="Arial"/>
              </a:rPr>
              <a:t>: Mentioned 3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Parts Availability</a:t>
            </a:r>
            <a:r>
              <a:rPr lang="en" sz="1100">
                <a:solidFill>
                  <a:srgbClr val="000000"/>
                </a:solidFill>
                <a:latin typeface="Arial"/>
                <a:ea typeface="Arial"/>
                <a:cs typeface="Arial"/>
                <a:sym typeface="Arial"/>
              </a:rPr>
              <a:t>: Mentioned 3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Economic Factors</a:t>
            </a:r>
            <a:r>
              <a:rPr lang="en" sz="1100">
                <a:solidFill>
                  <a:srgbClr val="000000"/>
                </a:solidFill>
                <a:latin typeface="Arial"/>
                <a:ea typeface="Arial"/>
                <a:cs typeface="Arial"/>
                <a:sym typeface="Arial"/>
              </a:rPr>
              <a:t>: Mentioned 4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Customer Satisfaction</a:t>
            </a:r>
            <a:r>
              <a:rPr lang="en" sz="1100">
                <a:solidFill>
                  <a:srgbClr val="000000"/>
                </a:solidFill>
                <a:latin typeface="Arial"/>
                <a:ea typeface="Arial"/>
                <a:cs typeface="Arial"/>
                <a:sym typeface="Arial"/>
              </a:rPr>
              <a:t>: Mentioned 2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Incentives &amp; Warranties</a:t>
            </a:r>
            <a:r>
              <a:rPr lang="en" sz="1100">
                <a:solidFill>
                  <a:srgbClr val="000000"/>
                </a:solidFill>
                <a:latin typeface="Arial"/>
                <a:ea typeface="Arial"/>
                <a:cs typeface="Arial"/>
                <a:sym typeface="Arial"/>
              </a:rPr>
              <a:t>: Mentioned 2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Environmental &amp; Legislative Changes</a:t>
            </a:r>
            <a:r>
              <a:rPr lang="en" sz="1100">
                <a:solidFill>
                  <a:srgbClr val="000000"/>
                </a:solidFill>
                <a:latin typeface="Arial"/>
                <a:ea typeface="Arial"/>
                <a:cs typeface="Arial"/>
                <a:sym typeface="Arial"/>
              </a:rPr>
              <a:t>: Mentioned 2 times</a:t>
            </a:r>
            <a:endParaRPr sz="1100">
              <a:solidFill>
                <a:srgbClr val="000000"/>
              </a:solidFill>
              <a:latin typeface="Arial"/>
              <a:ea typeface="Arial"/>
              <a:cs typeface="Arial"/>
              <a:sym typeface="Arial"/>
            </a:endParaRPr>
          </a:p>
          <a:p>
            <a:pPr marL="457200" lvl="0" indent="-298450" algn="l" rtl="0">
              <a:spcBef>
                <a:spcPts val="0"/>
              </a:spcBef>
              <a:spcAft>
                <a:spcPts val="0"/>
              </a:spcAft>
              <a:buClr>
                <a:srgbClr val="000000"/>
              </a:buClr>
              <a:buSzPts val="1100"/>
              <a:buFont typeface="Arial"/>
              <a:buChar char="●"/>
            </a:pPr>
            <a:r>
              <a:rPr lang="en" sz="1100" b="1">
                <a:solidFill>
                  <a:srgbClr val="000000"/>
                </a:solidFill>
                <a:latin typeface="Arial"/>
                <a:ea typeface="Arial"/>
                <a:cs typeface="Arial"/>
                <a:sym typeface="Arial"/>
              </a:rPr>
              <a:t>Product Integrity &amp; Recalls</a:t>
            </a:r>
            <a:r>
              <a:rPr lang="en" sz="1100">
                <a:solidFill>
                  <a:srgbClr val="000000"/>
                </a:solidFill>
                <a:latin typeface="Arial"/>
                <a:ea typeface="Arial"/>
                <a:cs typeface="Arial"/>
                <a:sym typeface="Arial"/>
              </a:rPr>
              <a:t>: Mentioned 3 times</a:t>
            </a:r>
            <a:endParaRPr sz="1100">
              <a:solidFill>
                <a:srgbClr val="000000"/>
              </a:solidFill>
              <a:latin typeface="Arial"/>
              <a:ea typeface="Arial"/>
              <a:cs typeface="Arial"/>
              <a:sym typeface="Arial"/>
            </a:endParaRPr>
          </a:p>
          <a:p>
            <a:pPr marL="0" lvl="0" indent="0" algn="l" rtl="0">
              <a:spcBef>
                <a:spcPts val="1200"/>
              </a:spcBef>
              <a:spcAft>
                <a:spcPts val="1200"/>
              </a:spcAft>
              <a:buNone/>
            </a:pPr>
            <a:r>
              <a:rPr lang="en"/>
              <a:t>Summary: Employees are concerned about the impact of the EV transition, staffing shortages, economic instability, parts availability, competition, and maintaining high levels of customer satisfaction. </a:t>
            </a:r>
            <a:endParaRPr/>
          </a:p>
        </p:txBody>
      </p:sp>
      <p:pic>
        <p:nvPicPr>
          <p:cNvPr id="126" name="Google Shape;126;p18"/>
          <p:cNvPicPr preferRelativeResize="0"/>
          <p:nvPr/>
        </p:nvPicPr>
        <p:blipFill>
          <a:blip r:embed="rId3">
            <a:alphaModFix/>
          </a:blip>
          <a:stretch>
            <a:fillRect/>
          </a:stretch>
        </p:blipFill>
        <p:spPr>
          <a:xfrm>
            <a:off x="5004474" y="604650"/>
            <a:ext cx="3953025" cy="2582650"/>
          </a:xfrm>
          <a:prstGeom prst="rect">
            <a:avLst/>
          </a:prstGeom>
          <a:noFill/>
          <a:ln>
            <a:noFill/>
          </a:ln>
        </p:spPr>
      </p:pic>
      <p:pic>
        <p:nvPicPr>
          <p:cNvPr id="127" name="Google Shape;127;p18"/>
          <p:cNvPicPr preferRelativeResize="0"/>
          <p:nvPr/>
        </p:nvPicPr>
        <p:blipFill>
          <a:blip r:embed="rId4">
            <a:alphaModFix/>
          </a:blip>
          <a:stretch>
            <a:fillRect/>
          </a:stretch>
        </p:blipFill>
        <p:spPr>
          <a:xfrm>
            <a:off x="47124" y="4504217"/>
            <a:ext cx="520125" cy="603258"/>
          </a:xfrm>
          <a:prstGeom prst="rect">
            <a:avLst/>
          </a:prstGeom>
          <a:noFill/>
          <a:ln>
            <a:noFill/>
          </a:ln>
        </p:spPr>
      </p:pic>
      <p:pic>
        <p:nvPicPr>
          <p:cNvPr id="128" name="Google Shape;128;p18"/>
          <p:cNvPicPr preferRelativeResize="0"/>
          <p:nvPr/>
        </p:nvPicPr>
        <p:blipFill>
          <a:blip r:embed="rId5">
            <a:alphaModFix/>
          </a:blip>
          <a:stretch>
            <a:fillRect/>
          </a:stretch>
        </p:blipFill>
        <p:spPr>
          <a:xfrm>
            <a:off x="6076125" y="604650"/>
            <a:ext cx="520125" cy="577575"/>
          </a:xfrm>
          <a:prstGeom prst="rect">
            <a:avLst/>
          </a:prstGeom>
          <a:noFill/>
          <a:ln>
            <a:noFill/>
          </a:ln>
        </p:spPr>
      </p:pic>
      <p:pic>
        <p:nvPicPr>
          <p:cNvPr id="129" name="Google Shape;129;p18"/>
          <p:cNvPicPr preferRelativeResize="0"/>
          <p:nvPr/>
        </p:nvPicPr>
        <p:blipFill>
          <a:blip r:embed="rId6">
            <a:alphaModFix/>
          </a:blip>
          <a:stretch>
            <a:fillRect/>
          </a:stretch>
        </p:blipFill>
        <p:spPr>
          <a:xfrm>
            <a:off x="7993976" y="2044500"/>
            <a:ext cx="476738" cy="570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9"/>
          <p:cNvSpPr txBox="1">
            <a:spLocks noGrp="1"/>
          </p:cNvSpPr>
          <p:nvPr>
            <p:ph type="title"/>
          </p:nvPr>
        </p:nvSpPr>
        <p:spPr>
          <a:xfrm>
            <a:off x="226078" y="357800"/>
            <a:ext cx="2808000" cy="9534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SWOT Analysis	</a:t>
            </a:r>
            <a:endParaRPr/>
          </a:p>
        </p:txBody>
      </p:sp>
      <p:sp>
        <p:nvSpPr>
          <p:cNvPr id="135" name="Google Shape;135;p19"/>
          <p:cNvSpPr txBox="1">
            <a:spLocks noGrp="1"/>
          </p:cNvSpPr>
          <p:nvPr>
            <p:ph type="body" idx="1"/>
          </p:nvPr>
        </p:nvSpPr>
        <p:spPr>
          <a:xfrm>
            <a:off x="226075" y="1465800"/>
            <a:ext cx="2808000" cy="31635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sz="2000" b="1" i="1"/>
              <a:t>Objectives</a:t>
            </a:r>
            <a:endParaRPr sz="2000" b="1" i="1"/>
          </a:p>
        </p:txBody>
      </p:sp>
      <p:sp>
        <p:nvSpPr>
          <p:cNvPr id="136" name="Google Shape;136;p19"/>
          <p:cNvSpPr txBox="1"/>
          <p:nvPr/>
        </p:nvSpPr>
        <p:spPr>
          <a:xfrm>
            <a:off x="3731400" y="136725"/>
            <a:ext cx="4756500" cy="49341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Improve communication and teamwork between technicians, advisors, customers, and all management.</a:t>
            </a:r>
            <a:endParaRPr sz="1800">
              <a:solidFill>
                <a:schemeClr val="lt2"/>
              </a:solidFill>
              <a:latin typeface="Roboto"/>
              <a:ea typeface="Roboto"/>
              <a:cs typeface="Roboto"/>
              <a:sym typeface="Roboto"/>
            </a:endParaRPr>
          </a:p>
          <a:p>
            <a:pPr marL="457200" lvl="0" indent="0" algn="l" rtl="0">
              <a:spcBef>
                <a:spcPts val="0"/>
              </a:spcBef>
              <a:spcAft>
                <a:spcPts val="0"/>
              </a:spcAft>
              <a:buNone/>
            </a:pP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Address staffing shortages by more aggressively recruiting techs and advisors.</a:t>
            </a:r>
            <a:endParaRPr sz="1800">
              <a:solidFill>
                <a:schemeClr val="lt2"/>
              </a:solidFill>
              <a:latin typeface="Roboto"/>
              <a:ea typeface="Roboto"/>
              <a:cs typeface="Roboto"/>
              <a:sym typeface="Roboto"/>
            </a:endParaRPr>
          </a:p>
          <a:p>
            <a:pPr marL="457200" lvl="0" indent="0" algn="l" rtl="0">
              <a:spcBef>
                <a:spcPts val="0"/>
              </a:spcBef>
              <a:spcAft>
                <a:spcPts val="0"/>
              </a:spcAft>
              <a:buNone/>
            </a:pP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Expand training opportunities.  </a:t>
            </a:r>
            <a:endParaRPr sz="1800">
              <a:solidFill>
                <a:schemeClr val="lt2"/>
              </a:solidFill>
              <a:latin typeface="Roboto"/>
              <a:ea typeface="Roboto"/>
              <a:cs typeface="Roboto"/>
              <a:sym typeface="Roboto"/>
            </a:endParaRPr>
          </a:p>
          <a:p>
            <a:pPr marL="457200" lvl="0" indent="0" algn="l" rtl="0">
              <a:spcBef>
                <a:spcPts val="0"/>
              </a:spcBef>
              <a:spcAft>
                <a:spcPts val="0"/>
              </a:spcAft>
              <a:buNone/>
            </a:pP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Adapt to the shift to electric vehicles.</a:t>
            </a:r>
            <a:endParaRPr sz="1800">
              <a:solidFill>
                <a:schemeClr val="lt2"/>
              </a:solidFill>
              <a:latin typeface="Roboto"/>
              <a:ea typeface="Roboto"/>
              <a:cs typeface="Roboto"/>
              <a:sym typeface="Roboto"/>
            </a:endParaRPr>
          </a:p>
          <a:p>
            <a:pPr marL="457200" lvl="0" indent="0" algn="l" rtl="0">
              <a:spcBef>
                <a:spcPts val="0"/>
              </a:spcBef>
              <a:spcAft>
                <a:spcPts val="0"/>
              </a:spcAft>
              <a:buNone/>
            </a:pP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Improve processes to increase efficiency.</a:t>
            </a:r>
            <a:endParaRPr sz="1800">
              <a:solidFill>
                <a:schemeClr val="lt2"/>
              </a:solidFill>
              <a:latin typeface="Roboto"/>
              <a:ea typeface="Roboto"/>
              <a:cs typeface="Roboto"/>
              <a:sym typeface="Roboto"/>
            </a:endParaRPr>
          </a:p>
          <a:p>
            <a:pPr marL="457200" lvl="0" indent="0" algn="l" rtl="0">
              <a:spcBef>
                <a:spcPts val="0"/>
              </a:spcBef>
              <a:spcAft>
                <a:spcPts val="0"/>
              </a:spcAft>
              <a:buNone/>
            </a:pP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Improve employee job satisfaction.</a:t>
            </a:r>
            <a:endParaRPr sz="1800">
              <a:solidFill>
                <a:schemeClr val="lt2"/>
              </a:solidFill>
              <a:latin typeface="Roboto"/>
              <a:ea typeface="Roboto"/>
              <a:cs typeface="Roboto"/>
              <a:sym typeface="Roboto"/>
            </a:endParaRPr>
          </a:p>
        </p:txBody>
      </p:sp>
      <p:pic>
        <p:nvPicPr>
          <p:cNvPr id="137" name="Google Shape;137;p19"/>
          <p:cNvPicPr preferRelativeResize="0"/>
          <p:nvPr/>
        </p:nvPicPr>
        <p:blipFill>
          <a:blip r:embed="rId3">
            <a:alphaModFix/>
          </a:blip>
          <a:stretch>
            <a:fillRect/>
          </a:stretch>
        </p:blipFill>
        <p:spPr>
          <a:xfrm>
            <a:off x="3298124" y="4556642"/>
            <a:ext cx="520125" cy="603258"/>
          </a:xfrm>
          <a:prstGeom prst="rect">
            <a:avLst/>
          </a:prstGeom>
          <a:noFill/>
          <a:ln>
            <a:noFill/>
          </a:ln>
        </p:spPr>
      </p:pic>
      <p:pic>
        <p:nvPicPr>
          <p:cNvPr id="138" name="Google Shape;138;p19"/>
          <p:cNvPicPr preferRelativeResize="0"/>
          <p:nvPr/>
        </p:nvPicPr>
        <p:blipFill>
          <a:blip r:embed="rId4">
            <a:alphaModFix/>
          </a:blip>
          <a:stretch>
            <a:fillRect/>
          </a:stretch>
        </p:blipFill>
        <p:spPr>
          <a:xfrm>
            <a:off x="8667264" y="4556650"/>
            <a:ext cx="476738" cy="570450"/>
          </a:xfrm>
          <a:prstGeom prst="rect">
            <a:avLst/>
          </a:prstGeom>
          <a:noFill/>
          <a:ln>
            <a:noFill/>
          </a:ln>
        </p:spPr>
      </p:pic>
      <p:pic>
        <p:nvPicPr>
          <p:cNvPr id="139" name="Google Shape;139;p19"/>
          <p:cNvPicPr preferRelativeResize="0"/>
          <p:nvPr/>
        </p:nvPicPr>
        <p:blipFill>
          <a:blip r:embed="rId5">
            <a:alphaModFix/>
          </a:blip>
          <a:stretch>
            <a:fillRect/>
          </a:stretch>
        </p:blipFill>
        <p:spPr>
          <a:xfrm>
            <a:off x="8584813" y="12"/>
            <a:ext cx="520125" cy="577575"/>
          </a:xfrm>
          <a:prstGeom prst="rect">
            <a:avLst/>
          </a:prstGeom>
          <a:noFill/>
          <a:ln>
            <a:noFill/>
          </a:ln>
        </p:spPr>
      </p:pic>
      <p:pic>
        <p:nvPicPr>
          <p:cNvPr id="140" name="Google Shape;140;p19"/>
          <p:cNvPicPr preferRelativeResize="0"/>
          <p:nvPr/>
        </p:nvPicPr>
        <p:blipFill>
          <a:blip r:embed="rId6">
            <a:alphaModFix/>
          </a:blip>
          <a:stretch>
            <a:fillRect/>
          </a:stretch>
        </p:blipFill>
        <p:spPr>
          <a:xfrm>
            <a:off x="337600" y="1978870"/>
            <a:ext cx="2466100" cy="30010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98250" y="16350"/>
            <a:ext cx="8826600" cy="602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sz="2400"/>
              <a:t>SWOT Analysis	</a:t>
            </a:r>
            <a:r>
              <a:rPr lang="en" sz="2000" b="1" i="1"/>
              <a:t>Strategies</a:t>
            </a:r>
            <a:endParaRPr/>
          </a:p>
        </p:txBody>
      </p:sp>
      <p:sp>
        <p:nvSpPr>
          <p:cNvPr id="146" name="Google Shape;146;p20"/>
          <p:cNvSpPr txBox="1"/>
          <p:nvPr/>
        </p:nvSpPr>
        <p:spPr>
          <a:xfrm>
            <a:off x="98250" y="765425"/>
            <a:ext cx="8417100" cy="42210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Outline a structured path of communication to address recurring miscommunication between advisor, techs, BDC, the forman, and the customers.</a:t>
            </a: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Think about how we could develop more targeted recruitment strategies. Not just posting an online help wanted ad.</a:t>
            </a: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Build on the strong teamwork and experience within the service department to improve efficiency and quality of service.</a:t>
            </a: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Prepare the service department for the shift toward electric vehicles by investing in infrastructure, tools, and training.</a:t>
            </a: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Address issues with parts availability and service scheduling to reduce turnaround times and improve customer statisdactions.</a:t>
            </a: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Focus on boosting employee morale and listen to and address issues they are having.</a:t>
            </a:r>
            <a:endParaRPr sz="1800">
              <a:solidFill>
                <a:schemeClr val="lt2"/>
              </a:solidFill>
              <a:latin typeface="Roboto"/>
              <a:ea typeface="Roboto"/>
              <a:cs typeface="Roboto"/>
              <a:sym typeface="Roboto"/>
            </a:endParaRPr>
          </a:p>
        </p:txBody>
      </p:sp>
      <p:pic>
        <p:nvPicPr>
          <p:cNvPr id="147" name="Google Shape;147;p20"/>
          <p:cNvPicPr preferRelativeResize="0"/>
          <p:nvPr/>
        </p:nvPicPr>
        <p:blipFill>
          <a:blip r:embed="rId3">
            <a:alphaModFix/>
          </a:blip>
          <a:stretch>
            <a:fillRect/>
          </a:stretch>
        </p:blipFill>
        <p:spPr>
          <a:xfrm>
            <a:off x="-1" y="4540242"/>
            <a:ext cx="520125" cy="603258"/>
          </a:xfrm>
          <a:prstGeom prst="rect">
            <a:avLst/>
          </a:prstGeom>
          <a:noFill/>
          <a:ln>
            <a:noFill/>
          </a:ln>
        </p:spPr>
      </p:pic>
      <p:pic>
        <p:nvPicPr>
          <p:cNvPr id="148" name="Google Shape;148;p20"/>
          <p:cNvPicPr preferRelativeResize="0"/>
          <p:nvPr/>
        </p:nvPicPr>
        <p:blipFill>
          <a:blip r:embed="rId4">
            <a:alphaModFix/>
          </a:blip>
          <a:stretch>
            <a:fillRect/>
          </a:stretch>
        </p:blipFill>
        <p:spPr>
          <a:xfrm>
            <a:off x="890101" y="4540238"/>
            <a:ext cx="476738" cy="570450"/>
          </a:xfrm>
          <a:prstGeom prst="rect">
            <a:avLst/>
          </a:prstGeom>
          <a:noFill/>
          <a:ln>
            <a:noFill/>
          </a:ln>
        </p:spPr>
      </p:pic>
      <p:pic>
        <p:nvPicPr>
          <p:cNvPr id="149" name="Google Shape;149;p20"/>
          <p:cNvPicPr preferRelativeResize="0"/>
          <p:nvPr/>
        </p:nvPicPr>
        <p:blipFill>
          <a:blip r:embed="rId5">
            <a:alphaModFix/>
          </a:blip>
          <a:stretch>
            <a:fillRect/>
          </a:stretch>
        </p:blipFill>
        <p:spPr>
          <a:xfrm>
            <a:off x="1736813" y="4536687"/>
            <a:ext cx="520125" cy="577575"/>
          </a:xfrm>
          <a:prstGeom prst="rect">
            <a:avLst/>
          </a:prstGeom>
          <a:noFill/>
          <a:ln>
            <a:noFill/>
          </a:ln>
        </p:spPr>
      </p:pic>
      <p:pic>
        <p:nvPicPr>
          <p:cNvPr id="150" name="Google Shape;150;p20"/>
          <p:cNvPicPr preferRelativeResize="0"/>
          <p:nvPr/>
        </p:nvPicPr>
        <p:blipFill>
          <a:blip r:embed="rId6">
            <a:alphaModFix/>
          </a:blip>
          <a:stretch>
            <a:fillRect/>
          </a:stretch>
        </p:blipFill>
        <p:spPr>
          <a:xfrm>
            <a:off x="8043625" y="3922150"/>
            <a:ext cx="1155050" cy="1155050"/>
          </a:xfrm>
          <a:prstGeom prst="rect">
            <a:avLst/>
          </a:prstGeom>
          <a:noFill/>
          <a:ln>
            <a:noFill/>
          </a:ln>
        </p:spPr>
      </p:pic>
      <p:pic>
        <p:nvPicPr>
          <p:cNvPr id="151" name="Google Shape;151;p20"/>
          <p:cNvPicPr preferRelativeResize="0"/>
          <p:nvPr/>
        </p:nvPicPr>
        <p:blipFill>
          <a:blip r:embed="rId7">
            <a:alphaModFix/>
          </a:blip>
          <a:stretch>
            <a:fillRect/>
          </a:stretch>
        </p:blipFill>
        <p:spPr>
          <a:xfrm>
            <a:off x="7758625" y="109325"/>
            <a:ext cx="1224851" cy="12248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1"/>
          <p:cNvSpPr txBox="1">
            <a:spLocks noGrp="1"/>
          </p:cNvSpPr>
          <p:nvPr>
            <p:ph type="title"/>
          </p:nvPr>
        </p:nvSpPr>
        <p:spPr>
          <a:xfrm>
            <a:off x="98250" y="16350"/>
            <a:ext cx="8826600" cy="602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sz="2400"/>
              <a:t>SWOT Analysis	</a:t>
            </a:r>
            <a:r>
              <a:rPr lang="en" sz="2000" b="1" i="1"/>
              <a:t>Tactics</a:t>
            </a:r>
            <a:endParaRPr/>
          </a:p>
        </p:txBody>
      </p:sp>
      <p:sp>
        <p:nvSpPr>
          <p:cNvPr id="157" name="Google Shape;157;p21"/>
          <p:cNvSpPr txBox="1"/>
          <p:nvPr/>
        </p:nvSpPr>
        <p:spPr>
          <a:xfrm>
            <a:off x="191350" y="779075"/>
            <a:ext cx="8665800" cy="42918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Work with the service manager and assistant manager to setup a better communication structure.</a:t>
            </a: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Get more involved with local technical colleges to recruit techs. Have our eyes open for spotting great customer service in the community and recruiting those people as advisors. </a:t>
            </a: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Expand on our experience staff (both techs and advisors) mentoring newer/weaker performing employees. </a:t>
            </a:r>
            <a:endParaRPr sz="1800">
              <a:solidFill>
                <a:schemeClr val="lt2"/>
              </a:solidFill>
              <a:latin typeface="Roboto"/>
              <a:ea typeface="Roboto"/>
              <a:cs typeface="Roboto"/>
              <a:sym typeface="Roboto"/>
            </a:endParaRPr>
          </a:p>
          <a:p>
            <a:pPr marL="914400" lvl="1" indent="-342900" algn="l" rtl="0">
              <a:spcBef>
                <a:spcPts val="0"/>
              </a:spcBef>
              <a:spcAft>
                <a:spcPts val="0"/>
              </a:spcAft>
              <a:buClr>
                <a:schemeClr val="lt2"/>
              </a:buClr>
              <a:buSzPts val="1800"/>
              <a:buFont typeface="Roboto"/>
              <a:buChar char="○"/>
            </a:pPr>
            <a:r>
              <a:rPr lang="en" sz="1800">
                <a:solidFill>
                  <a:schemeClr val="lt2"/>
                </a:solidFill>
                <a:latin typeface="Roboto"/>
                <a:ea typeface="Roboto"/>
                <a:cs typeface="Roboto"/>
                <a:sym typeface="Roboto"/>
              </a:rPr>
              <a:t>Set up a more formalized mentorship program.</a:t>
            </a: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Invest in additional EV chargers, start training tech on EV technologies and start marketing our readiness to handle EV maintenance and repairs. </a:t>
            </a: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Make sure the dispatcher is dispatching the right jobs to the right techs.  Also, make sure that techs are picking up parts when they are ready and getting them into the cars. Train someone as a parts runner.</a:t>
            </a:r>
            <a:endParaRPr sz="1800">
              <a:solidFill>
                <a:schemeClr val="lt2"/>
              </a:solidFill>
              <a:latin typeface="Roboto"/>
              <a:ea typeface="Roboto"/>
              <a:cs typeface="Roboto"/>
              <a:sym typeface="Roboto"/>
            </a:endParaRPr>
          </a:p>
          <a:p>
            <a:pPr marL="457200" lvl="0" indent="-342900" algn="l" rtl="0">
              <a:spcBef>
                <a:spcPts val="0"/>
              </a:spcBef>
              <a:spcAft>
                <a:spcPts val="0"/>
              </a:spcAft>
              <a:buClr>
                <a:schemeClr val="lt2"/>
              </a:buClr>
              <a:buSzPts val="1800"/>
              <a:buFont typeface="Roboto"/>
              <a:buAutoNum type="arabicPeriod"/>
            </a:pPr>
            <a:r>
              <a:rPr lang="en" sz="1800">
                <a:solidFill>
                  <a:schemeClr val="lt2"/>
                </a:solidFill>
                <a:latin typeface="Roboto"/>
                <a:ea typeface="Roboto"/>
                <a:cs typeface="Roboto"/>
                <a:sym typeface="Roboto"/>
              </a:rPr>
              <a:t>Recognize and reward employees as a group and individually regularly to motivate and build a positive culture. </a:t>
            </a:r>
            <a:endParaRPr sz="1800">
              <a:solidFill>
                <a:schemeClr val="lt2"/>
              </a:solidFill>
              <a:latin typeface="Roboto"/>
              <a:ea typeface="Roboto"/>
              <a:cs typeface="Roboto"/>
              <a:sym typeface="Roboto"/>
            </a:endParaRPr>
          </a:p>
        </p:txBody>
      </p:sp>
      <p:pic>
        <p:nvPicPr>
          <p:cNvPr id="158" name="Google Shape;158;p21"/>
          <p:cNvPicPr preferRelativeResize="0"/>
          <p:nvPr/>
        </p:nvPicPr>
        <p:blipFill>
          <a:blip r:embed="rId3">
            <a:alphaModFix/>
          </a:blip>
          <a:stretch>
            <a:fillRect/>
          </a:stretch>
        </p:blipFill>
        <p:spPr>
          <a:xfrm>
            <a:off x="7485400" y="1763175"/>
            <a:ext cx="1439449" cy="1439425"/>
          </a:xfrm>
          <a:prstGeom prst="rect">
            <a:avLst/>
          </a:prstGeom>
          <a:noFill/>
          <a:ln>
            <a:noFill/>
          </a:ln>
        </p:spPr>
      </p:pic>
      <p:pic>
        <p:nvPicPr>
          <p:cNvPr id="159" name="Google Shape;159;p21"/>
          <p:cNvPicPr preferRelativeResize="0"/>
          <p:nvPr/>
        </p:nvPicPr>
        <p:blipFill>
          <a:blip r:embed="rId4">
            <a:alphaModFix/>
          </a:blip>
          <a:stretch>
            <a:fillRect/>
          </a:stretch>
        </p:blipFill>
        <p:spPr>
          <a:xfrm>
            <a:off x="-1" y="4540242"/>
            <a:ext cx="520125" cy="603258"/>
          </a:xfrm>
          <a:prstGeom prst="rect">
            <a:avLst/>
          </a:prstGeom>
          <a:noFill/>
          <a:ln>
            <a:noFill/>
          </a:ln>
        </p:spPr>
      </p:pic>
      <p:pic>
        <p:nvPicPr>
          <p:cNvPr id="160" name="Google Shape;160;p21"/>
          <p:cNvPicPr preferRelativeResize="0"/>
          <p:nvPr/>
        </p:nvPicPr>
        <p:blipFill>
          <a:blip r:embed="rId5">
            <a:alphaModFix/>
          </a:blip>
          <a:stretch>
            <a:fillRect/>
          </a:stretch>
        </p:blipFill>
        <p:spPr>
          <a:xfrm>
            <a:off x="8454525" y="354598"/>
            <a:ext cx="566500" cy="677850"/>
          </a:xfrm>
          <a:prstGeom prst="rect">
            <a:avLst/>
          </a:prstGeom>
          <a:noFill/>
          <a:ln>
            <a:noFill/>
          </a:ln>
        </p:spPr>
      </p:pic>
      <p:pic>
        <p:nvPicPr>
          <p:cNvPr id="161" name="Google Shape;161;p21"/>
          <p:cNvPicPr preferRelativeResize="0"/>
          <p:nvPr/>
        </p:nvPicPr>
        <p:blipFill>
          <a:blip r:embed="rId6">
            <a:alphaModFix/>
          </a:blip>
          <a:stretch>
            <a:fillRect/>
          </a:stretch>
        </p:blipFill>
        <p:spPr>
          <a:xfrm>
            <a:off x="8522588" y="4424962"/>
            <a:ext cx="520125" cy="577575"/>
          </a:xfrm>
          <a:prstGeom prst="rect">
            <a:avLst/>
          </a:prstGeom>
          <a:noFill/>
          <a:ln>
            <a:noFill/>
          </a:ln>
        </p:spPr>
      </p:pic>
    </p:spTree>
  </p:cSld>
  <p:clrMapOvr>
    <a:masterClrMapping/>
  </p:clrMapOvr>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1A237E"/>
      </a:accent5>
      <a:accent6>
        <a:srgbClr val="F4B400"/>
      </a:accent6>
      <a:hlink>
        <a:srgbClr val="1A237E"/>
      </a:hlink>
      <a:folHlink>
        <a:srgbClr val="1A23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1261</Words>
  <Application>Microsoft Office PowerPoint</Application>
  <PresentationFormat>On-screen Show (16:9)</PresentationFormat>
  <Paragraphs>108</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Roboto</vt:lpstr>
      <vt:lpstr>Arial</vt:lpstr>
      <vt:lpstr>Material</vt:lpstr>
      <vt:lpstr>N449 SERVICE HOMEWORK</vt:lpstr>
      <vt:lpstr>Repair Order Analysis</vt:lpstr>
      <vt:lpstr>SWOT Analysis- Strengths</vt:lpstr>
      <vt:lpstr>SWOT Analysis- Weaknesses</vt:lpstr>
      <vt:lpstr>SWOT Analysis- Opportunities</vt:lpstr>
      <vt:lpstr>SWOT Analysis- Threats </vt:lpstr>
      <vt:lpstr>SWOT Analysis </vt:lpstr>
      <vt:lpstr>SWOT Analysis Strategies</vt:lpstr>
      <vt:lpstr>SWOT Analysis Tactics</vt:lpstr>
      <vt:lpstr>SWOT Analysis- Action Plan</vt:lpstr>
      <vt:lpstr>Synopsis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Glendale  Dodge</cp:lastModifiedBy>
  <cp:revision>2</cp:revision>
  <dcterms:modified xsi:type="dcterms:W3CDTF">2024-09-27T19:45:37Z</dcterms:modified>
</cp:coreProperties>
</file>