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urcle, Laurent" userId="1b550169-5431-4d3b-ac6d-b648cd7d0e0b" providerId="ADAL" clId="{BA6DC95D-DFF3-4B32-9BF8-48885A0662A9}"/>
    <pc:docChg chg="undo custSel modSld modMainMaster">
      <pc:chgData name="Hourcle, Laurent" userId="1b550169-5431-4d3b-ac6d-b648cd7d0e0b" providerId="ADAL" clId="{BA6DC95D-DFF3-4B32-9BF8-48885A0662A9}" dt="2024-04-18T17:48:00.465" v="118" actId="207"/>
      <pc:docMkLst>
        <pc:docMk/>
      </pc:docMkLst>
      <pc:sldChg chg="modSp mod">
        <pc:chgData name="Hourcle, Laurent" userId="1b550169-5431-4d3b-ac6d-b648cd7d0e0b" providerId="ADAL" clId="{BA6DC95D-DFF3-4B32-9BF8-48885A0662A9}" dt="2024-04-18T17:42:47.605" v="2" actId="207"/>
        <pc:sldMkLst>
          <pc:docMk/>
          <pc:sldMk cId="407074056" sldId="256"/>
        </pc:sldMkLst>
        <pc:spChg chg="mod">
          <ac:chgData name="Hourcle, Laurent" userId="1b550169-5431-4d3b-ac6d-b648cd7d0e0b" providerId="ADAL" clId="{BA6DC95D-DFF3-4B32-9BF8-48885A0662A9}" dt="2024-04-18T17:42:47.605" v="2" actId="207"/>
          <ac:spMkLst>
            <pc:docMk/>
            <pc:sldMk cId="407074056" sldId="256"/>
            <ac:spMk id="2" creationId="{3E0A9F39-3A40-DAF5-FB29-F9EF6B43BC8E}"/>
          </ac:spMkLst>
        </pc:spChg>
      </pc:sldChg>
      <pc:sldChg chg="modSp mod">
        <pc:chgData name="Hourcle, Laurent" userId="1b550169-5431-4d3b-ac6d-b648cd7d0e0b" providerId="ADAL" clId="{BA6DC95D-DFF3-4B32-9BF8-48885A0662A9}" dt="2024-04-18T17:43:53.848" v="22" actId="20577"/>
        <pc:sldMkLst>
          <pc:docMk/>
          <pc:sldMk cId="3839221384" sldId="257"/>
        </pc:sldMkLst>
        <pc:spChg chg="mod">
          <ac:chgData name="Hourcle, Laurent" userId="1b550169-5431-4d3b-ac6d-b648cd7d0e0b" providerId="ADAL" clId="{BA6DC95D-DFF3-4B32-9BF8-48885A0662A9}" dt="2024-04-18T17:43:53.848" v="22" actId="20577"/>
          <ac:spMkLst>
            <pc:docMk/>
            <pc:sldMk cId="3839221384" sldId="257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3:28.070" v="5" actId="207"/>
        <pc:sldMkLst>
          <pc:docMk/>
          <pc:sldMk cId="4167117408" sldId="258"/>
        </pc:sldMkLst>
        <pc:spChg chg="mod">
          <ac:chgData name="Hourcle, Laurent" userId="1b550169-5431-4d3b-ac6d-b648cd7d0e0b" providerId="ADAL" clId="{BA6DC95D-DFF3-4B32-9BF8-48885A0662A9}" dt="2024-04-18T17:43:28.070" v="5" actId="207"/>
          <ac:spMkLst>
            <pc:docMk/>
            <pc:sldMk cId="4167117408" sldId="258"/>
            <ac:spMk id="2" creationId="{5FFE6F10-0BA0-1313-9F7B-7EBE765BA7D5}"/>
          </ac:spMkLst>
        </pc:spChg>
      </pc:sldChg>
      <pc:sldChg chg="modSp mod">
        <pc:chgData name="Hourcle, Laurent" userId="1b550169-5431-4d3b-ac6d-b648cd7d0e0b" providerId="ADAL" clId="{BA6DC95D-DFF3-4B32-9BF8-48885A0662A9}" dt="2024-04-18T17:43:12.632" v="4" actId="207"/>
        <pc:sldMkLst>
          <pc:docMk/>
          <pc:sldMk cId="2924363353" sldId="259"/>
        </pc:sldMkLst>
        <pc:spChg chg="mod">
          <ac:chgData name="Hourcle, Laurent" userId="1b550169-5431-4d3b-ac6d-b648cd7d0e0b" providerId="ADAL" clId="{BA6DC95D-DFF3-4B32-9BF8-48885A0662A9}" dt="2024-04-18T17:43:12.632" v="4" actId="207"/>
          <ac:spMkLst>
            <pc:docMk/>
            <pc:sldMk cId="2924363353" sldId="259"/>
            <ac:spMk id="3" creationId="{0CC31931-4847-F763-D4D1-1433E7E0CE49}"/>
          </ac:spMkLst>
        </pc:spChg>
      </pc:sldChg>
      <pc:sldChg chg="modSp mod">
        <pc:chgData name="Hourcle, Laurent" userId="1b550169-5431-4d3b-ac6d-b648cd7d0e0b" providerId="ADAL" clId="{BA6DC95D-DFF3-4B32-9BF8-48885A0662A9}" dt="2024-04-18T17:44:12.880" v="35" actId="20577"/>
        <pc:sldMkLst>
          <pc:docMk/>
          <pc:sldMk cId="2417698126" sldId="262"/>
        </pc:sldMkLst>
        <pc:spChg chg="mod">
          <ac:chgData name="Hourcle, Laurent" userId="1b550169-5431-4d3b-ac6d-b648cd7d0e0b" providerId="ADAL" clId="{BA6DC95D-DFF3-4B32-9BF8-48885A0662A9}" dt="2024-04-18T17:44:12.880" v="35" actId="20577"/>
          <ac:spMkLst>
            <pc:docMk/>
            <pc:sldMk cId="2417698126" sldId="262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4:36.684" v="53" actId="20577"/>
        <pc:sldMkLst>
          <pc:docMk/>
          <pc:sldMk cId="3912869560" sldId="263"/>
        </pc:sldMkLst>
        <pc:spChg chg="mod">
          <ac:chgData name="Hourcle, Laurent" userId="1b550169-5431-4d3b-ac6d-b648cd7d0e0b" providerId="ADAL" clId="{BA6DC95D-DFF3-4B32-9BF8-48885A0662A9}" dt="2024-04-18T17:44:36.684" v="53" actId="20577"/>
          <ac:spMkLst>
            <pc:docMk/>
            <pc:sldMk cId="3912869560" sldId="263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4:52.835" v="63" actId="20577"/>
        <pc:sldMkLst>
          <pc:docMk/>
          <pc:sldMk cId="627664966" sldId="264"/>
        </pc:sldMkLst>
        <pc:spChg chg="mod">
          <ac:chgData name="Hourcle, Laurent" userId="1b550169-5431-4d3b-ac6d-b648cd7d0e0b" providerId="ADAL" clId="{BA6DC95D-DFF3-4B32-9BF8-48885A0662A9}" dt="2024-04-18T17:44:52.835" v="63" actId="20577"/>
          <ac:spMkLst>
            <pc:docMk/>
            <pc:sldMk cId="627664966" sldId="264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5:08.939" v="76" actId="20577"/>
        <pc:sldMkLst>
          <pc:docMk/>
          <pc:sldMk cId="3985272254" sldId="265"/>
        </pc:sldMkLst>
        <pc:spChg chg="mod">
          <ac:chgData name="Hourcle, Laurent" userId="1b550169-5431-4d3b-ac6d-b648cd7d0e0b" providerId="ADAL" clId="{BA6DC95D-DFF3-4B32-9BF8-48885A0662A9}" dt="2024-04-18T17:45:08.939" v="76" actId="20577"/>
          <ac:spMkLst>
            <pc:docMk/>
            <pc:sldMk cId="3985272254" sldId="265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6:12.998" v="89" actId="20577"/>
        <pc:sldMkLst>
          <pc:docMk/>
          <pc:sldMk cId="4226099158" sldId="266"/>
        </pc:sldMkLst>
        <pc:spChg chg="mod">
          <ac:chgData name="Hourcle, Laurent" userId="1b550169-5431-4d3b-ac6d-b648cd7d0e0b" providerId="ADAL" clId="{BA6DC95D-DFF3-4B32-9BF8-48885A0662A9}" dt="2024-04-18T17:46:12.998" v="89" actId="20577"/>
          <ac:spMkLst>
            <pc:docMk/>
            <pc:sldMk cId="4226099158" sldId="266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7:12.737" v="98" actId="20577"/>
        <pc:sldMkLst>
          <pc:docMk/>
          <pc:sldMk cId="850427537" sldId="267"/>
        </pc:sldMkLst>
        <pc:spChg chg="mod">
          <ac:chgData name="Hourcle, Laurent" userId="1b550169-5431-4d3b-ac6d-b648cd7d0e0b" providerId="ADAL" clId="{BA6DC95D-DFF3-4B32-9BF8-48885A0662A9}" dt="2024-04-18T17:47:12.737" v="98" actId="20577"/>
          <ac:spMkLst>
            <pc:docMk/>
            <pc:sldMk cId="850427537" sldId="267"/>
            <ac:spMk id="2" creationId="{103DC290-7A27-95C0-53A2-21B3816BBA33}"/>
          </ac:spMkLst>
        </pc:spChg>
      </pc:sldChg>
      <pc:sldChg chg="modSp mod">
        <pc:chgData name="Hourcle, Laurent" userId="1b550169-5431-4d3b-ac6d-b648cd7d0e0b" providerId="ADAL" clId="{BA6DC95D-DFF3-4B32-9BF8-48885A0662A9}" dt="2024-04-18T17:47:49.570" v="117" actId="207"/>
        <pc:sldMkLst>
          <pc:docMk/>
          <pc:sldMk cId="3364109993" sldId="268"/>
        </pc:sldMkLst>
        <pc:spChg chg="mod">
          <ac:chgData name="Hourcle, Laurent" userId="1b550169-5431-4d3b-ac6d-b648cd7d0e0b" providerId="ADAL" clId="{BA6DC95D-DFF3-4B32-9BF8-48885A0662A9}" dt="2024-04-18T17:47:28.395" v="112" actId="20577"/>
          <ac:spMkLst>
            <pc:docMk/>
            <pc:sldMk cId="3364109993" sldId="268"/>
            <ac:spMk id="2" creationId="{103DC290-7A27-95C0-53A2-21B3816BBA33}"/>
          </ac:spMkLst>
        </pc:spChg>
        <pc:graphicFrameChg chg="modGraphic">
          <ac:chgData name="Hourcle, Laurent" userId="1b550169-5431-4d3b-ac6d-b648cd7d0e0b" providerId="ADAL" clId="{BA6DC95D-DFF3-4B32-9BF8-48885A0662A9}" dt="2024-04-18T17:47:49.570" v="117" actId="207"/>
          <ac:graphicFrameMkLst>
            <pc:docMk/>
            <pc:sldMk cId="3364109993" sldId="268"/>
            <ac:graphicFrameMk id="4" creationId="{BC8B6778-11BB-9A9A-F0BF-8949F85F8237}"/>
          </ac:graphicFrameMkLst>
        </pc:graphicFrameChg>
      </pc:sldChg>
      <pc:sldChg chg="modSp mod">
        <pc:chgData name="Hourcle, Laurent" userId="1b550169-5431-4d3b-ac6d-b648cd7d0e0b" providerId="ADAL" clId="{BA6DC95D-DFF3-4B32-9BF8-48885A0662A9}" dt="2024-04-18T17:48:00.465" v="118" actId="207"/>
        <pc:sldMkLst>
          <pc:docMk/>
          <pc:sldMk cId="3799370086" sldId="269"/>
        </pc:sldMkLst>
        <pc:spChg chg="mod">
          <ac:chgData name="Hourcle, Laurent" userId="1b550169-5431-4d3b-ac6d-b648cd7d0e0b" providerId="ADAL" clId="{BA6DC95D-DFF3-4B32-9BF8-48885A0662A9}" dt="2024-04-18T17:48:00.465" v="118" actId="207"/>
          <ac:spMkLst>
            <pc:docMk/>
            <pc:sldMk cId="3799370086" sldId="269"/>
            <ac:spMk id="2" creationId="{103DC290-7A27-95C0-53A2-21B3816BBA33}"/>
          </ac:spMkLst>
        </pc:spChg>
      </pc:sldChg>
      <pc:sldMasterChg chg="setBg">
        <pc:chgData name="Hourcle, Laurent" userId="1b550169-5431-4d3b-ac6d-b648cd7d0e0b" providerId="ADAL" clId="{BA6DC95D-DFF3-4B32-9BF8-48885A0662A9}" dt="2024-04-18T17:42:27.466" v="1"/>
        <pc:sldMasterMkLst>
          <pc:docMk/>
          <pc:sldMasterMk cId="0" sldId="2147483648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 smtClean="0"/>
              <a:t>Universal Toyota </a:t>
            </a:r>
          </a:p>
          <a:p>
            <a:pPr algn="ctr"/>
            <a:r>
              <a:rPr lang="en-US" sz="3200" dirty="0" smtClean="0"/>
              <a:t>Cinnamon </a:t>
            </a:r>
            <a:r>
              <a:rPr lang="en-US" sz="3200" dirty="0" err="1" smtClean="0"/>
              <a:t>Ronk</a:t>
            </a:r>
            <a:r>
              <a:rPr lang="en-US" sz="3200" dirty="0" smtClean="0"/>
              <a:t>-Maxwell  N449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Growth with offering Mobile service</a:t>
            </a:r>
          </a:p>
          <a:p>
            <a:r>
              <a:rPr lang="en-US" dirty="0" smtClean="0"/>
              <a:t>Improve CSI by offering a different way to get home </a:t>
            </a:r>
            <a:r>
              <a:rPr lang="en-US" dirty="0" err="1" smtClean="0"/>
              <a:t>ie</a:t>
            </a:r>
            <a:r>
              <a:rPr lang="en-US" dirty="0" smtClean="0"/>
              <a:t>: Uber, Lyft, Taxi reimbursement.	</a:t>
            </a:r>
          </a:p>
          <a:p>
            <a:r>
              <a:rPr lang="en-US" dirty="0" smtClean="0"/>
              <a:t>Better advertising </a:t>
            </a:r>
          </a:p>
          <a:p>
            <a:r>
              <a:rPr lang="en-US" dirty="0" smtClean="0"/>
              <a:t>Send advisors to training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Lack of quality techs</a:t>
            </a:r>
          </a:p>
          <a:p>
            <a:r>
              <a:rPr lang="en-US" dirty="0" smtClean="0"/>
              <a:t>Hiring people that will not care about the customer</a:t>
            </a:r>
          </a:p>
          <a:p>
            <a:r>
              <a:rPr lang="en-US" dirty="0" smtClean="0"/>
              <a:t>Advisors continue to </a:t>
            </a:r>
            <a:r>
              <a:rPr lang="en-US" dirty="0" smtClean="0"/>
              <a:t>discount what ever they want</a:t>
            </a:r>
            <a:endParaRPr lang="en-US" dirty="0" smtClean="0"/>
          </a:p>
          <a:p>
            <a:r>
              <a:rPr lang="en-US" dirty="0" smtClean="0"/>
              <a:t>Techs using the shop after hours to do repairs on the side.</a:t>
            </a:r>
          </a:p>
          <a:p>
            <a:r>
              <a:rPr lang="en-US" dirty="0" smtClean="0"/>
              <a:t>Theft of services and/or material</a:t>
            </a:r>
          </a:p>
          <a:p>
            <a:r>
              <a:rPr lang="en-US" dirty="0" smtClean="0"/>
              <a:t>Increase in competition</a:t>
            </a:r>
          </a:p>
          <a:p>
            <a:r>
              <a:rPr lang="en-US" dirty="0" smtClean="0"/>
              <a:t>Economic downturns</a:t>
            </a:r>
          </a:p>
          <a:p>
            <a:r>
              <a:rPr lang="en-US" dirty="0" smtClean="0"/>
              <a:t>Negative publicity or perception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Train service director how to properly </a:t>
            </a:r>
            <a:r>
              <a:rPr lang="en-US" dirty="0" smtClean="0"/>
              <a:t>run/ </a:t>
            </a:r>
            <a:r>
              <a:rPr lang="en-US" dirty="0" err="1" smtClean="0"/>
              <a:t>analyse</a:t>
            </a:r>
            <a:r>
              <a:rPr lang="en-US" dirty="0" smtClean="0"/>
              <a:t> the service business. </a:t>
            </a:r>
            <a:r>
              <a:rPr lang="en-US" dirty="0"/>
              <a:t>h</a:t>
            </a:r>
            <a:r>
              <a:rPr lang="en-US" dirty="0" smtClean="0"/>
              <a:t>e </a:t>
            </a:r>
            <a:r>
              <a:rPr lang="en-US" dirty="0" smtClean="0"/>
              <a:t>is </a:t>
            </a:r>
            <a:r>
              <a:rPr lang="en-US" dirty="0" smtClean="0"/>
              <a:t>currently just </a:t>
            </a:r>
            <a:r>
              <a:rPr lang="en-US" dirty="0" smtClean="0"/>
              <a:t>doing what has always been done. </a:t>
            </a:r>
          </a:p>
          <a:p>
            <a:r>
              <a:rPr lang="en-US" dirty="0" smtClean="0"/>
              <a:t>Lock the discounts code to only allow what is programmed</a:t>
            </a:r>
          </a:p>
          <a:p>
            <a:r>
              <a:rPr lang="en-US" dirty="0" smtClean="0"/>
              <a:t>Train advisors in a small group to do things the correct way</a:t>
            </a:r>
          </a:p>
          <a:p>
            <a:r>
              <a:rPr lang="en-US" dirty="0" smtClean="0"/>
              <a:t>Increase customer pay</a:t>
            </a:r>
          </a:p>
          <a:p>
            <a:r>
              <a:rPr lang="en-US" dirty="0" smtClean="0"/>
              <a:t>Increase gross profit continually Month over Month until the end of the year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Utilize the current </a:t>
            </a:r>
            <a:r>
              <a:rPr lang="en-US" dirty="0" err="1" smtClean="0"/>
              <a:t>resourses</a:t>
            </a:r>
            <a:r>
              <a:rPr lang="en-US" dirty="0" smtClean="0"/>
              <a:t> available to help the dept. </a:t>
            </a:r>
          </a:p>
          <a:p>
            <a:pPr lvl="1"/>
            <a:r>
              <a:rPr lang="en-US" dirty="0" smtClean="0"/>
              <a:t>Dynatron</a:t>
            </a:r>
            <a:endParaRPr lang="en-US" dirty="0" smtClean="0"/>
          </a:p>
          <a:p>
            <a:r>
              <a:rPr lang="en-US" dirty="0" smtClean="0"/>
              <a:t>Leverage strengths to capitalize on market opportunities. </a:t>
            </a:r>
          </a:p>
          <a:p>
            <a:r>
              <a:rPr lang="en-US" dirty="0" smtClean="0"/>
              <a:t>Promote strengths in marketing and customer communication. </a:t>
            </a:r>
          </a:p>
          <a:p>
            <a:r>
              <a:rPr lang="en-US" dirty="0" smtClean="0"/>
              <a:t>Address weaknesses by investing in training and resources</a:t>
            </a:r>
          </a:p>
          <a:p>
            <a:r>
              <a:rPr lang="en-US" dirty="0" smtClean="0"/>
              <a:t>Improve operational processes to reduce inefficiencies. </a:t>
            </a:r>
          </a:p>
          <a:p>
            <a:r>
              <a:rPr lang="en-US" dirty="0" smtClean="0"/>
              <a:t>Monitor competitors and adapt strategies to maintain a competitive edge</a:t>
            </a:r>
          </a:p>
          <a:p>
            <a:r>
              <a:rPr lang="en-US" dirty="0" smtClean="0"/>
              <a:t>Develop new services to capture growth</a:t>
            </a:r>
          </a:p>
          <a:p>
            <a:pPr lvl="1"/>
            <a:r>
              <a:rPr lang="en-US" dirty="0" smtClean="0"/>
              <a:t>Alignment machines</a:t>
            </a:r>
          </a:p>
          <a:p>
            <a:pPr lvl="1"/>
            <a:endParaRPr lang="en-US" dirty="0"/>
          </a:p>
          <a:p>
            <a:pPr marL="914400" lvl="2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Collaborate with the internet marketing director and Toyota marketing rep. for creating the competitive marketing edge. </a:t>
            </a:r>
          </a:p>
          <a:p>
            <a:r>
              <a:rPr lang="en-US" dirty="0" smtClean="0"/>
              <a:t>Invest in training for the team</a:t>
            </a:r>
          </a:p>
          <a:p>
            <a:r>
              <a:rPr lang="en-US" dirty="0" smtClean="0"/>
              <a:t>Identify processes that are inefficient and implement change.</a:t>
            </a:r>
          </a:p>
          <a:p>
            <a:r>
              <a:rPr lang="en-US" dirty="0" smtClean="0"/>
              <a:t>Reach out to other service directors to see how they solve the problems</a:t>
            </a:r>
          </a:p>
          <a:p>
            <a:r>
              <a:rPr lang="en-US" dirty="0" smtClean="0"/>
              <a:t>Regularly asses the competitor and adjust my own to stay on top.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609165"/>
              </p:ext>
            </p:extLst>
          </p:nvPr>
        </p:nvGraphicFramePr>
        <p:xfrm>
          <a:off x="677334" y="1818624"/>
          <a:ext cx="9132492" cy="5444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 smtClean="0"/>
                        <a:t>Simplify</a:t>
                      </a:r>
                      <a:r>
                        <a:rPr lang="en-US" baseline="0" dirty="0" smtClean="0"/>
                        <a:t> and Lock discount codes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</a:t>
                      </a:r>
                      <a:r>
                        <a:rPr lang="en-US" baseline="0" dirty="0" smtClean="0"/>
                        <a:t> Director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Oct 15th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 smtClean="0"/>
                        <a:t>Schedule</a:t>
                      </a:r>
                      <a:r>
                        <a:rPr lang="en-US" baseline="0" dirty="0" smtClean="0"/>
                        <a:t> Service Director to attend NADA Service Class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General Manager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Oct. 15th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 smtClean="0"/>
                        <a:t>Set up small group training on repair order write 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</a:t>
                      </a:r>
                      <a:r>
                        <a:rPr lang="en-US" baseline="0" dirty="0" smtClean="0"/>
                        <a:t> Manager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Oct. 7</a:t>
                      </a:r>
                      <a:r>
                        <a:rPr lang="en-US" baseline="30000" dirty="0" smtClean="0"/>
                        <a:t>th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 smtClean="0"/>
                        <a:t>Educate dept. heads on the</a:t>
                      </a:r>
                      <a:r>
                        <a:rPr lang="en-US" baseline="0" dirty="0" smtClean="0"/>
                        <a:t> use and understanding of Dynatron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 Director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ASAP!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service dept. is functioning at a very high level currently, but looking at the potential there is a lot of room for growth. </a:t>
            </a:r>
          </a:p>
          <a:p>
            <a:r>
              <a:rPr lang="en-US" dirty="0" smtClean="0"/>
              <a:t>There is too much freedom for the service advisors to price and discount what they want. </a:t>
            </a:r>
          </a:p>
          <a:p>
            <a:r>
              <a:rPr lang="en-US" dirty="0" smtClean="0"/>
              <a:t>There are plenty of areas that can be tweaked to attain the desired results. It is going to have to be a team effort. The leader will have to put on his selling shoes in order to get the buy in from the team.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Coupons,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Website, VIN specific offers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Make the offers clearer and easier to understand and apply</a:t>
            </a:r>
            <a:r>
              <a:rPr lang="en-US" sz="1800" b="0" i="0" u="none" strike="noStrike" baseline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Meet with internet Marketing manager to change offers, meet with Marketing rep to rewrite coupons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Do another RO analysis in 30 days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after change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Currently</a:t>
            </a:r>
            <a:r>
              <a:rPr lang="en-US" sz="1800" b="0" i="0" u="none" strike="noStrike" dirty="0" smtClean="0">
                <a:solidFill>
                  <a:srgbClr val="221E1F"/>
                </a:solidFill>
                <a:latin typeface="Calibri" panose="020F0502020204030204" pitchFamily="34" charset="0"/>
              </a:rPr>
              <a:t> at 73.34%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Increase to 75%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Ensure we are correctly charging the customer for job done. </a:t>
            </a: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Reduce discounts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Use the worksheet to track progress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609740" y="2290355"/>
            <a:ext cx="5188436" cy="201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Expenses ar</a:t>
            </a:r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e at 64% 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Goal is to reduce to 60% by Dec. 31 2024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Know what the expenses are </a:t>
            </a: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Break down each expense are they correct? Being charged to the correct dept.? Valid expenses and correctly charged?</a:t>
            </a: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Use</a:t>
            </a:r>
            <a:r>
              <a:rPr lang="en-US" sz="1800" b="0" i="0" u="none" strike="noStrike" dirty="0" smtClean="0">
                <a:solidFill>
                  <a:srgbClr val="221E1F"/>
                </a:solidFill>
                <a:latin typeface="Calibri" panose="020F0502020204030204" pitchFamily="34" charset="0"/>
              </a:rPr>
              <a:t> the worksheet to evaluate progress when FS is out. 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37569" y="1990509"/>
            <a:ext cx="5279981" cy="293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Currently working at 110%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Goal to increase tech productivity by 5%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Create parts kits for certain jobs performed. </a:t>
            </a:r>
            <a:r>
              <a:rPr lang="en-US" dirty="0" err="1" smtClean="0">
                <a:solidFill>
                  <a:srgbClr val="221E1F"/>
                </a:solidFill>
                <a:latin typeface="Calibri" panose="020F0502020204030204" pitchFamily="34" charset="0"/>
              </a:rPr>
              <a:t>Ie</a:t>
            </a:r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: combining the small </a:t>
            </a:r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piece parts needed with a water pump.</a:t>
            </a: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Possible</a:t>
            </a:r>
            <a:r>
              <a:rPr lang="en-US" sz="1800" b="0" i="0" u="none" strike="noStrike" dirty="0" smtClean="0">
                <a:solidFill>
                  <a:srgbClr val="221E1F"/>
                </a:solidFill>
                <a:latin typeface="Calibri" panose="020F0502020204030204" pitchFamily="34" charset="0"/>
              </a:rPr>
              <a:t> parts runner to deliver parts to the tech when they arrive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Follow up a the end of the month to see if they are working. </a:t>
            </a: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Constant</a:t>
            </a:r>
            <a:r>
              <a:rPr lang="en-US" sz="1800" b="0" i="0" u="none" strike="noStrike" dirty="0" smtClean="0">
                <a:solidFill>
                  <a:srgbClr val="221E1F"/>
                </a:solidFill>
                <a:latin typeface="Calibri" panose="020F0502020204030204" pitchFamily="34" charset="0"/>
              </a:rPr>
              <a:t> improvement 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38754" y="1270000"/>
            <a:ext cx="5324587" cy="393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/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Service BDC scheduling appointments currently at 67.24%</a:t>
            </a: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Goal to achieve 70% by Dec.31 2024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Evaluate</a:t>
            </a:r>
            <a:r>
              <a:rPr lang="en-US" sz="1800" b="0" i="0" u="none" strike="noStrike" dirty="0" smtClean="0">
                <a:solidFill>
                  <a:srgbClr val="221E1F"/>
                </a:solidFill>
                <a:latin typeface="Calibri" panose="020F0502020204030204" pitchFamily="34" charset="0"/>
              </a:rPr>
              <a:t> the currently usage to better maximize the use of bays.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221E1F"/>
                </a:solidFill>
                <a:latin typeface="Calibri" panose="020F0502020204030204" pitchFamily="34" charset="0"/>
              </a:rPr>
              <a:t>Commit to analyzing the utilization collaborating with Parts dept. to increase efficiency keeping techs in their bays working on vehicles. </a:t>
            </a:r>
            <a:r>
              <a:rPr lang="en-US" sz="1800" b="0" i="0" u="none" strike="noStrike" baseline="0" dirty="0" smtClean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53886" y="1306286"/>
            <a:ext cx="4696745" cy="41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Corrections need to be made in discounting </a:t>
            </a:r>
            <a:endParaRPr lang="en-US" dirty="0"/>
          </a:p>
          <a:p>
            <a:r>
              <a:rPr lang="en-US" dirty="0" smtClean="0"/>
              <a:t>Coupon reading and applying correctly</a:t>
            </a:r>
          </a:p>
          <a:p>
            <a:r>
              <a:rPr lang="en-US" dirty="0" smtClean="0"/>
              <a:t>Correctly documenting information</a:t>
            </a:r>
          </a:p>
          <a:p>
            <a:r>
              <a:rPr lang="en-US" dirty="0" smtClean="0"/>
              <a:t>How the discounts and applying the TEC claim are affecting his ELR</a:t>
            </a:r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399341"/>
            <a:ext cx="4184650" cy="340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Strong Brand Reputation</a:t>
            </a:r>
          </a:p>
          <a:p>
            <a:pPr marL="0" indent="0">
              <a:buNone/>
            </a:pPr>
            <a:r>
              <a:rPr lang="en-US" dirty="0" smtClean="0"/>
              <a:t>Location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Name</a:t>
            </a:r>
          </a:p>
          <a:p>
            <a:pPr marL="0" indent="0">
              <a:buNone/>
            </a:pPr>
            <a:r>
              <a:rPr lang="en-US" dirty="0" smtClean="0"/>
              <a:t>Longevity of dealership</a:t>
            </a:r>
          </a:p>
          <a:p>
            <a:pPr marL="0" indent="0">
              <a:buNone/>
            </a:pPr>
            <a:r>
              <a:rPr lang="en-US" dirty="0" smtClean="0"/>
              <a:t>Strong relationship with current clients</a:t>
            </a:r>
          </a:p>
          <a:p>
            <a:pPr marL="0" indent="0">
              <a:buNone/>
            </a:pPr>
            <a:r>
              <a:rPr lang="en-US" dirty="0" smtClean="0"/>
              <a:t>Toyota Rental on site</a:t>
            </a:r>
          </a:p>
          <a:p>
            <a:pPr marL="0" indent="0">
              <a:buNone/>
            </a:pPr>
            <a:r>
              <a:rPr lang="en-US" dirty="0" smtClean="0"/>
              <a:t>Paid Tech Training and tool program</a:t>
            </a:r>
          </a:p>
          <a:p>
            <a:pPr marL="0" indent="0">
              <a:buNone/>
            </a:pPr>
            <a:r>
              <a:rPr lang="en-US" dirty="0" smtClean="0"/>
              <a:t>3 repair level already established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Long wait times</a:t>
            </a:r>
          </a:p>
          <a:p>
            <a:r>
              <a:rPr lang="en-US" dirty="0" smtClean="0"/>
              <a:t>1 shuttle van</a:t>
            </a:r>
          </a:p>
          <a:p>
            <a:r>
              <a:rPr lang="en-US" dirty="0" smtClean="0"/>
              <a:t>No pick up or drop off service</a:t>
            </a:r>
          </a:p>
          <a:p>
            <a:r>
              <a:rPr lang="en-US" dirty="0" smtClean="0"/>
              <a:t>No mobile repair service</a:t>
            </a:r>
          </a:p>
          <a:p>
            <a:r>
              <a:rPr lang="en-US" dirty="0" smtClean="0"/>
              <a:t>Employee morale low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446</TotalTime>
  <Words>792</Words>
  <Application>Microsoft Office PowerPoint</Application>
  <PresentationFormat>Widescreen</PresentationFormat>
  <Paragraphs>122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Cinnamon Maxwell</cp:lastModifiedBy>
  <cp:revision>21</cp:revision>
  <dcterms:created xsi:type="dcterms:W3CDTF">2022-12-04T13:10:55Z</dcterms:created>
  <dcterms:modified xsi:type="dcterms:W3CDTF">2024-09-29T22:40:03Z</dcterms:modified>
</cp:coreProperties>
</file>