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4"/>
  </p:sldMasterIdLst>
  <p:notesMasterIdLst>
    <p:notesMasterId r:id="rId21"/>
  </p:notes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32" autoAdjust="0"/>
    <p:restoredTop sz="93447" autoAdjust="0"/>
  </p:normalViewPr>
  <p:slideViewPr>
    <p:cSldViewPr snapToGrid="0">
      <p:cViewPr>
        <p:scale>
          <a:sx n="92" d="100"/>
          <a:sy n="92" d="100"/>
        </p:scale>
        <p:origin x="-284" y="4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30T17:11:59.865"/>
    </inkml:context>
    <inkml:brush xml:id="br0">
      <inkml:brushProperty name="width" value="0.05" units="cm"/>
      <inkml:brushProperty name="height" value="0.05" units="cm"/>
    </inkml:brush>
  </inkml:definitions>
  <inkml:trace contextRef="#ctx0" brushRef="#br0">1 1 352,'0'0'0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01T00:25:25.334"/>
    </inkml:context>
    <inkml:brush xml:id="br0">
      <inkml:brushProperty name="width" value="0.035" units="cm"/>
      <inkml:brushProperty name="height" value="0.035" units="cm"/>
    </inkml:brush>
  </inkml:definitions>
  <inkml:trace contextRef="#ctx0" brushRef="#br0">0 1 352</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01T00:50:55.751"/>
    </inkml:context>
    <inkml:brush xml:id="br0">
      <inkml:brushProperty name="width" value="0.035" units="cm"/>
      <inkml:brushProperty name="height" value="0.035" units="cm"/>
    </inkml:brush>
  </inkml:definitions>
  <inkml:trace contextRef="#ctx0" brushRef="#br0">1 1 24575,'10'5'0,"8"1"0,1 0 0,-2-1 0,-4-1 0,-5-2 0,-3 5 0,-3-5 0,-2-2 0,5-2 0,5 5 0,18 8 0,12 0 0,1 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30T18:16:21.507"/>
    </inkml:context>
    <inkml:brush xml:id="br0">
      <inkml:brushProperty name="width" value="0.035" units="cm"/>
      <inkml:brushProperty name="height" value="0.035" units="cm"/>
    </inkml:brush>
  </inkml:definitions>
  <inkml:trace contextRef="#ctx0" brushRef="#br0">0 1 6822,'0'0'1218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01T03:03:43.589"/>
    </inkml:context>
    <inkml:brush xml:id="br0">
      <inkml:brushProperty name="width" value="0.035" units="cm"/>
      <inkml:brushProperty name="height" value="0.035" units="cm"/>
    </inkml:brush>
  </inkml:definitions>
  <inkml:trace contextRef="#ctx0" brushRef="#br0">1 0 352,'20'19'0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01T03:03:44.007"/>
    </inkml:context>
    <inkml:brush xml:id="br0">
      <inkml:brushProperty name="width" value="0.035" units="cm"/>
      <inkml:brushProperty name="height" value="0.035" units="cm"/>
    </inkml:brush>
  </inkml:definitions>
  <inkml:trace contextRef="#ctx0" brushRef="#br0">0 75 352,'3'-74'0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B1D96C-1654-430E-AE80-D09FD95A47A1}" type="datetimeFigureOut">
              <a:rPr lang="en-US" smtClean="0"/>
              <a:t>9/30/2024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0D2100-D812-4102-9101-164001AF97D5}" type="slidenum">
              <a:rPr lang="en-US" smtClean="0"/>
              <a:t>‹#›</a:t>
            </a:fld>
            <a:endParaRPr lang="en-US"/>
          </a:p>
        </p:txBody>
      </p:sp>
    </p:spTree>
    <p:extLst>
      <p:ext uri="{BB962C8B-B14F-4D97-AF65-F5344CB8AC3E}">
        <p14:creationId xmlns:p14="http://schemas.microsoft.com/office/powerpoint/2010/main" val="2619673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0D2100-D812-4102-9101-164001AF97D5}" type="slidenum">
              <a:rPr lang="en-US" smtClean="0"/>
              <a:t>3</a:t>
            </a:fld>
            <a:endParaRPr lang="en-US"/>
          </a:p>
        </p:txBody>
      </p:sp>
    </p:spTree>
    <p:extLst>
      <p:ext uri="{BB962C8B-B14F-4D97-AF65-F5344CB8AC3E}">
        <p14:creationId xmlns:p14="http://schemas.microsoft.com/office/powerpoint/2010/main" val="1469850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0D2100-D812-4102-9101-164001AF97D5}" type="slidenum">
              <a:rPr lang="en-US" smtClean="0"/>
              <a:t>4</a:t>
            </a:fld>
            <a:endParaRPr lang="en-US"/>
          </a:p>
        </p:txBody>
      </p:sp>
    </p:spTree>
    <p:extLst>
      <p:ext uri="{BB962C8B-B14F-4D97-AF65-F5344CB8AC3E}">
        <p14:creationId xmlns:p14="http://schemas.microsoft.com/office/powerpoint/2010/main" val="146507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0D2100-D812-4102-9101-164001AF97D5}" type="slidenum">
              <a:rPr lang="en-US" smtClean="0"/>
              <a:t>5</a:t>
            </a:fld>
            <a:endParaRPr lang="en-US"/>
          </a:p>
        </p:txBody>
      </p:sp>
    </p:spTree>
    <p:extLst>
      <p:ext uri="{BB962C8B-B14F-4D97-AF65-F5344CB8AC3E}">
        <p14:creationId xmlns:p14="http://schemas.microsoft.com/office/powerpoint/2010/main" val="2936823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307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19644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32347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72406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79609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85081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6494039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7834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8868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13019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184524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92809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24754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60296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9/29/2024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283605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9/29/2024</a:t>
            </a:fld>
            <a:endParaRPr lang="en-US" dirty="0"/>
          </a:p>
        </p:txBody>
      </p:sp>
    </p:spTree>
    <p:extLst>
      <p:ext uri="{BB962C8B-B14F-4D97-AF65-F5344CB8AC3E}">
        <p14:creationId xmlns:p14="http://schemas.microsoft.com/office/powerpoint/2010/main" val="1266314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9/29/2024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5885321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customXml" Target="../ink/ink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customXml" Target="../ink/ink2.xml"/><Relationship Id="rId5" Type="http://schemas.openxmlformats.org/officeDocument/2006/relationships/image" Target="../media/image2.png"/><Relationship Id="rId4" Type="http://schemas.openxmlformats.org/officeDocument/2006/relationships/customXml" Target="../ink/ink1.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ustomXml" Target="../ink/ink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361507" y="2415166"/>
            <a:ext cx="8519091" cy="1540145"/>
          </a:xfrm>
        </p:spPr>
        <p:txBody>
          <a:bodyPr/>
          <a:lstStyle/>
          <a:p>
            <a:r>
              <a:rPr lang="en-US" dirty="0">
                <a:solidFill>
                  <a:schemeClr val="tx1"/>
                </a:solidFill>
              </a:rPr>
              <a:t>Honda City Analysis</a:t>
            </a:r>
            <a:endParaRPr lang="en-US" dirty="0">
              <a:solidFill>
                <a:schemeClr val="bg1"/>
              </a:solidFill>
            </a:endParaRP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Carolina Waluszko-Class 449</a:t>
            </a:r>
          </a:p>
        </p:txBody>
      </p:sp>
    </p:spTree>
    <p:extLst>
      <p:ext uri="{BB962C8B-B14F-4D97-AF65-F5344CB8AC3E}">
        <p14:creationId xmlns:p14="http://schemas.microsoft.com/office/powerpoint/2010/main" val="40707405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Increase of Customer Retention</a:t>
            </a:r>
          </a:p>
          <a:p>
            <a:r>
              <a:rPr lang="en-US" dirty="0"/>
              <a:t>Improve online marketing efforts with targeted Google Ads, SEO optimization and increase activity on social medial platforms to drive more customers in to the service department.</a:t>
            </a:r>
          </a:p>
          <a:p>
            <a:r>
              <a:rPr lang="en-US" dirty="0"/>
              <a:t>Analyze repair and labor date to find opportunities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Increased competition of local independent garages and repair shops who often offer lower prices for the same services which can draw customers away</a:t>
            </a:r>
          </a:p>
          <a:p>
            <a:r>
              <a:rPr lang="en-US" dirty="0"/>
              <a:t>Although we offer flexible payments options from </a:t>
            </a:r>
            <a:r>
              <a:rPr lang="en-US" dirty="0" err="1"/>
              <a:t>Sunbit</a:t>
            </a:r>
            <a:r>
              <a:rPr lang="en-US" dirty="0"/>
              <a:t>, not all customers qualify for the full repair estimate if any at all due to subprime demographic</a:t>
            </a:r>
          </a:p>
          <a:p>
            <a:r>
              <a:rPr lang="en-US" dirty="0"/>
              <a:t>Shortage of technicians</a:t>
            </a:r>
          </a:p>
          <a:p>
            <a:r>
              <a:rPr lang="en-US" dirty="0"/>
              <a:t>Customer expectations for faster service</a:t>
            </a:r>
          </a:p>
          <a:p>
            <a:r>
              <a:rPr lang="en-US" dirty="0"/>
              <a:t>Negative online reviews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Enhance customer satisfaction and retention</a:t>
            </a:r>
          </a:p>
          <a:p>
            <a:r>
              <a:rPr lang="en-US" dirty="0"/>
              <a:t>Improve communication to boost repeat business</a:t>
            </a:r>
          </a:p>
          <a:p>
            <a:r>
              <a:rPr lang="en-US" dirty="0"/>
              <a:t>Recruit more technicians</a:t>
            </a:r>
          </a:p>
          <a:p>
            <a:r>
              <a:rPr lang="en-US" dirty="0"/>
              <a:t>Reduce lost sales from having to turn away customers</a:t>
            </a:r>
          </a:p>
          <a:p>
            <a:r>
              <a:rPr lang="en-US" dirty="0"/>
              <a:t>Improve customer retention</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15313" y="1524000"/>
            <a:ext cx="8836506" cy="4600489"/>
          </a:xfrm>
        </p:spPr>
        <p:txBody>
          <a:bodyPr/>
          <a:lstStyle/>
          <a:p>
            <a:r>
              <a:rPr lang="en-US" dirty="0"/>
              <a:t>Strategies</a:t>
            </a:r>
          </a:p>
          <a:p>
            <a:r>
              <a:rPr lang="en-US" dirty="0"/>
              <a:t>Short-Term Focus: Address immediate challenges like technician shortages and inefficiencies in scheduling. Implement promotional services to retain customers.</a:t>
            </a:r>
          </a:p>
          <a:p>
            <a:r>
              <a:rPr lang="en-US" dirty="0"/>
              <a:t>Mid-Term Focus: Invest in training and development for service advisors</a:t>
            </a:r>
          </a:p>
          <a:p>
            <a:r>
              <a:rPr lang="en-US" dirty="0"/>
              <a:t>Long-Term Focus: Consistently offer competitive pricing to defend against local competition</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Leverage Skilled Technicians for Specialized Services</a:t>
            </a:r>
          </a:p>
          <a:p>
            <a:r>
              <a:rPr lang="en-US" dirty="0"/>
              <a:t>Maximize Customer Relationships and Retention</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29744271"/>
              </p:ext>
            </p:extLst>
          </p:nvPr>
        </p:nvGraphicFramePr>
        <p:xfrm>
          <a:off x="614989" y="647264"/>
          <a:ext cx="8750685" cy="4256692"/>
        </p:xfrm>
        <a:graphic>
          <a:graphicData uri="http://schemas.openxmlformats.org/drawingml/2006/table">
            <a:tbl>
              <a:tblPr firstRow="1" bandRow="1">
                <a:tableStyleId>{5C22544A-7EE6-4342-B048-85BDC9FD1C3A}</a:tableStyleId>
              </a:tblPr>
              <a:tblGrid>
                <a:gridCol w="2916895">
                  <a:extLst>
                    <a:ext uri="{9D8B030D-6E8A-4147-A177-3AD203B41FA5}">
                      <a16:colId xmlns:a16="http://schemas.microsoft.com/office/drawing/2014/main" val="2235853955"/>
                    </a:ext>
                  </a:extLst>
                </a:gridCol>
                <a:gridCol w="2916895">
                  <a:extLst>
                    <a:ext uri="{9D8B030D-6E8A-4147-A177-3AD203B41FA5}">
                      <a16:colId xmlns:a16="http://schemas.microsoft.com/office/drawing/2014/main" val="4174400132"/>
                    </a:ext>
                  </a:extLst>
                </a:gridCol>
                <a:gridCol w="2916895">
                  <a:extLst>
                    <a:ext uri="{9D8B030D-6E8A-4147-A177-3AD203B41FA5}">
                      <a16:colId xmlns:a16="http://schemas.microsoft.com/office/drawing/2014/main" val="1146395385"/>
                    </a:ext>
                  </a:extLst>
                </a:gridCol>
              </a:tblGrid>
              <a:tr h="715937">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452119">
                <a:tc>
                  <a:txBody>
                    <a:bodyPr/>
                    <a:lstStyle/>
                    <a:p>
                      <a:r>
                        <a:rPr lang="en-US" dirty="0"/>
                        <a:t>DOC Review</a:t>
                      </a:r>
                    </a:p>
                  </a:txBody>
                  <a:tcPr/>
                </a:tc>
                <a:tc>
                  <a:txBody>
                    <a:bodyPr/>
                    <a:lstStyle/>
                    <a:p>
                      <a:r>
                        <a:rPr lang="en-US" dirty="0"/>
                        <a:t>Service Director</a:t>
                      </a:r>
                    </a:p>
                  </a:txBody>
                  <a:tcPr/>
                </a:tc>
                <a:tc>
                  <a:txBody>
                    <a:bodyPr/>
                    <a:lstStyle/>
                    <a:p>
                      <a:r>
                        <a:rPr lang="en-US" dirty="0"/>
                        <a:t>DAILY/WEEKLY/MONTHLY</a:t>
                      </a:r>
                    </a:p>
                  </a:txBody>
                  <a:tcPr/>
                </a:tc>
                <a:extLst>
                  <a:ext uri="{0D108BD9-81ED-4DB2-BD59-A6C34878D82A}">
                    <a16:rowId xmlns:a16="http://schemas.microsoft.com/office/drawing/2014/main" val="2400365483"/>
                  </a:ext>
                </a:extLst>
              </a:tr>
              <a:tr h="452119">
                <a:tc>
                  <a:txBody>
                    <a:bodyPr/>
                    <a:lstStyle/>
                    <a:p>
                      <a:r>
                        <a:rPr lang="en-US" dirty="0"/>
                        <a:t>Job applicants</a:t>
                      </a:r>
                    </a:p>
                  </a:txBody>
                  <a:tcPr/>
                </a:tc>
                <a:tc>
                  <a:txBody>
                    <a:bodyPr/>
                    <a:lstStyle/>
                    <a:p>
                      <a:r>
                        <a:rPr lang="en-US" dirty="0"/>
                        <a:t>Service Director</a:t>
                      </a:r>
                    </a:p>
                  </a:txBody>
                  <a:tcPr/>
                </a:tc>
                <a:tc>
                  <a:txBody>
                    <a:bodyPr/>
                    <a:lstStyle/>
                    <a:p>
                      <a:r>
                        <a:rPr lang="en-US" dirty="0"/>
                        <a:t>DAILY/WEEKLY</a:t>
                      </a:r>
                    </a:p>
                  </a:txBody>
                  <a:tcPr/>
                </a:tc>
                <a:extLst>
                  <a:ext uri="{0D108BD9-81ED-4DB2-BD59-A6C34878D82A}">
                    <a16:rowId xmlns:a16="http://schemas.microsoft.com/office/drawing/2014/main" val="107845787"/>
                  </a:ext>
                </a:extLst>
              </a:tr>
              <a:tr h="452119">
                <a:tc>
                  <a:txBody>
                    <a:bodyPr/>
                    <a:lstStyle/>
                    <a:p>
                      <a:r>
                        <a:rPr lang="en-US" dirty="0"/>
                        <a:t>Training/Goal Review for ASMs</a:t>
                      </a:r>
                    </a:p>
                  </a:txBody>
                  <a:tcPr/>
                </a:tc>
                <a:tc>
                  <a:txBody>
                    <a:bodyPr/>
                    <a:lstStyle/>
                    <a:p>
                      <a:r>
                        <a:rPr lang="en-US" dirty="0"/>
                        <a:t>Service Manager</a:t>
                      </a:r>
                    </a:p>
                  </a:txBody>
                  <a:tcPr/>
                </a:tc>
                <a:tc>
                  <a:txBody>
                    <a:bodyPr/>
                    <a:lstStyle/>
                    <a:p>
                      <a:r>
                        <a:rPr lang="en-US" dirty="0"/>
                        <a:t>Weekly and as needed</a:t>
                      </a:r>
                    </a:p>
                  </a:txBody>
                  <a:tcPr/>
                </a:tc>
                <a:extLst>
                  <a:ext uri="{0D108BD9-81ED-4DB2-BD59-A6C34878D82A}">
                    <a16:rowId xmlns:a16="http://schemas.microsoft.com/office/drawing/2014/main" val="1530126605"/>
                  </a:ext>
                </a:extLst>
              </a:tr>
              <a:tr h="452119">
                <a:tc>
                  <a:txBody>
                    <a:bodyPr/>
                    <a:lstStyle/>
                    <a:p>
                      <a:r>
                        <a:rPr lang="en-US" dirty="0"/>
                        <a:t>Social Media/Google Review</a:t>
                      </a:r>
                    </a:p>
                  </a:txBody>
                  <a:tcPr/>
                </a:tc>
                <a:tc>
                  <a:txBody>
                    <a:bodyPr/>
                    <a:lstStyle/>
                    <a:p>
                      <a:r>
                        <a:rPr lang="en-US" dirty="0"/>
                        <a:t>Service Director/Manager</a:t>
                      </a:r>
                    </a:p>
                  </a:txBody>
                  <a:tcPr/>
                </a:tc>
                <a:tc>
                  <a:txBody>
                    <a:bodyPr/>
                    <a:lstStyle/>
                    <a:p>
                      <a:r>
                        <a:rPr lang="en-US" dirty="0"/>
                        <a:t>Weekly</a:t>
                      </a:r>
                    </a:p>
                  </a:txBody>
                  <a:tcPr/>
                </a:tc>
                <a:extLst>
                  <a:ext uri="{0D108BD9-81ED-4DB2-BD59-A6C34878D82A}">
                    <a16:rowId xmlns:a16="http://schemas.microsoft.com/office/drawing/2014/main" val="1950345431"/>
                  </a:ext>
                </a:extLst>
              </a:tr>
              <a:tr h="452119">
                <a:tc>
                  <a:txBody>
                    <a:bodyPr/>
                    <a:lstStyle/>
                    <a:p>
                      <a:r>
                        <a:rPr lang="en-US" dirty="0"/>
                        <a:t>Price Shop Competitors</a:t>
                      </a:r>
                    </a:p>
                  </a:txBody>
                  <a:tcPr/>
                </a:tc>
                <a:tc>
                  <a:txBody>
                    <a:bodyPr/>
                    <a:lstStyle/>
                    <a:p>
                      <a:r>
                        <a:rPr lang="en-US" dirty="0"/>
                        <a:t>Service Director/Manager</a:t>
                      </a:r>
                    </a:p>
                  </a:txBody>
                  <a:tcPr/>
                </a:tc>
                <a:tc>
                  <a:txBody>
                    <a:bodyPr/>
                    <a:lstStyle/>
                    <a:p>
                      <a:r>
                        <a:rPr lang="en-US" dirty="0"/>
                        <a:t>Weekly</a:t>
                      </a:r>
                    </a:p>
                  </a:txBody>
                  <a:tcPr/>
                </a:tc>
                <a:extLst>
                  <a:ext uri="{0D108BD9-81ED-4DB2-BD59-A6C34878D82A}">
                    <a16:rowId xmlns:a16="http://schemas.microsoft.com/office/drawing/2014/main" val="1960891333"/>
                  </a:ext>
                </a:extLst>
              </a:tr>
              <a:tr h="452119">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452119">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dirty="0"/>
              <a:t>Synopsis</a:t>
            </a:r>
          </a:p>
          <a:p>
            <a:r>
              <a:rPr lang="en-US" dirty="0"/>
              <a:t>The service department at Honda City deploys emails and monthly mail pieces to engage customers. Current practices in cost management involve dispatching work based on technician skill levels, and productivity is monitored through regular meetings with advisors. However, the department faces challenges due to a shortage of technicians and lack of advisor training, leading to lost sales opportunities. This analysis and action plans aim to position the service department for growth and success in a competitive market. By leveraging strengths, addressing weaknesses, capitalizing on opportunities, and mitigating threats, the service department can enhance customer satisfaction, increase revenue, and improve operational efficiency.</a:t>
            </a:r>
          </a:p>
          <a:p>
            <a:endParaRPr lang="en-US" dirty="0"/>
          </a:p>
          <a:p>
            <a:endParaRPr lang="en-US" dirty="0"/>
          </a:p>
          <a:p>
            <a:endParaRPr lang="en-US" dirty="0"/>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7B1D7A19-9EFE-1AEA-DE5C-3130104FC956}"/>
                  </a:ext>
                </a:extLst>
              </p14:cNvPr>
              <p14:cNvContentPartPr/>
              <p14:nvPr/>
            </p14:nvContentPartPr>
            <p14:xfrm>
              <a:off x="2768160" y="3454265"/>
              <a:ext cx="7560" cy="7200"/>
            </p14:xfrm>
          </p:contentPart>
        </mc:Choice>
        <mc:Fallback>
          <p:pic>
            <p:nvPicPr>
              <p:cNvPr id="4" name="Ink 3">
                <a:extLst>
                  <a:ext uri="{FF2B5EF4-FFF2-40B4-BE49-F238E27FC236}">
                    <a16:creationId xmlns:a16="http://schemas.microsoft.com/office/drawing/2014/main" id="{7B1D7A19-9EFE-1AEA-DE5C-3130104FC956}"/>
                  </a:ext>
                </a:extLst>
              </p:cNvPr>
              <p:cNvPicPr/>
              <p:nvPr/>
            </p:nvPicPr>
            <p:blipFill>
              <a:blip r:embed="rId3"/>
              <a:stretch>
                <a:fillRect/>
              </a:stretch>
            </p:blipFill>
            <p:spPr>
              <a:xfrm>
                <a:off x="2762040" y="3448145"/>
                <a:ext cx="198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D78E2FD5-9E2E-888A-3193-DD6E1775B8D7}"/>
                  </a:ext>
                </a:extLst>
              </p14:cNvPr>
              <p14:cNvContentPartPr/>
              <p14:nvPr/>
            </p14:nvContentPartPr>
            <p14:xfrm>
              <a:off x="2722440" y="3193505"/>
              <a:ext cx="1080" cy="27360"/>
            </p14:xfrm>
          </p:contentPart>
        </mc:Choice>
        <mc:Fallback>
          <p:pic>
            <p:nvPicPr>
              <p:cNvPr id="5" name="Ink 4">
                <a:extLst>
                  <a:ext uri="{FF2B5EF4-FFF2-40B4-BE49-F238E27FC236}">
                    <a16:creationId xmlns:a16="http://schemas.microsoft.com/office/drawing/2014/main" id="{D78E2FD5-9E2E-888A-3193-DD6E1775B8D7}"/>
                  </a:ext>
                </a:extLst>
              </p:cNvPr>
              <p:cNvPicPr/>
              <p:nvPr/>
            </p:nvPicPr>
            <p:blipFill>
              <a:blip r:embed="rId5"/>
              <a:stretch>
                <a:fillRect/>
              </a:stretch>
            </p:blipFill>
            <p:spPr>
              <a:xfrm>
                <a:off x="2716320" y="3187385"/>
                <a:ext cx="13320" cy="39600"/>
              </a:xfrm>
              <a:prstGeom prst="rect">
                <a:avLst/>
              </a:prstGeom>
            </p:spPr>
          </p:pic>
        </mc:Fallback>
      </mc:AlternateContent>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1930401"/>
            <a:ext cx="8977029" cy="4110962"/>
          </a:xfrm>
        </p:spPr>
        <p:txBody>
          <a:bodyPr/>
          <a:lstStyle/>
          <a:p>
            <a:pPr algn="l"/>
            <a:endParaRPr lang="en-US" sz="1800" b="0" i="0" u="none" strike="noStrike" baseline="0" dirty="0">
              <a:solidFill>
                <a:srgbClr val="000000"/>
              </a:solidFill>
              <a:latin typeface="Calibri" panose="020F0502020204030204" pitchFamily="34" charset="0"/>
            </a:endParaRPr>
          </a:p>
          <a:p>
            <a:r>
              <a:rPr lang="en-US" sz="2000" b="0" i="0" u="none" strike="noStrike" baseline="0" dirty="0">
                <a:solidFill>
                  <a:schemeClr val="tx1"/>
                </a:solidFill>
                <a:latin typeface="Calibri" panose="020F0502020204030204" pitchFamily="34" charset="0"/>
              </a:rPr>
              <a:t>Current practices– Bi-weekly service emails that include emails and monthly mail pieces</a:t>
            </a:r>
          </a:p>
          <a:p>
            <a:r>
              <a:rPr lang="en-US" sz="2000" b="0" i="0" u="none" strike="noStrike" baseline="0" dirty="0">
                <a:solidFill>
                  <a:schemeClr val="tx1"/>
                </a:solidFill>
                <a:latin typeface="Calibri" panose="020F0502020204030204" pitchFamily="34" charset="0"/>
              </a:rPr>
              <a:t>Goals for improvement</a:t>
            </a:r>
            <a:r>
              <a:rPr lang="en-US" sz="2000" dirty="0">
                <a:solidFill>
                  <a:schemeClr val="tx1"/>
                </a:solidFill>
                <a:latin typeface="Calibri" panose="020F0502020204030204" pitchFamily="34" charset="0"/>
              </a:rPr>
              <a:t>-Develop plan to recapture lost customers and create goals to increase online engagement and boost Google reviews</a:t>
            </a:r>
            <a:endParaRPr lang="en-US" sz="2000" b="0" i="0" u="none" strike="noStrike" baseline="0" dirty="0">
              <a:solidFill>
                <a:schemeClr val="tx1"/>
              </a:solidFill>
              <a:latin typeface="Calibri" panose="020F0502020204030204" pitchFamily="34" charset="0"/>
            </a:endParaRPr>
          </a:p>
          <a:p>
            <a:r>
              <a:rPr lang="en-US" sz="2000" b="0" i="0" u="none" strike="noStrike" baseline="0" dirty="0">
                <a:solidFill>
                  <a:schemeClr val="tx1"/>
                </a:solidFill>
                <a:latin typeface="Calibri" panose="020F0502020204030204" pitchFamily="34" charset="0"/>
              </a:rPr>
              <a:t>Plans to achieve your goals-Increase monthly campaigns on social media platforms, optimiz</a:t>
            </a:r>
            <a:r>
              <a:rPr lang="en-US" sz="2000" dirty="0">
                <a:solidFill>
                  <a:schemeClr val="tx1"/>
                </a:solidFill>
                <a:latin typeface="Calibri" panose="020F0502020204030204" pitchFamily="34" charset="0"/>
              </a:rPr>
              <a:t>e SEO, weekly team meetings </a:t>
            </a:r>
            <a:endParaRPr lang="en-US" sz="2000" b="0" i="0" u="none" strike="noStrike" baseline="0" dirty="0">
              <a:solidFill>
                <a:schemeClr val="tx1"/>
              </a:solidFill>
              <a:latin typeface="Calibri" panose="020F0502020204030204" pitchFamily="34" charset="0"/>
            </a:endParaRPr>
          </a:p>
          <a:p>
            <a:r>
              <a:rPr lang="en-US" sz="2000" b="0" i="0" u="none" strike="noStrike" baseline="0" dirty="0">
                <a:solidFill>
                  <a:schemeClr val="tx1"/>
                </a:solidFill>
                <a:latin typeface="Calibri" panose="020F0502020204030204" pitchFamily="34" charset="0"/>
              </a:rPr>
              <a:t>Plans to evaluate your changes-KP</a:t>
            </a:r>
            <a:r>
              <a:rPr lang="en-US" sz="2000" dirty="0">
                <a:solidFill>
                  <a:schemeClr val="tx1"/>
                </a:solidFill>
                <a:latin typeface="Calibri" panose="020F0502020204030204" pitchFamily="34" charset="0"/>
              </a:rPr>
              <a:t>Is to track metrics such as: customer acquisition rate, engagement rates on social, ROI on digital ads, Google Review ratings, customer retention rate, content marketing</a:t>
            </a:r>
            <a:endParaRPr lang="en-US" sz="20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902220"/>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-Dispatching work to techs based off skill level, increase internal</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improvement-Hire more entry level techs to save on labor, increase sales across all categories, increase warranty pay</a:t>
            </a:r>
          </a:p>
          <a:p>
            <a:r>
              <a:rPr lang="en-US" sz="1800" b="0" i="0" u="none" strike="noStrike" baseline="0" dirty="0">
                <a:solidFill>
                  <a:srgbClr val="221E1F"/>
                </a:solidFill>
                <a:latin typeface="Calibri" panose="020F0502020204030204" pitchFamily="34" charset="0"/>
              </a:rPr>
              <a:t>Plans to achieve your goals-Weekly meetings, work with recruiting, discuss goals to increase internal by working closely with the used car manager, work with OEM to increase warranty pay rate</a:t>
            </a:r>
          </a:p>
          <a:p>
            <a:r>
              <a:rPr lang="en-US" sz="1800" b="0" i="0" u="none" strike="noStrike" baseline="0" dirty="0">
                <a:solidFill>
                  <a:srgbClr val="221E1F"/>
                </a:solidFill>
                <a:latin typeface="Calibri" panose="020F0502020204030204" pitchFamily="34" charset="0"/>
              </a:rPr>
              <a:t>Plans to evaluate your changes-Weekly meetings between Service Director and Service Manager as well as GSM and Used Car Manager</a:t>
            </a:r>
          </a:p>
          <a:p>
            <a:endParaRPr lang="en-US" dirty="0"/>
          </a:p>
        </p:txBody>
      </p:sp>
      <p:pic>
        <p:nvPicPr>
          <p:cNvPr id="16" name="Content Placeholder 15">
            <a:extLst>
              <a:ext uri="{FF2B5EF4-FFF2-40B4-BE49-F238E27FC236}">
                <a16:creationId xmlns:a16="http://schemas.microsoft.com/office/drawing/2014/main" id="{431C9D42-5071-3B7E-F935-616D06F3BBBF}"/>
              </a:ext>
            </a:extLst>
          </p:cNvPr>
          <p:cNvPicPr>
            <a:picLocks noGrp="1" noChangeAspect="1"/>
          </p:cNvPicPr>
          <p:nvPr>
            <p:ph sz="quarter" idx="4"/>
          </p:nvPr>
        </p:nvPicPr>
        <p:blipFill>
          <a:blip r:embed="rId3"/>
          <a:stretch>
            <a:fillRect/>
          </a:stretch>
        </p:blipFill>
        <p:spPr>
          <a:xfrm>
            <a:off x="5087938" y="1385455"/>
            <a:ext cx="6670675" cy="3542536"/>
          </a:xfrm>
        </p:spPr>
      </p:pic>
      <mc:AlternateContent xmlns:mc="http://schemas.openxmlformats.org/markup-compatibility/2006">
        <mc:Choice xmlns:p14="http://schemas.microsoft.com/office/powerpoint/2010/main" Requires="p14">
          <p:contentPart p14:bwMode="auto" r:id="rId4">
            <p14:nvContentPartPr>
              <p14:cNvPr id="4" name="Ink 3">
                <a:extLst>
                  <a:ext uri="{FF2B5EF4-FFF2-40B4-BE49-F238E27FC236}">
                    <a16:creationId xmlns:a16="http://schemas.microsoft.com/office/drawing/2014/main" id="{D89901EB-7E8A-E8A9-4231-5983807E8879}"/>
                  </a:ext>
                </a:extLst>
              </p14:cNvPr>
              <p14:cNvContentPartPr/>
              <p14:nvPr/>
            </p14:nvContentPartPr>
            <p14:xfrm>
              <a:off x="10493793" y="4501396"/>
              <a:ext cx="360" cy="360"/>
            </p14:xfrm>
          </p:contentPart>
        </mc:Choice>
        <mc:Fallback>
          <p:pic>
            <p:nvPicPr>
              <p:cNvPr id="4" name="Ink 3">
                <a:extLst>
                  <a:ext uri="{FF2B5EF4-FFF2-40B4-BE49-F238E27FC236}">
                    <a16:creationId xmlns:a16="http://schemas.microsoft.com/office/drawing/2014/main" id="{D89901EB-7E8A-E8A9-4231-5983807E8879}"/>
                  </a:ext>
                </a:extLst>
              </p:cNvPr>
              <p:cNvPicPr/>
              <p:nvPr/>
            </p:nvPicPr>
            <p:blipFill>
              <a:blip r:embed="rId5"/>
              <a:stretch>
                <a:fillRect/>
              </a:stretch>
            </p:blipFill>
            <p:spPr>
              <a:xfrm>
                <a:off x="10485153" y="4492756"/>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7" name="Ink 16">
                <a:extLst>
                  <a:ext uri="{FF2B5EF4-FFF2-40B4-BE49-F238E27FC236}">
                    <a16:creationId xmlns:a16="http://schemas.microsoft.com/office/drawing/2014/main" id="{7BAB1083-5B0B-32F7-A92B-F35F601AA140}"/>
                  </a:ext>
                </a:extLst>
              </p14:cNvPr>
              <p14:cNvContentPartPr/>
              <p14:nvPr/>
            </p14:nvContentPartPr>
            <p14:xfrm>
              <a:off x="11400153" y="2440256"/>
              <a:ext cx="360" cy="360"/>
            </p14:xfrm>
          </p:contentPart>
        </mc:Choice>
        <mc:Fallback>
          <p:pic>
            <p:nvPicPr>
              <p:cNvPr id="17" name="Ink 16">
                <a:extLst>
                  <a:ext uri="{FF2B5EF4-FFF2-40B4-BE49-F238E27FC236}">
                    <a16:creationId xmlns:a16="http://schemas.microsoft.com/office/drawing/2014/main" id="{7BAB1083-5B0B-32F7-A92B-F35F601AA140}"/>
                  </a:ext>
                </a:extLst>
              </p:cNvPr>
              <p:cNvPicPr/>
              <p:nvPr/>
            </p:nvPicPr>
            <p:blipFill>
              <a:blip r:embed="rId7"/>
              <a:stretch>
                <a:fillRect/>
              </a:stretch>
            </p:blipFill>
            <p:spPr>
              <a:xfrm>
                <a:off x="11394033" y="2434136"/>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8" name="Ink 17">
                <a:extLst>
                  <a:ext uri="{FF2B5EF4-FFF2-40B4-BE49-F238E27FC236}">
                    <a16:creationId xmlns:a16="http://schemas.microsoft.com/office/drawing/2014/main" id="{95CA9AC4-51AA-333A-8958-7365D36983A6}"/>
                  </a:ext>
                </a:extLst>
              </p14:cNvPr>
              <p14:cNvContentPartPr/>
              <p14:nvPr/>
            </p14:nvContentPartPr>
            <p14:xfrm>
              <a:off x="13801713" y="5425342"/>
              <a:ext cx="78120" cy="25920"/>
            </p14:xfrm>
          </p:contentPart>
        </mc:Choice>
        <mc:Fallback>
          <p:pic>
            <p:nvPicPr>
              <p:cNvPr id="18" name="Ink 17">
                <a:extLst>
                  <a:ext uri="{FF2B5EF4-FFF2-40B4-BE49-F238E27FC236}">
                    <a16:creationId xmlns:a16="http://schemas.microsoft.com/office/drawing/2014/main" id="{95CA9AC4-51AA-333A-8958-7365D36983A6}"/>
                  </a:ext>
                </a:extLst>
              </p:cNvPr>
              <p:cNvPicPr/>
              <p:nvPr/>
            </p:nvPicPr>
            <p:blipFill>
              <a:blip r:embed="rId9"/>
              <a:stretch>
                <a:fillRect/>
              </a:stretch>
            </p:blipFill>
            <p:spPr>
              <a:xfrm>
                <a:off x="13795593" y="5419222"/>
                <a:ext cx="90360" cy="38160"/>
              </a:xfrm>
              <a:prstGeom prst="rect">
                <a:avLst/>
              </a:prstGeom>
            </p:spPr>
          </p:pic>
        </mc:Fallback>
      </mc:AlternateContent>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38841" y="2149956"/>
            <a:ext cx="4184035" cy="388077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-Closely monitoring the DOC on the daily basis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improvement-Continue to monitor doc, cut down on personnel expenses by dispatching work properly</a:t>
            </a:r>
          </a:p>
          <a:p>
            <a:r>
              <a:rPr lang="en-US" sz="1800" b="0" i="0" u="none" strike="noStrike" baseline="0" dirty="0">
                <a:solidFill>
                  <a:srgbClr val="221E1F"/>
                </a:solidFill>
                <a:latin typeface="Calibri" panose="020F0502020204030204" pitchFamily="34" charset="0"/>
              </a:rPr>
              <a:t>Plans to achieve your goals-Service director have meetings with the Service Manager</a:t>
            </a:r>
          </a:p>
          <a:p>
            <a:r>
              <a:rPr lang="en-US" sz="1800" b="0" i="0" u="none" strike="noStrike" baseline="0" dirty="0">
                <a:solidFill>
                  <a:srgbClr val="221E1F"/>
                </a:solidFill>
                <a:latin typeface="Calibri" panose="020F0502020204030204" pitchFamily="34" charset="0"/>
              </a:rPr>
              <a:t>Plans to evaluate your changes-Weekly meeting between Service Director and Manager</a:t>
            </a:r>
          </a:p>
          <a:p>
            <a:endParaRPr lang="en-US" dirty="0"/>
          </a:p>
        </p:txBody>
      </p:sp>
      <p:pic>
        <p:nvPicPr>
          <p:cNvPr id="8" name="Content Placeholder 7">
            <a:extLst>
              <a:ext uri="{FF2B5EF4-FFF2-40B4-BE49-F238E27FC236}">
                <a16:creationId xmlns:a16="http://schemas.microsoft.com/office/drawing/2014/main" id="{636CDC87-41AD-4E28-B74B-6194C7290B5B}"/>
              </a:ext>
            </a:extLst>
          </p:cNvPr>
          <p:cNvPicPr>
            <a:picLocks noGrp="1" noChangeAspect="1"/>
          </p:cNvPicPr>
          <p:nvPr>
            <p:ph sz="half" idx="2"/>
          </p:nvPr>
        </p:nvPicPr>
        <p:blipFill>
          <a:blip r:embed="rId3"/>
          <a:stretch>
            <a:fillRect/>
          </a:stretch>
        </p:blipFill>
        <p:spPr>
          <a:xfrm>
            <a:off x="5698836" y="2041237"/>
            <a:ext cx="4470399" cy="3072884"/>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practices-Bi-weekly meetings with advisors to see where standing are for the month</a:t>
            </a:r>
          </a:p>
          <a:p>
            <a:r>
              <a:rPr lang="en-US" sz="1800" b="0" i="0" u="none" strike="noStrike" baseline="0" dirty="0">
                <a:solidFill>
                  <a:srgbClr val="221E1F"/>
                </a:solidFill>
                <a:latin typeface="Calibri" panose="020F0502020204030204" pitchFamily="34" charset="0"/>
              </a:rPr>
              <a:t>Goals for improvement</a:t>
            </a:r>
            <a:r>
              <a:rPr lang="en-US" dirty="0">
                <a:solidFill>
                  <a:srgbClr val="221E1F"/>
                </a:solidFill>
                <a:latin typeface="Calibri" panose="020F0502020204030204" pitchFamily="34" charset="0"/>
              </a:rPr>
              <a:t>-Increase ELR to be within 10% of door rate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goals-More training for ASMs in up-selling and overcoming objections</a:t>
            </a:r>
          </a:p>
          <a:p>
            <a:r>
              <a:rPr lang="en-US" sz="1800" b="0" i="0" u="none" strike="noStrike" baseline="0" dirty="0">
                <a:solidFill>
                  <a:srgbClr val="221E1F"/>
                </a:solidFill>
                <a:latin typeface="Calibri" panose="020F0502020204030204" pitchFamily="34" charset="0"/>
              </a:rPr>
              <a:t>Plans to evaluate your changes-Checking progress weekly</a:t>
            </a:r>
            <a:endParaRPr lang="en-US" dirty="0"/>
          </a:p>
        </p:txBody>
      </p:sp>
      <p:pic>
        <p:nvPicPr>
          <p:cNvPr id="8" name="Content Placeholder 7">
            <a:extLst>
              <a:ext uri="{FF2B5EF4-FFF2-40B4-BE49-F238E27FC236}">
                <a16:creationId xmlns:a16="http://schemas.microsoft.com/office/drawing/2014/main" id="{94AAD7B8-3B09-F6E4-9AF3-2E9287581E3F}"/>
              </a:ext>
            </a:extLst>
          </p:cNvPr>
          <p:cNvPicPr>
            <a:picLocks noGrp="1" noChangeAspect="1"/>
          </p:cNvPicPr>
          <p:nvPr>
            <p:ph sz="half" idx="2"/>
          </p:nvPr>
        </p:nvPicPr>
        <p:blipFill>
          <a:blip r:embed="rId3"/>
          <a:stretch>
            <a:fillRect/>
          </a:stretch>
        </p:blipFill>
        <p:spPr>
          <a:xfrm>
            <a:off x="5089525" y="2160589"/>
            <a:ext cx="4996584" cy="3259959"/>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buNone/>
            </a:pP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improvement-Increase bays and technicians	and in result would increase Facility Potential</a:t>
            </a:r>
          </a:p>
          <a:p>
            <a:r>
              <a:rPr lang="en-US" sz="1800" b="0" i="0" u="none" strike="noStrike" baseline="0" dirty="0">
                <a:solidFill>
                  <a:srgbClr val="221E1F"/>
                </a:solidFill>
                <a:latin typeface="Calibri" panose="020F0502020204030204" pitchFamily="34" charset="0"/>
              </a:rPr>
              <a:t>Plans to achieve your goals-New, bigger service building within th</a:t>
            </a:r>
            <a:r>
              <a:rPr lang="en-US" dirty="0">
                <a:solidFill>
                  <a:srgbClr val="221E1F"/>
                </a:solidFill>
                <a:latin typeface="Calibri" panose="020F0502020204030204" pitchFamily="34" charset="0"/>
              </a:rPr>
              <a:t>e next 18-24 months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changes-Work closel</a:t>
            </a:r>
            <a:r>
              <a:rPr lang="en-US" dirty="0">
                <a:solidFill>
                  <a:srgbClr val="221E1F"/>
                </a:solidFill>
                <a:latin typeface="Calibri" panose="020F0502020204030204" pitchFamily="34" charset="0"/>
              </a:rPr>
              <a:t>y with the OEM to ensure we stay on the right track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CB99FD3D-15D6-C412-C2D9-A4BD25CF0B9B}"/>
              </a:ext>
            </a:extLst>
          </p:cNvPr>
          <p:cNvPicPr>
            <a:picLocks noGrp="1" noChangeAspect="1"/>
          </p:cNvPicPr>
          <p:nvPr>
            <p:ph sz="half" idx="2"/>
          </p:nvPr>
        </p:nvPicPr>
        <p:blipFill>
          <a:blip r:embed="rId2"/>
          <a:stretch>
            <a:fillRect/>
          </a:stretch>
        </p:blipFill>
        <p:spPr>
          <a:xfrm>
            <a:off x="5089525" y="1440874"/>
            <a:ext cx="4184650" cy="4421972"/>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Provide better training to ASMs to increase FRH across the board. Hire an additional seasoned ASM. Minimize one-line Ros, get service manager involved for TO on difficult customers, offer </a:t>
            </a:r>
            <a:r>
              <a:rPr lang="en-US" dirty="0" err="1"/>
              <a:t>Sunbit</a:t>
            </a:r>
            <a:r>
              <a:rPr lang="en-US" dirty="0"/>
              <a:t> on every sale, increase labor mix on newer model vehicles that are out of warranty such as 2020-2022 </a:t>
            </a:r>
          </a:p>
          <a:p>
            <a:endParaRPr lang="en-US" dirty="0"/>
          </a:p>
        </p:txBody>
      </p:sp>
      <p:pic>
        <p:nvPicPr>
          <p:cNvPr id="8" name="Content Placeholder 7">
            <a:extLst>
              <a:ext uri="{FF2B5EF4-FFF2-40B4-BE49-F238E27FC236}">
                <a16:creationId xmlns:a16="http://schemas.microsoft.com/office/drawing/2014/main" id="{269B47FC-D035-4D93-2166-926A901D19D6}"/>
              </a:ext>
            </a:extLst>
          </p:cNvPr>
          <p:cNvPicPr>
            <a:picLocks noGrp="1" noChangeAspect="1"/>
          </p:cNvPicPr>
          <p:nvPr>
            <p:ph sz="half" idx="2"/>
          </p:nvPr>
        </p:nvPicPr>
        <p:blipFill>
          <a:blip r:embed="rId2"/>
          <a:stretch>
            <a:fillRect/>
          </a:stretch>
        </p:blipFill>
        <p:spPr>
          <a:xfrm>
            <a:off x="5341168" y="1616150"/>
            <a:ext cx="5461511" cy="442587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2CA3B6E5-1DA3-03E4-218B-C4CAFCF4EBC2}"/>
                  </a:ext>
                </a:extLst>
              </p14:cNvPr>
              <p14:cNvContentPartPr/>
              <p14:nvPr/>
            </p14:nvContentPartPr>
            <p14:xfrm>
              <a:off x="9580404" y="1188033"/>
              <a:ext cx="360" cy="360"/>
            </p14:xfrm>
          </p:contentPart>
        </mc:Choice>
        <mc:Fallback>
          <p:pic>
            <p:nvPicPr>
              <p:cNvPr id="4" name="Ink 3">
                <a:extLst>
                  <a:ext uri="{FF2B5EF4-FFF2-40B4-BE49-F238E27FC236}">
                    <a16:creationId xmlns:a16="http://schemas.microsoft.com/office/drawing/2014/main" id="{2CA3B6E5-1DA3-03E4-218B-C4CAFCF4EBC2}"/>
                  </a:ext>
                </a:extLst>
              </p:cNvPr>
              <p:cNvPicPr/>
              <p:nvPr/>
            </p:nvPicPr>
            <p:blipFill>
              <a:blip r:embed="rId3"/>
              <a:stretch>
                <a:fillRect/>
              </a:stretch>
            </p:blipFill>
            <p:spPr>
              <a:xfrm>
                <a:off x="9574284" y="1181913"/>
                <a:ext cx="12600" cy="12600"/>
              </a:xfrm>
              <a:prstGeom prst="rect">
                <a:avLst/>
              </a:prstGeom>
            </p:spPr>
          </p:pic>
        </mc:Fallback>
      </mc:AlternateContent>
      <p:sp>
        <p:nvSpPr>
          <p:cNvPr id="5" name="TextBox 4">
            <a:extLst>
              <a:ext uri="{FF2B5EF4-FFF2-40B4-BE49-F238E27FC236}">
                <a16:creationId xmlns:a16="http://schemas.microsoft.com/office/drawing/2014/main" id="{3F1FD641-56AF-A74E-E143-64777261691C}"/>
              </a:ext>
            </a:extLst>
          </p:cNvPr>
          <p:cNvSpPr txBox="1"/>
          <p:nvPr/>
        </p:nvSpPr>
        <p:spPr>
          <a:xfrm>
            <a:off x="677334" y="2860158"/>
            <a:ext cx="8030731"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t>Customer service- Being able to help customers and seeing them leave satisfied.</a:t>
            </a:r>
          </a:p>
          <a:p>
            <a:pPr marL="285750" indent="-285750">
              <a:buFont typeface="Arial" panose="020B0604020202020204" pitchFamily="34" charset="0"/>
              <a:buChar char="•"/>
            </a:pPr>
            <a:r>
              <a:rPr lang="en-US" sz="2400" dirty="0"/>
              <a:t>Product knowledge- Being able to explain our products to the customer.</a:t>
            </a:r>
          </a:p>
          <a:p>
            <a:pPr marL="285750" indent="-285750">
              <a:buFont typeface="Arial" panose="020B0604020202020204" pitchFamily="34" charset="0"/>
              <a:buChar char="•"/>
            </a:pPr>
            <a:r>
              <a:rPr lang="en-US" sz="2400" dirty="0"/>
              <a:t>Communication with customers</a:t>
            </a:r>
          </a:p>
          <a:p>
            <a:pPr marL="285750" indent="-285750">
              <a:buFont typeface="Arial" panose="020B0604020202020204" pitchFamily="34" charset="0"/>
              <a:buChar char="•"/>
            </a:pPr>
            <a:r>
              <a:rPr lang="en-US" sz="2400" dirty="0"/>
              <a:t>Explaining repairs/recommendations properly</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Lack of technicians causing us to have to turn away customers and turn off appointments leading to lose of sales.</a:t>
            </a:r>
          </a:p>
          <a:p>
            <a:r>
              <a:rPr lang="en-US" dirty="0"/>
              <a:t>Difficulty to find experienced technicians and service advisors in the Chicago market</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CC28F711FF7459ED849B48022EDA7" ma:contentTypeVersion="8" ma:contentTypeDescription="Create a new document." ma:contentTypeScope="" ma:versionID="58bdf050413a7613821e1679bf2db3f7">
  <xsd:schema xmlns:xsd="http://www.w3.org/2001/XMLSchema" xmlns:xs="http://www.w3.org/2001/XMLSchema" xmlns:p="http://schemas.microsoft.com/office/2006/metadata/properties" xmlns:ns3="da558a09-0fe8-4086-981b-163c047593c4" xmlns:ns4="22c8dbc5-7a62-41ce-80c4-958353714e4b" targetNamespace="http://schemas.microsoft.com/office/2006/metadata/properties" ma:root="true" ma:fieldsID="ac5221540c9995c390d4a73c75ec403e" ns3:_="" ns4:_="">
    <xsd:import namespace="da558a09-0fe8-4086-981b-163c047593c4"/>
    <xsd:import namespace="22c8dbc5-7a62-41ce-80c4-958353714e4b"/>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558a09-0fe8-4086-981b-163c047593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c8dbc5-7a62-41ce-80c4-958353714e4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da558a09-0fe8-4086-981b-163c047593c4" xsi:nil="true"/>
  </documentManagement>
</p:properties>
</file>

<file path=customXml/itemProps1.xml><?xml version="1.0" encoding="utf-8"?>
<ds:datastoreItem xmlns:ds="http://schemas.openxmlformats.org/officeDocument/2006/customXml" ds:itemID="{902DFF91-9730-4442-AEAA-CD75BDED19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558a09-0fe8-4086-981b-163c047593c4"/>
    <ds:schemaRef ds:uri="22c8dbc5-7a62-41ce-80c4-958353714e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F4F1019-9A38-4D0E-9CAE-C1E9B13B0246}">
  <ds:schemaRefs>
    <ds:schemaRef ds:uri="http://schemas.microsoft.com/sharepoint/v3/contenttype/forms"/>
  </ds:schemaRefs>
</ds:datastoreItem>
</file>

<file path=customXml/itemProps3.xml><?xml version="1.0" encoding="utf-8"?>
<ds:datastoreItem xmlns:ds="http://schemas.openxmlformats.org/officeDocument/2006/customXml" ds:itemID="{08288D0C-C235-40C1-A543-827FEAFE7F94}">
  <ds:schemaRefs>
    <ds:schemaRef ds:uri="http://purl.org/dc/terms/"/>
    <ds:schemaRef ds:uri="http://purl.org/dc/dcmitype/"/>
    <ds:schemaRef ds:uri="da558a09-0fe8-4086-981b-163c047593c4"/>
    <ds:schemaRef ds:uri="http://schemas.microsoft.com/office/2006/metadata/properties"/>
    <ds:schemaRef ds:uri="22c8dbc5-7a62-41ce-80c4-958353714e4b"/>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Facet</Template>
  <TotalTime>1587</TotalTime>
  <Words>858</Words>
  <Application>Microsoft Office PowerPoint</Application>
  <PresentationFormat>Widescreen</PresentationFormat>
  <Paragraphs>99</Paragraphs>
  <Slides>16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Trebuchet MS</vt:lpstr>
      <vt:lpstr>Wingdings 3</vt:lpstr>
      <vt:lpstr>Facet</vt:lpstr>
      <vt:lpstr>Honda City Analysis</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Waluszko, Carolina</cp:lastModifiedBy>
  <cp:revision>11</cp:revision>
  <dcterms:created xsi:type="dcterms:W3CDTF">2022-12-04T13:10:55Z</dcterms:created>
  <dcterms:modified xsi:type="dcterms:W3CDTF">2024-10-01T03:11:19Z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0x010100385CC28F711FF7459ED849B48022EDA7</vt:lpwstr>
  </property>
</Properties>
</file>