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74"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B2932E-613E-4EE7-A1BD-42847E803F00}" v="11" dt="2024-09-26T18:26:44.6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510" autoAdjust="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Mui" userId="10daca67-21b4-4551-9388-8de566d16459" providerId="ADAL" clId="{58B2932E-613E-4EE7-A1BD-42847E803F00}"/>
    <pc:docChg chg="undo custSel addSld delSld modSld sldOrd">
      <pc:chgData name="Jason Mui" userId="10daca67-21b4-4551-9388-8de566d16459" providerId="ADAL" clId="{58B2932E-613E-4EE7-A1BD-42847E803F00}" dt="2024-09-26T19:51:32.977" v="9100" actId="2696"/>
      <pc:docMkLst>
        <pc:docMk/>
      </pc:docMkLst>
      <pc:sldChg chg="modSp mod">
        <pc:chgData name="Jason Mui" userId="10daca67-21b4-4551-9388-8de566d16459" providerId="ADAL" clId="{58B2932E-613E-4EE7-A1BD-42847E803F00}" dt="2024-09-25T23:07:48.265" v="40" actId="20577"/>
        <pc:sldMkLst>
          <pc:docMk/>
          <pc:sldMk cId="407074056" sldId="256"/>
        </pc:sldMkLst>
        <pc:spChg chg="mod">
          <ac:chgData name="Jason Mui" userId="10daca67-21b4-4551-9388-8de566d16459" providerId="ADAL" clId="{58B2932E-613E-4EE7-A1BD-42847E803F00}" dt="2024-09-25T23:07:48.265" v="40" actId="20577"/>
          <ac:spMkLst>
            <pc:docMk/>
            <pc:sldMk cId="407074056" sldId="256"/>
            <ac:spMk id="3" creationId="{3D24D94E-9ADE-FBA4-4E04-F5102B2316CA}"/>
          </ac:spMkLst>
        </pc:spChg>
      </pc:sldChg>
      <pc:sldChg chg="addSp delSp modSp mod">
        <pc:chgData name="Jason Mui" userId="10daca67-21b4-4551-9388-8de566d16459" providerId="ADAL" clId="{58B2932E-613E-4EE7-A1BD-42847E803F00}" dt="2024-09-26T00:57:26.652" v="4216" actId="1076"/>
        <pc:sldMkLst>
          <pc:docMk/>
          <pc:sldMk cId="3839221384" sldId="257"/>
        </pc:sldMkLst>
        <pc:spChg chg="mod">
          <ac:chgData name="Jason Mui" userId="10daca67-21b4-4551-9388-8de566d16459" providerId="ADAL" clId="{58B2932E-613E-4EE7-A1BD-42847E803F00}" dt="2024-09-26T00:57:23.288" v="4215" actId="1076"/>
          <ac:spMkLst>
            <pc:docMk/>
            <pc:sldMk cId="3839221384" sldId="257"/>
            <ac:spMk id="2" creationId="{103DC290-7A27-95C0-53A2-21B3816BBA33}"/>
          </ac:spMkLst>
        </pc:spChg>
        <pc:spChg chg="mod">
          <ac:chgData name="Jason Mui" userId="10daca67-21b4-4551-9388-8de566d16459" providerId="ADAL" clId="{58B2932E-613E-4EE7-A1BD-42847E803F00}" dt="2024-09-26T00:57:26.652" v="4216" actId="1076"/>
          <ac:spMkLst>
            <pc:docMk/>
            <pc:sldMk cId="3839221384" sldId="257"/>
            <ac:spMk id="3" creationId="{203A9D90-6288-FF85-A14B-EAAC61E0E9A8}"/>
          </ac:spMkLst>
        </pc:spChg>
        <pc:spChg chg="add del mod">
          <ac:chgData name="Jason Mui" userId="10daca67-21b4-4551-9388-8de566d16459" providerId="ADAL" clId="{58B2932E-613E-4EE7-A1BD-42847E803F00}" dt="2024-09-26T00:57:14.743" v="4213"/>
          <ac:spMkLst>
            <pc:docMk/>
            <pc:sldMk cId="3839221384" sldId="257"/>
            <ac:spMk id="5" creationId="{80EA8707-BEF2-849C-00A6-6FA711EDD31D}"/>
          </ac:spMkLst>
        </pc:spChg>
      </pc:sldChg>
      <pc:sldChg chg="addSp delSp modSp mod">
        <pc:chgData name="Jason Mui" userId="10daca67-21b4-4551-9388-8de566d16459" providerId="ADAL" clId="{58B2932E-613E-4EE7-A1BD-42847E803F00}" dt="2024-09-26T00:53:21.005" v="4176" actId="12"/>
        <pc:sldMkLst>
          <pc:docMk/>
          <pc:sldMk cId="4167117408" sldId="258"/>
        </pc:sldMkLst>
        <pc:spChg chg="mod">
          <ac:chgData name="Jason Mui" userId="10daca67-21b4-4551-9388-8de566d16459" providerId="ADAL" clId="{58B2932E-613E-4EE7-A1BD-42847E803F00}" dt="2024-09-26T00:53:21.005" v="4176" actId="12"/>
          <ac:spMkLst>
            <pc:docMk/>
            <pc:sldMk cId="4167117408" sldId="258"/>
            <ac:spMk id="3" creationId="{DC1AC215-6A1E-4C59-EFD0-D293BFB95537}"/>
          </ac:spMkLst>
        </pc:spChg>
        <pc:spChg chg="add del mod">
          <ac:chgData name="Jason Mui" userId="10daca67-21b4-4551-9388-8de566d16459" providerId="ADAL" clId="{58B2932E-613E-4EE7-A1BD-42847E803F00}" dt="2024-09-26T00:45:51.203" v="3826"/>
          <ac:spMkLst>
            <pc:docMk/>
            <pc:sldMk cId="4167117408" sldId="258"/>
            <ac:spMk id="5" creationId="{52073ABB-CA25-D9CB-10DE-890BD4FB9845}"/>
          </ac:spMkLst>
        </pc:spChg>
        <pc:picChg chg="del">
          <ac:chgData name="Jason Mui" userId="10daca67-21b4-4551-9388-8de566d16459" providerId="ADAL" clId="{58B2932E-613E-4EE7-A1BD-42847E803F00}" dt="2024-09-26T00:45:44.820" v="3825" actId="478"/>
          <ac:picMkLst>
            <pc:docMk/>
            <pc:sldMk cId="4167117408" sldId="258"/>
            <ac:picMk id="6" creationId="{7D7FBF6D-1B6B-4091-9ABF-B967D33EAC3F}"/>
          </ac:picMkLst>
        </pc:picChg>
        <pc:picChg chg="add mod">
          <ac:chgData name="Jason Mui" userId="10daca67-21b4-4551-9388-8de566d16459" providerId="ADAL" clId="{58B2932E-613E-4EE7-A1BD-42847E803F00}" dt="2024-09-26T00:46:03.112" v="3830" actId="14100"/>
          <ac:picMkLst>
            <pc:docMk/>
            <pc:sldMk cId="4167117408" sldId="258"/>
            <ac:picMk id="7" creationId="{BDD6D9C6-4954-31B9-0EA7-F572F5D13E8F}"/>
          </ac:picMkLst>
        </pc:picChg>
      </pc:sldChg>
      <pc:sldChg chg="modSp mod">
        <pc:chgData name="Jason Mui" userId="10daca67-21b4-4551-9388-8de566d16459" providerId="ADAL" clId="{58B2932E-613E-4EE7-A1BD-42847E803F00}" dt="2024-09-26T00:25:11.067" v="2342" actId="20577"/>
        <pc:sldMkLst>
          <pc:docMk/>
          <pc:sldMk cId="2924363353" sldId="259"/>
        </pc:sldMkLst>
        <pc:spChg chg="mod">
          <ac:chgData name="Jason Mui" userId="10daca67-21b4-4551-9388-8de566d16459" providerId="ADAL" clId="{58B2932E-613E-4EE7-A1BD-42847E803F00}" dt="2024-09-26T00:25:11.067" v="2342" actId="20577"/>
          <ac:spMkLst>
            <pc:docMk/>
            <pc:sldMk cId="2924363353" sldId="259"/>
            <ac:spMk id="3" creationId="{0CC31931-4847-F763-D4D1-1433E7E0CE49}"/>
          </ac:spMkLst>
        </pc:spChg>
      </pc:sldChg>
      <pc:sldChg chg="modSp mod">
        <pc:chgData name="Jason Mui" userId="10daca67-21b4-4551-9388-8de566d16459" providerId="ADAL" clId="{58B2932E-613E-4EE7-A1BD-42847E803F00}" dt="2024-09-26T00:58:25.681" v="4245" actId="1076"/>
        <pc:sldMkLst>
          <pc:docMk/>
          <pc:sldMk cId="2417698126" sldId="262"/>
        </pc:sldMkLst>
        <pc:spChg chg="mod">
          <ac:chgData name="Jason Mui" userId="10daca67-21b4-4551-9388-8de566d16459" providerId="ADAL" clId="{58B2932E-613E-4EE7-A1BD-42847E803F00}" dt="2024-09-26T00:58:20.930" v="4244" actId="1076"/>
          <ac:spMkLst>
            <pc:docMk/>
            <pc:sldMk cId="2417698126" sldId="262"/>
            <ac:spMk id="2" creationId="{103DC290-7A27-95C0-53A2-21B3816BBA33}"/>
          </ac:spMkLst>
        </pc:spChg>
        <pc:spChg chg="mod">
          <ac:chgData name="Jason Mui" userId="10daca67-21b4-4551-9388-8de566d16459" providerId="ADAL" clId="{58B2932E-613E-4EE7-A1BD-42847E803F00}" dt="2024-09-26T00:58:25.681" v="4245" actId="1076"/>
          <ac:spMkLst>
            <pc:docMk/>
            <pc:sldMk cId="2417698126" sldId="262"/>
            <ac:spMk id="3" creationId="{203A9D90-6288-FF85-A14B-EAAC61E0E9A8}"/>
          </ac:spMkLst>
        </pc:spChg>
      </pc:sldChg>
      <pc:sldChg chg="modSp mod">
        <pc:chgData name="Jason Mui" userId="10daca67-21b4-4551-9388-8de566d16459" providerId="ADAL" clId="{58B2932E-613E-4EE7-A1BD-42847E803F00}" dt="2024-09-26T00:59:39.357" v="4280" actId="1076"/>
        <pc:sldMkLst>
          <pc:docMk/>
          <pc:sldMk cId="3912869560" sldId="263"/>
        </pc:sldMkLst>
        <pc:spChg chg="mod">
          <ac:chgData name="Jason Mui" userId="10daca67-21b4-4551-9388-8de566d16459" providerId="ADAL" clId="{58B2932E-613E-4EE7-A1BD-42847E803F00}" dt="2024-09-26T00:59:39.357" v="4280" actId="1076"/>
          <ac:spMkLst>
            <pc:docMk/>
            <pc:sldMk cId="3912869560" sldId="263"/>
            <ac:spMk id="3" creationId="{203A9D90-6288-FF85-A14B-EAAC61E0E9A8}"/>
          </ac:spMkLst>
        </pc:spChg>
      </pc:sldChg>
      <pc:sldChg chg="modSp mod">
        <pc:chgData name="Jason Mui" userId="10daca67-21b4-4551-9388-8de566d16459" providerId="ADAL" clId="{58B2932E-613E-4EE7-A1BD-42847E803F00}" dt="2024-09-26T01:01:42.004" v="4420" actId="20577"/>
        <pc:sldMkLst>
          <pc:docMk/>
          <pc:sldMk cId="627664966" sldId="264"/>
        </pc:sldMkLst>
        <pc:spChg chg="mod">
          <ac:chgData name="Jason Mui" userId="10daca67-21b4-4551-9388-8de566d16459" providerId="ADAL" clId="{58B2932E-613E-4EE7-A1BD-42847E803F00}" dt="2024-09-26T01:01:42.004" v="4420" actId="20577"/>
          <ac:spMkLst>
            <pc:docMk/>
            <pc:sldMk cId="627664966" sldId="264"/>
            <ac:spMk id="3" creationId="{203A9D90-6288-FF85-A14B-EAAC61E0E9A8}"/>
          </ac:spMkLst>
        </pc:spChg>
      </pc:sldChg>
      <pc:sldChg chg="modSp mod">
        <pc:chgData name="Jason Mui" userId="10daca67-21b4-4551-9388-8de566d16459" providerId="ADAL" clId="{58B2932E-613E-4EE7-A1BD-42847E803F00}" dt="2024-09-26T19:38:45.397" v="9096" actId="12"/>
        <pc:sldMkLst>
          <pc:docMk/>
          <pc:sldMk cId="3985272254" sldId="265"/>
        </pc:sldMkLst>
        <pc:spChg chg="mod">
          <ac:chgData name="Jason Mui" userId="10daca67-21b4-4551-9388-8de566d16459" providerId="ADAL" clId="{58B2932E-613E-4EE7-A1BD-42847E803F00}" dt="2024-09-26T19:38:45.397" v="9096" actId="12"/>
          <ac:spMkLst>
            <pc:docMk/>
            <pc:sldMk cId="3985272254" sldId="265"/>
            <ac:spMk id="3" creationId="{203A9D90-6288-FF85-A14B-EAAC61E0E9A8}"/>
          </ac:spMkLst>
        </pc:spChg>
      </pc:sldChg>
      <pc:sldChg chg="modSp mod">
        <pc:chgData name="Jason Mui" userId="10daca67-21b4-4551-9388-8de566d16459" providerId="ADAL" clId="{58B2932E-613E-4EE7-A1BD-42847E803F00}" dt="2024-09-26T19:38:35.224" v="9095" actId="12"/>
        <pc:sldMkLst>
          <pc:docMk/>
          <pc:sldMk cId="4226099158" sldId="266"/>
        </pc:sldMkLst>
        <pc:spChg chg="mod">
          <ac:chgData name="Jason Mui" userId="10daca67-21b4-4551-9388-8de566d16459" providerId="ADAL" clId="{58B2932E-613E-4EE7-A1BD-42847E803F00}" dt="2024-09-26T17:03:00.171" v="5920" actId="1076"/>
          <ac:spMkLst>
            <pc:docMk/>
            <pc:sldMk cId="4226099158" sldId="266"/>
            <ac:spMk id="2" creationId="{103DC290-7A27-95C0-53A2-21B3816BBA33}"/>
          </ac:spMkLst>
        </pc:spChg>
        <pc:spChg chg="mod">
          <ac:chgData name="Jason Mui" userId="10daca67-21b4-4551-9388-8de566d16459" providerId="ADAL" clId="{58B2932E-613E-4EE7-A1BD-42847E803F00}" dt="2024-09-26T19:38:35.224" v="9095" actId="12"/>
          <ac:spMkLst>
            <pc:docMk/>
            <pc:sldMk cId="4226099158" sldId="266"/>
            <ac:spMk id="3" creationId="{203A9D90-6288-FF85-A14B-EAAC61E0E9A8}"/>
          </ac:spMkLst>
        </pc:spChg>
      </pc:sldChg>
      <pc:sldChg chg="del">
        <pc:chgData name="Jason Mui" userId="10daca67-21b4-4551-9388-8de566d16459" providerId="ADAL" clId="{58B2932E-613E-4EE7-A1BD-42847E803F00}" dt="2024-09-26T17:52:09.773" v="5929" actId="47"/>
        <pc:sldMkLst>
          <pc:docMk/>
          <pc:sldMk cId="850427537" sldId="267"/>
        </pc:sldMkLst>
      </pc:sldChg>
      <pc:sldChg chg="modSp mod">
        <pc:chgData name="Jason Mui" userId="10daca67-21b4-4551-9388-8de566d16459" providerId="ADAL" clId="{58B2932E-613E-4EE7-A1BD-42847E803F00}" dt="2024-09-26T18:01:56.694" v="6597" actId="14100"/>
        <pc:sldMkLst>
          <pc:docMk/>
          <pc:sldMk cId="3364109993" sldId="268"/>
        </pc:sldMkLst>
        <pc:graphicFrameChg chg="mod modGraphic">
          <ac:chgData name="Jason Mui" userId="10daca67-21b4-4551-9388-8de566d16459" providerId="ADAL" clId="{58B2932E-613E-4EE7-A1BD-42847E803F00}" dt="2024-09-26T18:01:56.694" v="6597" actId="14100"/>
          <ac:graphicFrameMkLst>
            <pc:docMk/>
            <pc:sldMk cId="3364109993" sldId="268"/>
            <ac:graphicFrameMk id="4" creationId="{BC8B6778-11BB-9A9A-F0BF-8949F85F8237}"/>
          </ac:graphicFrameMkLst>
        </pc:graphicFrameChg>
      </pc:sldChg>
      <pc:sldChg chg="modSp mod">
        <pc:chgData name="Jason Mui" userId="10daca67-21b4-4551-9388-8de566d16459" providerId="ADAL" clId="{58B2932E-613E-4EE7-A1BD-42847E803F00}" dt="2024-09-26T19:26:32.785" v="8846" actId="14100"/>
        <pc:sldMkLst>
          <pc:docMk/>
          <pc:sldMk cId="3799370086" sldId="269"/>
        </pc:sldMkLst>
        <pc:spChg chg="mod">
          <ac:chgData name="Jason Mui" userId="10daca67-21b4-4551-9388-8de566d16459" providerId="ADAL" clId="{58B2932E-613E-4EE7-A1BD-42847E803F00}" dt="2024-09-26T19:26:32.785" v="8846" actId="14100"/>
          <ac:spMkLst>
            <pc:docMk/>
            <pc:sldMk cId="3799370086" sldId="269"/>
            <ac:spMk id="3" creationId="{203A9D90-6288-FF85-A14B-EAAC61E0E9A8}"/>
          </ac:spMkLst>
        </pc:spChg>
      </pc:sldChg>
      <pc:sldChg chg="addSp delSp modSp mod">
        <pc:chgData name="Jason Mui" userId="10daca67-21b4-4551-9388-8de566d16459" providerId="ADAL" clId="{58B2932E-613E-4EE7-A1BD-42847E803F00}" dt="2024-09-26T00:54:30.309" v="4183" actId="313"/>
        <pc:sldMkLst>
          <pc:docMk/>
          <pc:sldMk cId="3887641486" sldId="270"/>
        </pc:sldMkLst>
        <pc:spChg chg="mod">
          <ac:chgData name="Jason Mui" userId="10daca67-21b4-4551-9388-8de566d16459" providerId="ADAL" clId="{58B2932E-613E-4EE7-A1BD-42847E803F00}" dt="2024-09-26T00:54:30.309" v="4183" actId="313"/>
          <ac:spMkLst>
            <pc:docMk/>
            <pc:sldMk cId="3887641486" sldId="270"/>
            <ac:spMk id="3" creationId="{0CC31931-4847-F763-D4D1-1433E7E0CE49}"/>
          </ac:spMkLst>
        </pc:spChg>
        <pc:spChg chg="add del mod">
          <ac:chgData name="Jason Mui" userId="10daca67-21b4-4551-9388-8de566d16459" providerId="ADAL" clId="{58B2932E-613E-4EE7-A1BD-42847E803F00}" dt="2024-09-25T23:22:25.491" v="770"/>
          <ac:spMkLst>
            <pc:docMk/>
            <pc:sldMk cId="3887641486" sldId="270"/>
            <ac:spMk id="5" creationId="{32458C16-618C-B3BB-DA8E-97BA25929346}"/>
          </ac:spMkLst>
        </pc:spChg>
        <pc:graphicFrameChg chg="add mod modGraphic">
          <ac:chgData name="Jason Mui" userId="10daca67-21b4-4551-9388-8de566d16459" providerId="ADAL" clId="{58B2932E-613E-4EE7-A1BD-42847E803F00}" dt="2024-09-25T23:22:34.856" v="772" actId="14100"/>
          <ac:graphicFrameMkLst>
            <pc:docMk/>
            <pc:sldMk cId="3887641486" sldId="270"/>
            <ac:graphicFrameMk id="6" creationId="{2C2039A7-C4DE-BA8D-CA3A-9A3B82040CA2}"/>
          </ac:graphicFrameMkLst>
        </pc:graphicFrameChg>
        <pc:picChg chg="del">
          <ac:chgData name="Jason Mui" userId="10daca67-21b4-4551-9388-8de566d16459" providerId="ADAL" clId="{58B2932E-613E-4EE7-A1BD-42847E803F00}" dt="2024-09-25T23:22:14.135" v="769" actId="478"/>
          <ac:picMkLst>
            <pc:docMk/>
            <pc:sldMk cId="3887641486" sldId="270"/>
            <ac:picMk id="10" creationId="{C3022619-ABD1-BF3C-F7D9-E56C642C5D22}"/>
          </ac:picMkLst>
        </pc:picChg>
      </pc:sldChg>
      <pc:sldChg chg="addSp delSp modSp mod">
        <pc:chgData name="Jason Mui" userId="10daca67-21b4-4551-9388-8de566d16459" providerId="ADAL" clId="{58B2932E-613E-4EE7-A1BD-42847E803F00}" dt="2024-09-26T00:54:13.612" v="4180" actId="12"/>
        <pc:sldMkLst>
          <pc:docMk/>
          <pc:sldMk cId="1306592365" sldId="271"/>
        </pc:sldMkLst>
        <pc:spChg chg="mod">
          <ac:chgData name="Jason Mui" userId="10daca67-21b4-4551-9388-8de566d16459" providerId="ADAL" clId="{58B2932E-613E-4EE7-A1BD-42847E803F00}" dt="2024-09-26T00:02:19.411" v="1406" actId="1076"/>
          <ac:spMkLst>
            <pc:docMk/>
            <pc:sldMk cId="1306592365" sldId="271"/>
            <ac:spMk id="2" creationId="{CCC0419E-50F3-1F2F-1B8E-FED52940944C}"/>
          </ac:spMkLst>
        </pc:spChg>
        <pc:spChg chg="mod">
          <ac:chgData name="Jason Mui" userId="10daca67-21b4-4551-9388-8de566d16459" providerId="ADAL" clId="{58B2932E-613E-4EE7-A1BD-42847E803F00}" dt="2024-09-26T00:54:13.612" v="4180" actId="12"/>
          <ac:spMkLst>
            <pc:docMk/>
            <pc:sldMk cId="1306592365" sldId="271"/>
            <ac:spMk id="3" creationId="{0CC31931-4847-F763-D4D1-1433E7E0CE49}"/>
          </ac:spMkLst>
        </pc:spChg>
        <pc:spChg chg="add del mod">
          <ac:chgData name="Jason Mui" userId="10daca67-21b4-4551-9388-8de566d16459" providerId="ADAL" clId="{58B2932E-613E-4EE7-A1BD-42847E803F00}" dt="2024-09-26T00:02:05.721" v="1402"/>
          <ac:spMkLst>
            <pc:docMk/>
            <pc:sldMk cId="1306592365" sldId="271"/>
            <ac:spMk id="5" creationId="{BF87B877-A06C-A993-F513-B8A138DF6669}"/>
          </ac:spMkLst>
        </pc:spChg>
        <pc:picChg chg="del">
          <ac:chgData name="Jason Mui" userId="10daca67-21b4-4551-9388-8de566d16459" providerId="ADAL" clId="{58B2932E-613E-4EE7-A1BD-42847E803F00}" dt="2024-09-26T00:02:01.697" v="1401" actId="478"/>
          <ac:picMkLst>
            <pc:docMk/>
            <pc:sldMk cId="1306592365" sldId="271"/>
            <ac:picMk id="6" creationId="{C2A3775D-51A5-D12F-8A3D-32A5B63F1D82}"/>
          </ac:picMkLst>
        </pc:picChg>
        <pc:picChg chg="add mod">
          <ac:chgData name="Jason Mui" userId="10daca67-21b4-4551-9388-8de566d16459" providerId="ADAL" clId="{58B2932E-613E-4EE7-A1BD-42847E803F00}" dt="2024-09-26T00:02:22.915" v="1407" actId="1076"/>
          <ac:picMkLst>
            <pc:docMk/>
            <pc:sldMk cId="1306592365" sldId="271"/>
            <ac:picMk id="7" creationId="{BF829D01-A4DD-D69B-1453-81A15A2E64D4}"/>
          </ac:picMkLst>
        </pc:picChg>
      </pc:sldChg>
      <pc:sldChg chg="addSp delSp modSp mod">
        <pc:chgData name="Jason Mui" userId="10daca67-21b4-4551-9388-8de566d16459" providerId="ADAL" clId="{58B2932E-613E-4EE7-A1BD-42847E803F00}" dt="2024-09-26T00:54:02.778" v="4179" actId="12"/>
        <pc:sldMkLst>
          <pc:docMk/>
          <pc:sldMk cId="1901477980" sldId="272"/>
        </pc:sldMkLst>
        <pc:spChg chg="mod">
          <ac:chgData name="Jason Mui" userId="10daca67-21b4-4551-9388-8de566d16459" providerId="ADAL" clId="{58B2932E-613E-4EE7-A1BD-42847E803F00}" dt="2024-09-26T00:54:02.778" v="4179" actId="12"/>
          <ac:spMkLst>
            <pc:docMk/>
            <pc:sldMk cId="1901477980" sldId="272"/>
            <ac:spMk id="3" creationId="{0CC31931-4847-F763-D4D1-1433E7E0CE49}"/>
          </ac:spMkLst>
        </pc:spChg>
        <pc:spChg chg="add del mod">
          <ac:chgData name="Jason Mui" userId="10daca67-21b4-4551-9388-8de566d16459" providerId="ADAL" clId="{58B2932E-613E-4EE7-A1BD-42847E803F00}" dt="2024-09-26T00:22:13.307" v="2188"/>
          <ac:spMkLst>
            <pc:docMk/>
            <pc:sldMk cId="1901477980" sldId="272"/>
            <ac:spMk id="5" creationId="{390602DE-57E3-906A-5BDB-D921E28A1F18}"/>
          </ac:spMkLst>
        </pc:spChg>
        <pc:picChg chg="del">
          <ac:chgData name="Jason Mui" userId="10daca67-21b4-4551-9388-8de566d16459" providerId="ADAL" clId="{58B2932E-613E-4EE7-A1BD-42847E803F00}" dt="2024-09-26T00:21:16.766" v="2173" actId="478"/>
          <ac:picMkLst>
            <pc:docMk/>
            <pc:sldMk cId="1901477980" sldId="272"/>
            <ac:picMk id="6" creationId="{D4C80DC3-BDC2-5C76-B2D1-6B01142DEC0F}"/>
          </ac:picMkLst>
        </pc:picChg>
        <pc:picChg chg="add mod">
          <ac:chgData name="Jason Mui" userId="10daca67-21b4-4551-9388-8de566d16459" providerId="ADAL" clId="{58B2932E-613E-4EE7-A1BD-42847E803F00}" dt="2024-09-26T00:21:52.790" v="2187"/>
          <ac:picMkLst>
            <pc:docMk/>
            <pc:sldMk cId="1901477980" sldId="272"/>
            <ac:picMk id="7" creationId="{8BCFA5FC-5A45-CD6B-CAC3-4D14EB47443D}"/>
          </ac:picMkLst>
        </pc:picChg>
        <pc:picChg chg="add mod">
          <ac:chgData name="Jason Mui" userId="10daca67-21b4-4551-9388-8de566d16459" providerId="ADAL" clId="{58B2932E-613E-4EE7-A1BD-42847E803F00}" dt="2024-09-26T00:38:14.741" v="3194" actId="1076"/>
          <ac:picMkLst>
            <pc:docMk/>
            <pc:sldMk cId="1901477980" sldId="272"/>
            <ac:picMk id="8" creationId="{5A22E8E0-97A4-BEA1-93BB-0E23F29C27FD}"/>
          </ac:picMkLst>
        </pc:picChg>
      </pc:sldChg>
      <pc:sldChg chg="addSp delSp modSp mod">
        <pc:chgData name="Jason Mui" userId="10daca67-21b4-4551-9388-8de566d16459" providerId="ADAL" clId="{58B2932E-613E-4EE7-A1BD-42847E803F00}" dt="2024-09-26T00:53:51.575" v="4178" actId="12"/>
        <pc:sldMkLst>
          <pc:docMk/>
          <pc:sldMk cId="3333452679" sldId="273"/>
        </pc:sldMkLst>
        <pc:spChg chg="mod">
          <ac:chgData name="Jason Mui" userId="10daca67-21b4-4551-9388-8de566d16459" providerId="ADAL" clId="{58B2932E-613E-4EE7-A1BD-42847E803F00}" dt="2024-09-26T00:53:51.575" v="4178" actId="12"/>
          <ac:spMkLst>
            <pc:docMk/>
            <pc:sldMk cId="3333452679" sldId="273"/>
            <ac:spMk id="3" creationId="{0CC31931-4847-F763-D4D1-1433E7E0CE49}"/>
          </ac:spMkLst>
        </pc:spChg>
        <pc:spChg chg="add del mod">
          <ac:chgData name="Jason Mui" userId="10daca67-21b4-4551-9388-8de566d16459" providerId="ADAL" clId="{58B2932E-613E-4EE7-A1BD-42847E803F00}" dt="2024-09-26T00:39:15.761" v="3196"/>
          <ac:spMkLst>
            <pc:docMk/>
            <pc:sldMk cId="3333452679" sldId="273"/>
            <ac:spMk id="5" creationId="{56348964-DE2B-B4A0-1CB5-C67FC54F9F72}"/>
          </ac:spMkLst>
        </pc:spChg>
        <pc:picChg chg="del">
          <ac:chgData name="Jason Mui" userId="10daca67-21b4-4551-9388-8de566d16459" providerId="ADAL" clId="{58B2932E-613E-4EE7-A1BD-42847E803F00}" dt="2024-09-26T00:39:13.499" v="3195" actId="478"/>
          <ac:picMkLst>
            <pc:docMk/>
            <pc:sldMk cId="3333452679" sldId="273"/>
            <ac:picMk id="6" creationId="{681EB027-545B-A4F6-0B0F-100EA5E6CAB4}"/>
          </ac:picMkLst>
        </pc:picChg>
        <pc:picChg chg="add mod">
          <ac:chgData name="Jason Mui" userId="10daca67-21b4-4551-9388-8de566d16459" providerId="ADAL" clId="{58B2932E-613E-4EE7-A1BD-42847E803F00}" dt="2024-09-26T00:44:51.284" v="3823" actId="1076"/>
          <ac:picMkLst>
            <pc:docMk/>
            <pc:sldMk cId="3333452679" sldId="273"/>
            <ac:picMk id="7" creationId="{580836ED-A64E-5868-5D0D-D6CD21C5DD03}"/>
          </ac:picMkLst>
        </pc:picChg>
      </pc:sldChg>
      <pc:sldChg chg="addSp delSp modSp new mod">
        <pc:chgData name="Jason Mui" userId="10daca67-21b4-4551-9388-8de566d16459" providerId="ADAL" clId="{58B2932E-613E-4EE7-A1BD-42847E803F00}" dt="2024-09-26T18:57:52.225" v="7584" actId="20577"/>
        <pc:sldMkLst>
          <pc:docMk/>
          <pc:sldMk cId="279001651" sldId="274"/>
        </pc:sldMkLst>
        <pc:spChg chg="del">
          <ac:chgData name="Jason Mui" userId="10daca67-21b4-4551-9388-8de566d16459" providerId="ADAL" clId="{58B2932E-613E-4EE7-A1BD-42847E803F00}" dt="2024-09-26T18:14:52.055" v="6599"/>
          <ac:spMkLst>
            <pc:docMk/>
            <pc:sldMk cId="279001651" sldId="274"/>
            <ac:spMk id="2" creationId="{5CE74C89-6243-2D1A-431E-13376E0E958E}"/>
          </ac:spMkLst>
        </pc:spChg>
        <pc:spChg chg="del">
          <ac:chgData name="Jason Mui" userId="10daca67-21b4-4551-9388-8de566d16459" providerId="ADAL" clId="{58B2932E-613E-4EE7-A1BD-42847E803F00}" dt="2024-09-26T18:15:09.609" v="6617"/>
          <ac:spMkLst>
            <pc:docMk/>
            <pc:sldMk cId="279001651" sldId="274"/>
            <ac:spMk id="3" creationId="{223BD676-3F36-9A2D-8909-1A17813831B8}"/>
          </ac:spMkLst>
        </pc:spChg>
        <pc:spChg chg="add mod">
          <ac:chgData name="Jason Mui" userId="10daca67-21b4-4551-9388-8de566d16459" providerId="ADAL" clId="{58B2932E-613E-4EE7-A1BD-42847E803F00}" dt="2024-09-26T18:14:58.053" v="6616" actId="20577"/>
          <ac:spMkLst>
            <pc:docMk/>
            <pc:sldMk cId="279001651" sldId="274"/>
            <ac:spMk id="4" creationId="{5773698F-9AB9-E686-298F-609B67A1A7C3}"/>
          </ac:spMkLst>
        </pc:spChg>
        <pc:spChg chg="add mod">
          <ac:chgData name="Jason Mui" userId="10daca67-21b4-4551-9388-8de566d16459" providerId="ADAL" clId="{58B2932E-613E-4EE7-A1BD-42847E803F00}" dt="2024-09-26T18:15:33.297" v="6800" actId="20577"/>
          <ac:spMkLst>
            <pc:docMk/>
            <pc:sldMk cId="279001651" sldId="274"/>
            <ac:spMk id="5" creationId="{16A82ED6-7F42-67C5-3E97-3219A461B6B3}"/>
          </ac:spMkLst>
        </pc:spChg>
        <pc:spChg chg="add mod">
          <ac:chgData name="Jason Mui" userId="10daca67-21b4-4551-9388-8de566d16459" providerId="ADAL" clId="{58B2932E-613E-4EE7-A1BD-42847E803F00}" dt="2024-09-26T18:57:52.225" v="7584" actId="20577"/>
          <ac:spMkLst>
            <pc:docMk/>
            <pc:sldMk cId="279001651" sldId="274"/>
            <ac:spMk id="6" creationId="{E26C8C0C-441E-6D87-3A00-4D12A7FB57FE}"/>
          </ac:spMkLst>
        </pc:spChg>
      </pc:sldChg>
      <pc:sldChg chg="new del ord">
        <pc:chgData name="Jason Mui" userId="10daca67-21b4-4551-9388-8de566d16459" providerId="ADAL" clId="{58B2932E-613E-4EE7-A1BD-42847E803F00}" dt="2024-09-26T19:51:32.977" v="9100" actId="2696"/>
        <pc:sldMkLst>
          <pc:docMk/>
          <pc:sldMk cId="206589960" sldId="27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THREE POINT MOTORS – JASON MUI – CLASS #449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normAutofit fontScale="77500" lnSpcReduction="20000"/>
          </a:bodyPr>
          <a:lstStyle/>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City and Island population continues to grow.</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Investing more in employee development and opportunity to keep up with the growth.</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Create a better outlined online booking system that clearly defines the service requested and cost.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Have same operating hours in every department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Offer competitively priced servicing on other makes and models.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More focus on marketing service department.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Weekend servicing for Commercial Sprinters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Current dealership site layout is congested so client’s may look for other places to service their vehicles.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Building is dated compared to most of our competitors.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3</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rd</a:t>
            </a:r>
            <a:r>
              <a:rPr lang="en-US" sz="1800" dirty="0">
                <a:effectLst/>
                <a:latin typeface="Calibri" panose="020F0502020204030204" pitchFamily="34" charset="0"/>
                <a:ea typeface="Calibri" panose="020F0502020204030204" pitchFamily="34" charset="0"/>
                <a:cs typeface="Times New Roman" panose="02020603050405020304" pitchFamily="18" charset="0"/>
              </a:rPr>
              <a:t> party service shops providing more competitive pricing.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Less service requirements on electric vehicles.</a:t>
            </a:r>
          </a:p>
          <a:p>
            <a:pPr>
              <a:buClr>
                <a:schemeClr val="tx1"/>
              </a:buClr>
            </a:pPr>
            <a:endParaRPr lang="en-US" dirty="0">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Vehicles becoming less affordable and more people looking at alternative methods of transportation.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a:buClr>
                <a:schemeClr val="tx1"/>
              </a:buClr>
            </a:pPr>
            <a:r>
              <a:rPr lang="en-US" dirty="0"/>
              <a:t>Rewrite Job Descriptions and improve onboarding and continued training</a:t>
            </a:r>
          </a:p>
          <a:p>
            <a:pPr>
              <a:buClr>
                <a:schemeClr val="tx1"/>
              </a:buClr>
            </a:pPr>
            <a:endParaRPr lang="en-US" dirty="0"/>
          </a:p>
          <a:p>
            <a:pPr>
              <a:buClr>
                <a:schemeClr val="tx1"/>
              </a:buClr>
            </a:pPr>
            <a:r>
              <a:rPr lang="en-US" dirty="0"/>
              <a:t>Review department hours for proper alignment</a:t>
            </a:r>
          </a:p>
          <a:p>
            <a:pPr>
              <a:buClr>
                <a:schemeClr val="tx1"/>
              </a:buClr>
            </a:pPr>
            <a:endParaRPr lang="en-US" dirty="0"/>
          </a:p>
          <a:p>
            <a:pPr>
              <a:buClr>
                <a:schemeClr val="tx1"/>
              </a:buClr>
            </a:pPr>
            <a:r>
              <a:rPr lang="en-US" dirty="0"/>
              <a:t>Improve Tech Proficiency from 72% to 100% to 125% within 6-9 months</a:t>
            </a:r>
          </a:p>
          <a:p>
            <a:pPr>
              <a:buClr>
                <a:schemeClr val="tx1"/>
              </a:buClr>
            </a:pPr>
            <a:endParaRPr lang="en-US" dirty="0"/>
          </a:p>
          <a:p>
            <a:pPr>
              <a:buClr>
                <a:schemeClr val="tx1"/>
              </a:buClr>
            </a:pPr>
            <a:r>
              <a:rPr lang="en-US" dirty="0"/>
              <a:t>Create a marketing strategy with monthly specials and to include off-makes</a:t>
            </a:r>
          </a:p>
          <a:p>
            <a:pPr>
              <a:buClr>
                <a:schemeClr val="tx1"/>
              </a:buClr>
            </a:pPr>
            <a:endParaRPr lang="en-US" dirty="0"/>
          </a:p>
          <a:p>
            <a:pPr>
              <a:buClr>
                <a:schemeClr val="tx1"/>
              </a:buClr>
            </a:pPr>
            <a:r>
              <a:rPr lang="en-US" dirty="0"/>
              <a:t>Increase fixed absorption to reach 75-80% by Q3 of 2025</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normAutofit lnSpcReduction="10000"/>
          </a:bodyPr>
          <a:lstStyle/>
          <a:p>
            <a:pPr>
              <a:buClr>
                <a:schemeClr val="tx1"/>
              </a:buClr>
            </a:pPr>
            <a:r>
              <a:rPr lang="en-US" dirty="0"/>
              <a:t>With HR Department, Fixed Operations Manager and General Manager, rewrite job descriptions for various roles in our service department including Service Advisors, CRM, Valet etc.</a:t>
            </a:r>
          </a:p>
          <a:p>
            <a:pPr>
              <a:buClr>
                <a:schemeClr val="tx1"/>
              </a:buClr>
            </a:pPr>
            <a:r>
              <a:rPr lang="en-US" dirty="0"/>
              <a:t>Create a proper onboarding process for new staff that includes continued training and development.</a:t>
            </a:r>
          </a:p>
          <a:p>
            <a:pPr>
              <a:buClr>
                <a:schemeClr val="tx1"/>
              </a:buClr>
            </a:pPr>
            <a:r>
              <a:rPr lang="en-US" dirty="0"/>
              <a:t>Provide continued sales training for our service advisors and include them in the same training we offer our sales consultants to decrease one line RO ratio and increase proficiency leading to more GP.</a:t>
            </a:r>
          </a:p>
          <a:p>
            <a:pPr>
              <a:buClr>
                <a:schemeClr val="tx1"/>
              </a:buClr>
            </a:pPr>
            <a:r>
              <a:rPr lang="en-US" dirty="0"/>
              <a:t>Adjust department hours and coverage so that service and parts are open at the same time. Consider availability of more technicians on weekends so we can offer service for commercial vehicles.</a:t>
            </a:r>
          </a:p>
          <a:p>
            <a:pPr>
              <a:buClr>
                <a:schemeClr val="tx1"/>
              </a:buClr>
            </a:pPr>
            <a:r>
              <a:rPr lang="en-US" dirty="0"/>
              <a:t>Market non-</a:t>
            </a:r>
            <a:r>
              <a:rPr lang="en-US" dirty="0" err="1"/>
              <a:t>oem</a:t>
            </a:r>
            <a:r>
              <a:rPr lang="en-US" dirty="0"/>
              <a:t> servicing and offer competitive pricing for those services to increase proficiency and GP.</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773698F-9AB9-E686-298F-609B67A1A7C3}"/>
              </a:ext>
            </a:extLst>
          </p:cNvPr>
          <p:cNvSpPr>
            <a:spLocks noGrp="1"/>
          </p:cNvSpPr>
          <p:nvPr>
            <p:ph type="title"/>
          </p:nvPr>
        </p:nvSpPr>
        <p:spPr>
          <a:xfrm>
            <a:off x="677863" y="609600"/>
            <a:ext cx="8596312" cy="1320800"/>
          </a:xfrm>
        </p:spPr>
        <p:txBody>
          <a:bodyPr/>
          <a:lstStyle/>
          <a:p>
            <a:r>
              <a:rPr lang="en-US" dirty="0">
                <a:solidFill>
                  <a:schemeClr val="tx1"/>
                </a:solidFill>
              </a:rPr>
              <a:t>SWOT Analysis-Tactics</a:t>
            </a:r>
            <a:br>
              <a:rPr lang="en-US" dirty="0">
                <a:solidFill>
                  <a:schemeClr val="tx1"/>
                </a:solidFill>
              </a:rPr>
            </a:br>
            <a:endParaRPr lang="en-US" dirty="0">
              <a:solidFill>
                <a:schemeClr val="tx1"/>
              </a:solidFill>
            </a:endParaRPr>
          </a:p>
        </p:txBody>
      </p:sp>
      <p:sp>
        <p:nvSpPr>
          <p:cNvPr id="5" name="Content Placeholder 2">
            <a:extLst>
              <a:ext uri="{FF2B5EF4-FFF2-40B4-BE49-F238E27FC236}">
                <a16:creationId xmlns:a16="http://schemas.microsoft.com/office/drawing/2014/main" id="{16A82ED6-7F42-67C5-3E97-3219A461B6B3}"/>
              </a:ext>
            </a:extLst>
          </p:cNvPr>
          <p:cNvSpPr>
            <a:spLocks noGrp="1"/>
          </p:cNvSpPr>
          <p:nvPr>
            <p:ph idx="1"/>
          </p:nvPr>
        </p:nvSpPr>
        <p:spPr>
          <a:xfrm>
            <a:off x="677863" y="2160588"/>
            <a:ext cx="8596312" cy="3881437"/>
          </a:xfrm>
        </p:spPr>
        <p:txBody>
          <a:bodyPr>
            <a:normAutofit/>
          </a:bodyPr>
          <a:lstStyle/>
          <a:p>
            <a:endParaRPr lang="en-US" dirty="0"/>
          </a:p>
          <a:p>
            <a:endParaRPr lang="en-US" dirty="0"/>
          </a:p>
          <a:p>
            <a:endParaRPr lang="en-US" dirty="0"/>
          </a:p>
        </p:txBody>
      </p:sp>
      <p:sp>
        <p:nvSpPr>
          <p:cNvPr id="6" name="Content Placeholder 2">
            <a:extLst>
              <a:ext uri="{FF2B5EF4-FFF2-40B4-BE49-F238E27FC236}">
                <a16:creationId xmlns:a16="http://schemas.microsoft.com/office/drawing/2014/main" id="{E26C8C0C-441E-6D87-3A00-4D12A7FB57FE}"/>
              </a:ext>
            </a:extLst>
          </p:cNvPr>
          <p:cNvSpPr txBox="1">
            <a:spLocks/>
          </p:cNvSpPr>
          <p:nvPr/>
        </p:nvSpPr>
        <p:spPr>
          <a:xfrm>
            <a:off x="677334" y="1930400"/>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
                <a:schemeClr val="tx1"/>
              </a:buClr>
            </a:pPr>
            <a:r>
              <a:rPr lang="en-US" dirty="0"/>
              <a:t>Sandwich board in service lane that mentions we service all makes and models.</a:t>
            </a:r>
          </a:p>
          <a:p>
            <a:pPr>
              <a:buClr>
                <a:schemeClr val="tx1"/>
              </a:buClr>
            </a:pPr>
            <a:r>
              <a:rPr lang="en-US" dirty="0"/>
              <a:t>Messaging in waiting area and RO’s that shows our monthly service specials and off-make services we provide.</a:t>
            </a:r>
          </a:p>
          <a:p>
            <a:pPr>
              <a:buClr>
                <a:schemeClr val="tx1"/>
              </a:buClr>
            </a:pPr>
            <a:r>
              <a:rPr lang="en-US" dirty="0"/>
              <a:t>Lot map and process provided to Valet team that clearly indicates what vehicles go where. </a:t>
            </a:r>
            <a:r>
              <a:rPr lang="en-US" dirty="0" err="1"/>
              <a:t>Ie</a:t>
            </a:r>
            <a:r>
              <a:rPr lang="en-US" dirty="0"/>
              <a:t>. Waiting to be serviced, waiting to be washed, completed, etc.</a:t>
            </a:r>
          </a:p>
          <a:p>
            <a:pPr>
              <a:buClr>
                <a:schemeClr val="tx1"/>
              </a:buClr>
            </a:pPr>
            <a:r>
              <a:rPr lang="en-US" dirty="0"/>
              <a:t>Include Service Advisor in Sales Meetings and training.</a:t>
            </a:r>
          </a:p>
          <a:p>
            <a:pPr>
              <a:buClr>
                <a:schemeClr val="tx1"/>
              </a:buClr>
            </a:pPr>
            <a:r>
              <a:rPr lang="en-US" dirty="0"/>
              <a:t>Service specials banner on our website.</a:t>
            </a:r>
          </a:p>
          <a:p>
            <a:pPr>
              <a:buClr>
                <a:schemeClr val="tx1"/>
              </a:buClr>
            </a:pPr>
            <a:r>
              <a:rPr lang="en-US" dirty="0"/>
              <a:t>Consideration of 4-day work weeks for service and parts team to align operating hours.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9001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87161399"/>
              </p:ext>
            </p:extLst>
          </p:nvPr>
        </p:nvGraphicFramePr>
        <p:xfrm>
          <a:off x="677334" y="1715987"/>
          <a:ext cx="10285634" cy="5578132"/>
        </p:xfrm>
        <a:graphic>
          <a:graphicData uri="http://schemas.openxmlformats.org/drawingml/2006/table">
            <a:tbl>
              <a:tblPr firstRow="1" bandRow="1">
                <a:tableStyleId>{5C22544A-7EE6-4342-B048-85BDC9FD1C3A}</a:tableStyleId>
              </a:tblPr>
              <a:tblGrid>
                <a:gridCol w="3381419">
                  <a:extLst>
                    <a:ext uri="{9D8B030D-6E8A-4147-A177-3AD203B41FA5}">
                      <a16:colId xmlns:a16="http://schemas.microsoft.com/office/drawing/2014/main" val="2235853955"/>
                    </a:ext>
                  </a:extLst>
                </a:gridCol>
                <a:gridCol w="3381419">
                  <a:extLst>
                    <a:ext uri="{9D8B030D-6E8A-4147-A177-3AD203B41FA5}">
                      <a16:colId xmlns:a16="http://schemas.microsoft.com/office/drawing/2014/main" val="4174400132"/>
                    </a:ext>
                  </a:extLst>
                </a:gridCol>
                <a:gridCol w="3522796">
                  <a:extLst>
                    <a:ext uri="{9D8B030D-6E8A-4147-A177-3AD203B41FA5}">
                      <a16:colId xmlns:a16="http://schemas.microsoft.com/office/drawing/2014/main" val="1146395385"/>
                    </a:ext>
                  </a:extLst>
                </a:gridCol>
              </a:tblGrid>
              <a:tr h="520939">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20939">
                <a:tc>
                  <a:txBody>
                    <a:bodyPr/>
                    <a:lstStyle/>
                    <a:p>
                      <a:r>
                        <a:rPr lang="en-US" dirty="0"/>
                        <a:t>Review Job Description</a:t>
                      </a:r>
                    </a:p>
                  </a:txBody>
                  <a:tcPr/>
                </a:tc>
                <a:tc>
                  <a:txBody>
                    <a:bodyPr/>
                    <a:lstStyle/>
                    <a:p>
                      <a:r>
                        <a:rPr lang="en-US" dirty="0"/>
                        <a:t>HR/Fixed Ops/GM</a:t>
                      </a:r>
                    </a:p>
                  </a:txBody>
                  <a:tcPr/>
                </a:tc>
                <a:tc>
                  <a:txBody>
                    <a:bodyPr/>
                    <a:lstStyle/>
                    <a:p>
                      <a:r>
                        <a:rPr lang="en-US" dirty="0"/>
                        <a:t>October 31</a:t>
                      </a:r>
                      <a:r>
                        <a:rPr lang="en-US" baseline="30000" dirty="0"/>
                        <a:t>st</a:t>
                      </a:r>
                    </a:p>
                    <a:p>
                      <a:r>
                        <a:rPr lang="en-US" baseline="30000" dirty="0"/>
                        <a:t>Review Annually</a:t>
                      </a:r>
                      <a:endParaRPr lang="en-US" dirty="0"/>
                    </a:p>
                  </a:txBody>
                  <a:tcPr/>
                </a:tc>
                <a:extLst>
                  <a:ext uri="{0D108BD9-81ED-4DB2-BD59-A6C34878D82A}">
                    <a16:rowId xmlns:a16="http://schemas.microsoft.com/office/drawing/2014/main" val="2400365483"/>
                  </a:ext>
                </a:extLst>
              </a:tr>
              <a:tr h="520939">
                <a:tc>
                  <a:txBody>
                    <a:bodyPr/>
                    <a:lstStyle/>
                    <a:p>
                      <a:r>
                        <a:rPr lang="en-US" dirty="0"/>
                        <a:t>Establish Onboarding Process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HR/Fixed Ops/GM</a:t>
                      </a:r>
                    </a:p>
                    <a:p>
                      <a:endParaRPr lang="en-US" dirty="0"/>
                    </a:p>
                  </a:txBody>
                  <a:tcPr/>
                </a:tc>
                <a:tc>
                  <a:txBody>
                    <a:bodyPr/>
                    <a:lstStyle/>
                    <a:p>
                      <a:r>
                        <a:rPr lang="en-US" dirty="0"/>
                        <a:t>November 30</a:t>
                      </a:r>
                      <a:r>
                        <a:rPr lang="en-US" baseline="30000" dirty="0"/>
                        <a:t>th</a:t>
                      </a:r>
                      <a:endParaRPr lang="en-US" dirty="0"/>
                    </a:p>
                  </a:txBody>
                  <a:tcPr/>
                </a:tc>
                <a:extLst>
                  <a:ext uri="{0D108BD9-81ED-4DB2-BD59-A6C34878D82A}">
                    <a16:rowId xmlns:a16="http://schemas.microsoft.com/office/drawing/2014/main" val="107845787"/>
                  </a:ext>
                </a:extLst>
              </a:tr>
              <a:tr h="744198">
                <a:tc>
                  <a:txBody>
                    <a:bodyPr/>
                    <a:lstStyle/>
                    <a:p>
                      <a:r>
                        <a:rPr lang="en-US" dirty="0"/>
                        <a:t>Provide Sales training to Service Advisors, incl. a plan for continued training </a:t>
                      </a:r>
                    </a:p>
                  </a:txBody>
                  <a:tcPr/>
                </a:tc>
                <a:tc>
                  <a:txBody>
                    <a:bodyPr/>
                    <a:lstStyle/>
                    <a:p>
                      <a:r>
                        <a:rPr lang="en-US" dirty="0"/>
                        <a:t>Fixed Ops/Sales Manager</a:t>
                      </a:r>
                    </a:p>
                  </a:txBody>
                  <a:tcPr/>
                </a:tc>
                <a:tc>
                  <a:txBody>
                    <a:bodyPr/>
                    <a:lstStyle/>
                    <a:p>
                      <a:r>
                        <a:rPr lang="en-US" dirty="0"/>
                        <a:t>October 31</a:t>
                      </a:r>
                      <a:r>
                        <a:rPr lang="en-US" baseline="30000" dirty="0"/>
                        <a:t>st</a:t>
                      </a:r>
                    </a:p>
                    <a:p>
                      <a:r>
                        <a:rPr lang="en-US" baseline="30000" dirty="0"/>
                        <a:t>Review Monthly</a:t>
                      </a:r>
                      <a:endParaRPr lang="en-US" dirty="0"/>
                    </a:p>
                  </a:txBody>
                  <a:tcPr/>
                </a:tc>
                <a:extLst>
                  <a:ext uri="{0D108BD9-81ED-4DB2-BD59-A6C34878D82A}">
                    <a16:rowId xmlns:a16="http://schemas.microsoft.com/office/drawing/2014/main" val="1530126605"/>
                  </a:ext>
                </a:extLst>
              </a:tr>
              <a:tr h="744198">
                <a:tc>
                  <a:txBody>
                    <a:bodyPr/>
                    <a:lstStyle/>
                    <a:p>
                      <a:r>
                        <a:rPr lang="en-US" dirty="0"/>
                        <a:t>Review department hours so that Service and Parts are open at the same time</a:t>
                      </a:r>
                    </a:p>
                  </a:txBody>
                  <a:tcPr/>
                </a:tc>
                <a:tc>
                  <a:txBody>
                    <a:bodyPr/>
                    <a:lstStyle/>
                    <a:p>
                      <a:r>
                        <a:rPr lang="en-US" dirty="0"/>
                        <a:t>Fixed Ops/GM</a:t>
                      </a:r>
                    </a:p>
                  </a:txBody>
                  <a:tcPr/>
                </a:tc>
                <a:tc>
                  <a:txBody>
                    <a:bodyPr/>
                    <a:lstStyle/>
                    <a:p>
                      <a:r>
                        <a:rPr lang="en-US" dirty="0"/>
                        <a:t>October 31</a:t>
                      </a:r>
                      <a:r>
                        <a:rPr lang="en-US" baseline="30000" dirty="0"/>
                        <a:t>st</a:t>
                      </a:r>
                      <a:endParaRPr lang="en-US" dirty="0"/>
                    </a:p>
                  </a:txBody>
                  <a:tcPr/>
                </a:tc>
                <a:extLst>
                  <a:ext uri="{0D108BD9-81ED-4DB2-BD59-A6C34878D82A}">
                    <a16:rowId xmlns:a16="http://schemas.microsoft.com/office/drawing/2014/main" val="1950345431"/>
                  </a:ext>
                </a:extLst>
              </a:tr>
              <a:tr h="744198">
                <a:tc>
                  <a:txBody>
                    <a:bodyPr/>
                    <a:lstStyle/>
                    <a:p>
                      <a:r>
                        <a:rPr lang="en-US" dirty="0"/>
                        <a:t>Extended Weekend Service Hours or add additional techs.</a:t>
                      </a:r>
                    </a:p>
                  </a:txBody>
                  <a:tcPr/>
                </a:tc>
                <a:tc>
                  <a:txBody>
                    <a:bodyPr/>
                    <a:lstStyle/>
                    <a:p>
                      <a:r>
                        <a:rPr lang="en-US" dirty="0"/>
                        <a:t>Fixed Ops/GM</a:t>
                      </a:r>
                    </a:p>
                  </a:txBody>
                  <a:tcPr/>
                </a:tc>
                <a:tc>
                  <a:txBody>
                    <a:bodyPr/>
                    <a:lstStyle/>
                    <a:p>
                      <a:r>
                        <a:rPr lang="en-US" dirty="0"/>
                        <a:t>November 30</a:t>
                      </a:r>
                      <a:r>
                        <a:rPr lang="en-US" baseline="30000" dirty="0"/>
                        <a:t>th</a:t>
                      </a:r>
                      <a:endParaRPr lang="en-US" dirty="0"/>
                    </a:p>
                    <a:p>
                      <a:endParaRPr lang="en-US" dirty="0"/>
                    </a:p>
                  </a:txBody>
                  <a:tcPr/>
                </a:tc>
                <a:extLst>
                  <a:ext uri="{0D108BD9-81ED-4DB2-BD59-A6C34878D82A}">
                    <a16:rowId xmlns:a16="http://schemas.microsoft.com/office/drawing/2014/main" val="1960891333"/>
                  </a:ext>
                </a:extLst>
              </a:tr>
              <a:tr h="744198">
                <a:tc>
                  <a:txBody>
                    <a:bodyPr/>
                    <a:lstStyle/>
                    <a:p>
                      <a:r>
                        <a:rPr lang="en-US" dirty="0"/>
                        <a:t>Meet with Marketing to create special offers and awareness</a:t>
                      </a:r>
                    </a:p>
                  </a:txBody>
                  <a:tcPr/>
                </a:tc>
                <a:tc>
                  <a:txBody>
                    <a:bodyPr/>
                    <a:lstStyle/>
                    <a:p>
                      <a:r>
                        <a:rPr lang="en-US" dirty="0"/>
                        <a:t>Fixed Ops/GM</a:t>
                      </a:r>
                    </a:p>
                  </a:txBody>
                  <a:tcPr/>
                </a:tc>
                <a:tc>
                  <a:txBody>
                    <a:bodyPr/>
                    <a:lstStyle/>
                    <a:p>
                      <a:r>
                        <a:rPr lang="en-US" dirty="0"/>
                        <a:t>October 1</a:t>
                      </a:r>
                      <a:r>
                        <a:rPr lang="en-US" baseline="30000" dirty="0"/>
                        <a:t>st</a:t>
                      </a:r>
                      <a:endParaRPr lang="en-US" dirty="0"/>
                    </a:p>
                    <a:p>
                      <a:r>
                        <a:rPr lang="en-US" dirty="0"/>
                        <a:t>Monthly</a:t>
                      </a:r>
                    </a:p>
                  </a:txBody>
                  <a:tcPr/>
                </a:tc>
                <a:extLst>
                  <a:ext uri="{0D108BD9-81ED-4DB2-BD59-A6C34878D82A}">
                    <a16:rowId xmlns:a16="http://schemas.microsoft.com/office/drawing/2014/main" val="4137224325"/>
                  </a:ext>
                </a:extLst>
              </a:tr>
              <a:tr h="45983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55174"/>
            <a:ext cx="10374124" cy="4975123"/>
          </a:xfrm>
        </p:spPr>
        <p:txBody>
          <a:bodyPr/>
          <a:lstStyle/>
          <a:p>
            <a:pPr marL="0" indent="0">
              <a:buNone/>
            </a:pPr>
            <a:r>
              <a:rPr lang="en-US" dirty="0"/>
              <a:t>Three Point Motors has been a well-established store within the community for over 50 years with a very loyal client base. Change may take time as there a many well tenured staff but with a motivated management team, the changes will be exciting.</a:t>
            </a:r>
          </a:p>
          <a:p>
            <a:pPr marL="0" indent="0">
              <a:buNone/>
            </a:pPr>
            <a:r>
              <a:rPr lang="en-US" dirty="0"/>
              <a:t>Over the years, more and more pieces have been added to the building which has created a very inefficient traffic flow through the dealership. This inefficiency causes more tech downtime as it’s challenging to get vehicles in and out of the shop in a timely matter. A clear process and map indicating vehicle locations will help the service team be more productive.</a:t>
            </a:r>
          </a:p>
          <a:p>
            <a:pPr marL="0" indent="0">
              <a:buNone/>
            </a:pPr>
            <a:r>
              <a:rPr lang="en-US" dirty="0"/>
              <a:t>Creating awareness to off-make servicing at a competitive rate will help fill available hours that will lead to more profit and help with additional revenue that may be lost if EV’s require less servicing.</a:t>
            </a:r>
          </a:p>
          <a:p>
            <a:pPr marL="0" indent="0">
              <a:buNone/>
            </a:pPr>
            <a:r>
              <a:rPr lang="en-US" dirty="0"/>
              <a:t>The additional added hours on the weekends will generate more gross profit and boost fixed absorption.</a:t>
            </a:r>
          </a:p>
          <a:p>
            <a:pPr marL="0" indent="0">
              <a:buNone/>
            </a:pPr>
            <a:r>
              <a:rPr lang="en-US" dirty="0"/>
              <a:t>Moving to 4-day work weeks may increase staff morale plus allow for longer opening hours for both parts and service department.</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buClr>
                <a:schemeClr val="tx1"/>
              </a:buClr>
            </a:pPr>
            <a:endParaRPr lang="en-US" sz="1800" b="0" i="0" u="none" strike="noStrike" baseline="0" dirty="0">
              <a:solidFill>
                <a:srgbClr val="000000"/>
              </a:solidFill>
              <a:latin typeface="Calibri" panose="020F0502020204030204" pitchFamily="34" charset="0"/>
            </a:endParaRPr>
          </a:p>
          <a:p>
            <a:pPr>
              <a:buClr>
                <a:schemeClr val="tx1"/>
              </a:buClr>
            </a:pPr>
            <a:r>
              <a:rPr lang="en-US" sz="1800" b="0" i="0" u="none" strike="noStrike" baseline="0" dirty="0">
                <a:solidFill>
                  <a:schemeClr val="tx1"/>
                </a:solidFill>
                <a:latin typeface="Calibri" panose="020F0502020204030204" pitchFamily="34" charset="0"/>
              </a:rPr>
              <a:t>Currently our Service Special on our website that is not clearly identified.</a:t>
            </a:r>
          </a:p>
          <a:p>
            <a:pPr>
              <a:buClr>
                <a:schemeClr val="tx1"/>
              </a:buClr>
            </a:pPr>
            <a:r>
              <a:rPr lang="en-US" sz="1800" b="0" i="0" u="none" strike="noStrike" baseline="0" dirty="0">
                <a:solidFill>
                  <a:schemeClr val="tx1"/>
                </a:solidFill>
                <a:latin typeface="Calibri" panose="020F0502020204030204" pitchFamily="34" charset="0"/>
              </a:rPr>
              <a:t>To improve, we need to create a “Service Specials” banner on our website home page and include more than one offer.  Should also mention the we service older Mercedes-Benz vehicles at a “Classic” rate.  Also, should include a “Why Service with Us” write-up listing all the benefits of servicing with us, including us providing a loaner, or taxi, warranty on all parts, access to more parts, </a:t>
            </a:r>
            <a:r>
              <a:rPr lang="en-US" sz="1800" b="0" i="0" u="none" strike="noStrike" baseline="0" dirty="0" err="1">
                <a:solidFill>
                  <a:schemeClr val="tx1"/>
                </a:solidFill>
                <a:latin typeface="Calibri" panose="020F0502020204030204" pitchFamily="34" charset="0"/>
              </a:rPr>
              <a:t>etc</a:t>
            </a:r>
            <a:r>
              <a:rPr lang="en-US" sz="1800" b="0" i="0" u="none" strike="noStrike" baseline="0" dirty="0">
                <a:solidFill>
                  <a:schemeClr val="tx1"/>
                </a:solidFill>
                <a:latin typeface="Calibri" panose="020F0502020204030204" pitchFamily="34" charset="0"/>
              </a:rPr>
              <a:t>…</a:t>
            </a:r>
          </a:p>
          <a:p>
            <a:pPr>
              <a:buClr>
                <a:schemeClr val="tx1"/>
              </a:buClr>
            </a:pPr>
            <a:r>
              <a:rPr lang="en-US" dirty="0">
                <a:solidFill>
                  <a:schemeClr val="tx1"/>
                </a:solidFill>
                <a:latin typeface="Calibri" panose="020F0502020204030204" pitchFamily="34" charset="0"/>
              </a:rPr>
              <a:t>The plan would be to m</a:t>
            </a:r>
            <a:r>
              <a:rPr lang="en-US" sz="1800" b="0" i="0" u="none" strike="noStrike" baseline="0" dirty="0">
                <a:solidFill>
                  <a:schemeClr val="tx1"/>
                </a:solidFill>
                <a:latin typeface="Calibri" panose="020F0502020204030204" pitchFamily="34" charset="0"/>
              </a:rPr>
              <a:t>eet with our marketing team monthly to discuss offers.</a:t>
            </a:r>
          </a:p>
          <a:p>
            <a:pPr>
              <a:buClr>
                <a:schemeClr val="tx1"/>
              </a:buClr>
            </a:pPr>
            <a:r>
              <a:rPr lang="en-US" sz="1800" b="0" i="0" u="none" strike="noStrike" baseline="0" dirty="0">
                <a:solidFill>
                  <a:schemeClr val="tx1"/>
                </a:solidFill>
                <a:latin typeface="Calibri" panose="020F0502020204030204" pitchFamily="34" charset="0"/>
              </a:rPr>
              <a:t>During each monthly meeting, go over website clicks through the service special page and track appointments booked through our website.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Variable Labor Rate with 3 main customer pay categories plus EV specialty rate. All advisors have ability to discount.</a:t>
            </a:r>
          </a:p>
          <a:p>
            <a:pPr>
              <a:buClr>
                <a:schemeClr val="tx1"/>
              </a:buClr>
            </a:pPr>
            <a:r>
              <a:rPr lang="en-US" sz="1800" b="0" i="0" u="none" strike="noStrike" baseline="0" dirty="0">
                <a:solidFill>
                  <a:srgbClr val="221E1F"/>
                </a:solidFill>
                <a:latin typeface="Calibri" panose="020F0502020204030204" pitchFamily="34" charset="0"/>
              </a:rPr>
              <a:t>Goals is to reach NADA guide of 76% GP consistently by making sure Internals are paid at Customer Pay rate and discounting is limited to Manager approval only.</a:t>
            </a:r>
          </a:p>
          <a:p>
            <a:pPr>
              <a:buClr>
                <a:schemeClr val="tx1"/>
              </a:buClr>
            </a:pPr>
            <a:r>
              <a:rPr lang="en-US" sz="1800" b="0" i="0" u="none" strike="noStrike" baseline="0" dirty="0">
                <a:solidFill>
                  <a:srgbClr val="221E1F"/>
                </a:solidFill>
                <a:latin typeface="Calibri" panose="020F0502020204030204" pitchFamily="34" charset="0"/>
              </a:rPr>
              <a:t>One of the ways for </a:t>
            </a:r>
            <a:r>
              <a:rPr lang="en-US" dirty="0">
                <a:solidFill>
                  <a:srgbClr val="221E1F"/>
                </a:solidFill>
                <a:latin typeface="Calibri" panose="020F0502020204030204" pitchFamily="34" charset="0"/>
              </a:rPr>
              <a:t>us to e</a:t>
            </a:r>
            <a:r>
              <a:rPr lang="en-US" sz="1800" b="0" i="0" u="none" strike="noStrike" baseline="0" dirty="0">
                <a:solidFill>
                  <a:srgbClr val="221E1F"/>
                </a:solidFill>
                <a:latin typeface="Calibri" panose="020F0502020204030204" pitchFamily="34" charset="0"/>
              </a:rPr>
              <a:t>nsure the job is matched to the tech’s skill set and FRH.</a:t>
            </a:r>
          </a:p>
          <a:p>
            <a:pPr>
              <a:buClr>
                <a:schemeClr val="tx1"/>
              </a:buClr>
            </a:pPr>
            <a:r>
              <a:rPr lang="en-US" sz="1800" b="0" i="0" u="none" strike="noStrike" baseline="0" dirty="0">
                <a:solidFill>
                  <a:srgbClr val="221E1F"/>
                </a:solidFill>
                <a:latin typeface="Calibri" panose="020F0502020204030204" pitchFamily="34" charset="0"/>
              </a:rPr>
              <a:t>We must review service GP weekly by pulling recent RO’s. </a:t>
            </a:r>
          </a:p>
          <a:p>
            <a:endParaRPr lang="en-US" dirty="0"/>
          </a:p>
        </p:txBody>
      </p:sp>
      <p:graphicFrame>
        <p:nvGraphicFramePr>
          <p:cNvPr id="6" name="Content Placeholder 5">
            <a:extLst>
              <a:ext uri="{FF2B5EF4-FFF2-40B4-BE49-F238E27FC236}">
                <a16:creationId xmlns:a16="http://schemas.microsoft.com/office/drawing/2014/main" id="{2C2039A7-C4DE-BA8D-CA3A-9A3B82040CA2}"/>
              </a:ext>
            </a:extLst>
          </p:cNvPr>
          <p:cNvGraphicFramePr>
            <a:graphicFrameLocks noGrp="1"/>
          </p:cNvGraphicFramePr>
          <p:nvPr>
            <p:ph sz="quarter" idx="4"/>
            <p:extLst>
              <p:ext uri="{D42A27DB-BD31-4B8C-83A1-F6EECF244321}">
                <p14:modId xmlns:p14="http://schemas.microsoft.com/office/powerpoint/2010/main" val="661300941"/>
              </p:ext>
            </p:extLst>
          </p:nvPr>
        </p:nvGraphicFramePr>
        <p:xfrm>
          <a:off x="5713089" y="2196513"/>
          <a:ext cx="4888237" cy="2194510"/>
        </p:xfrm>
        <a:graphic>
          <a:graphicData uri="http://schemas.openxmlformats.org/drawingml/2006/table">
            <a:tbl>
              <a:tblPr/>
              <a:tblGrid>
                <a:gridCol w="493969">
                  <a:extLst>
                    <a:ext uri="{9D8B030D-6E8A-4147-A177-3AD203B41FA5}">
                      <a16:colId xmlns:a16="http://schemas.microsoft.com/office/drawing/2014/main" val="590232320"/>
                    </a:ext>
                  </a:extLst>
                </a:gridCol>
                <a:gridCol w="1595109">
                  <a:extLst>
                    <a:ext uri="{9D8B030D-6E8A-4147-A177-3AD203B41FA5}">
                      <a16:colId xmlns:a16="http://schemas.microsoft.com/office/drawing/2014/main" val="4269094301"/>
                    </a:ext>
                  </a:extLst>
                </a:gridCol>
                <a:gridCol w="915902">
                  <a:extLst>
                    <a:ext uri="{9D8B030D-6E8A-4147-A177-3AD203B41FA5}">
                      <a16:colId xmlns:a16="http://schemas.microsoft.com/office/drawing/2014/main" val="2000247583"/>
                    </a:ext>
                  </a:extLst>
                </a:gridCol>
                <a:gridCol w="812991">
                  <a:extLst>
                    <a:ext uri="{9D8B030D-6E8A-4147-A177-3AD203B41FA5}">
                      <a16:colId xmlns:a16="http://schemas.microsoft.com/office/drawing/2014/main" val="1255478516"/>
                    </a:ext>
                  </a:extLst>
                </a:gridCol>
                <a:gridCol w="576297">
                  <a:extLst>
                    <a:ext uri="{9D8B030D-6E8A-4147-A177-3AD203B41FA5}">
                      <a16:colId xmlns:a16="http://schemas.microsoft.com/office/drawing/2014/main" val="2128625444"/>
                    </a:ext>
                  </a:extLst>
                </a:gridCol>
                <a:gridCol w="493969">
                  <a:extLst>
                    <a:ext uri="{9D8B030D-6E8A-4147-A177-3AD203B41FA5}">
                      <a16:colId xmlns:a16="http://schemas.microsoft.com/office/drawing/2014/main" val="2714247036"/>
                    </a:ext>
                  </a:extLst>
                </a:gridCol>
              </a:tblGrid>
              <a:tr h="366313">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CA" sz="7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CA" sz="7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CA" sz="7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CA" sz="7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CA" sz="6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3524810862"/>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Customer Pay MB</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166,826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124,296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74.51%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62.22%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2719006"/>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Customer Pay Non MB</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(4,947)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(2,021)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40.85%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-1.85%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531227628"/>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Prepaid Maintenance</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(19,945)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(13,791)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69.15%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-7.44%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9934914"/>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51,873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35,972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69.35%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19.35%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295012436"/>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Internal Combined</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74,318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48,757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65.61%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27.72%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655230740"/>
                  </a:ext>
                </a:extLst>
              </a:tr>
              <a:tr h="184202">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851472976"/>
                  </a:ext>
                </a:extLst>
              </a:tr>
              <a:tr h="192575">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814487197"/>
                  </a:ext>
                </a:extLst>
              </a:tr>
              <a:tr h="337835">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a:noFill/>
                    </a:lnB>
                    <a:solidFill>
                      <a:srgbClr val="C00000"/>
                    </a:solidFill>
                  </a:tcPr>
                </a:tc>
                <a:tc>
                  <a:txBody>
                    <a:bodyPr/>
                    <a:lstStyle/>
                    <a:p>
                      <a:pPr algn="l" fontAlgn="b"/>
                      <a:r>
                        <a:rPr lang="en-CA" sz="7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CA" sz="700" b="0" i="0" u="none" strike="noStrike">
                          <a:effectLst/>
                          <a:latin typeface="Arial" panose="020B0604020202020204" pitchFamily="34" charset="0"/>
                        </a:rPr>
                        <a:t> $           10,160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899495465"/>
                  </a:ext>
                </a:extLst>
              </a:tr>
              <a:tr h="192575">
                <a:tc>
                  <a:txBody>
                    <a:bodyPr/>
                    <a:lstStyle/>
                    <a:p>
                      <a:pPr algn="l" fontAlgn="b"/>
                      <a:r>
                        <a:rPr lang="en-CA"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r" fontAlgn="b"/>
                      <a:r>
                        <a:rPr lang="en-CA"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700" b="0" i="0" u="none" strike="noStrike">
                          <a:effectLst/>
                          <a:latin typeface="Arial" panose="020B0604020202020204" pitchFamily="34" charset="0"/>
                        </a:rPr>
                        <a:t> $            268,125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CA" sz="700" b="0" i="0" u="none" strike="noStrike">
                          <a:effectLst/>
                          <a:latin typeface="Arial" panose="020B0604020202020204" pitchFamily="34" charset="0"/>
                        </a:rPr>
                        <a:t> $         203,373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a:effectLst/>
                          <a:latin typeface="Arial" panose="020B0604020202020204" pitchFamily="34" charset="0"/>
                        </a:rPr>
                        <a:t>75.85%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CA" sz="7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12808932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buClr>
                <a:schemeClr val="tx1"/>
              </a:buClr>
            </a:pPr>
            <a:endParaRPr lang="en-US" sz="1800" b="0" i="0" u="none" strike="noStrike" baseline="0" dirty="0">
              <a:solidFill>
                <a:srgbClr val="000000"/>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Current practices – Currently our personnel expenses are at about 53% of gross, semifixed is just over 25% and fixed is almost 35% of gross.</a:t>
            </a:r>
          </a:p>
          <a:p>
            <a:pPr>
              <a:buClr>
                <a:schemeClr val="tx1"/>
              </a:buClr>
            </a:pPr>
            <a:r>
              <a:rPr lang="en-US" sz="1800" b="0" i="0" u="none" strike="noStrike" baseline="0" dirty="0">
                <a:solidFill>
                  <a:srgbClr val="221E1F"/>
                </a:solidFill>
                <a:latin typeface="Calibri" panose="020F0502020204030204" pitchFamily="34" charset="0"/>
              </a:rPr>
              <a:t>Goals for improvement – small increase in GP while decrease personnel expense to 50% or lower while looking at ways to reduce semi-fixed and fixed expenses</a:t>
            </a:r>
          </a:p>
          <a:p>
            <a:pPr>
              <a:buClr>
                <a:schemeClr val="tx1"/>
              </a:buClr>
            </a:pPr>
            <a:r>
              <a:rPr lang="en-US" sz="1800" b="0" i="0" u="none" strike="noStrike" baseline="0" dirty="0">
                <a:solidFill>
                  <a:srgbClr val="221E1F"/>
                </a:solidFill>
                <a:latin typeface="Calibri" panose="020F0502020204030204" pitchFamily="34" charset="0"/>
              </a:rPr>
              <a:t>Plans to achieve your goals – ensure service jobs are assigned to according to FRH and review bonus pay structures.  Review vendors to try to reduce semi-fixed cost. Look for ways to reduce fixed cost such as using energy saving fixtures.</a:t>
            </a:r>
          </a:p>
          <a:p>
            <a:pPr>
              <a:buClr>
                <a:schemeClr val="tx1"/>
              </a:buClr>
            </a:pPr>
            <a:r>
              <a:rPr lang="en-US" sz="1800" b="0" i="0" u="none" strike="noStrike" baseline="0" dirty="0">
                <a:solidFill>
                  <a:srgbClr val="221E1F"/>
                </a:solidFill>
                <a:latin typeface="Calibri" panose="020F0502020204030204" pitchFamily="34" charset="0"/>
              </a:rPr>
              <a:t>Review monthly to see if expense categories have improved.</a:t>
            </a:r>
          </a:p>
          <a:p>
            <a:endParaRPr lang="en-US" dirty="0"/>
          </a:p>
        </p:txBody>
      </p:sp>
      <p:pic>
        <p:nvPicPr>
          <p:cNvPr id="7" name="Content Placeholder 6">
            <a:extLst>
              <a:ext uri="{FF2B5EF4-FFF2-40B4-BE49-F238E27FC236}">
                <a16:creationId xmlns:a16="http://schemas.microsoft.com/office/drawing/2014/main" id="{BF829D01-A4DD-D69B-1453-81A15A2E64D4}"/>
              </a:ext>
            </a:extLst>
          </p:cNvPr>
          <p:cNvPicPr>
            <a:picLocks noGrp="1" noChangeAspect="1"/>
          </p:cNvPicPr>
          <p:nvPr>
            <p:ph sz="half" idx="2"/>
          </p:nvPr>
        </p:nvPicPr>
        <p:blipFill>
          <a:blip r:embed="rId2"/>
          <a:stretch>
            <a:fillRect/>
          </a:stretch>
        </p:blipFill>
        <p:spPr>
          <a:xfrm>
            <a:off x="6003924" y="2312989"/>
            <a:ext cx="5658915" cy="247808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63034" y="2046289"/>
            <a:ext cx="4184035" cy="3880772"/>
          </a:xfrm>
        </p:spPr>
        <p:txBody>
          <a:bodyPr>
            <a:normAutofit fontScale="77500" lnSpcReduction="20000"/>
          </a:bodyPr>
          <a:lstStyle/>
          <a:p>
            <a:pPr algn="l">
              <a:buClr>
                <a:schemeClr val="tx1"/>
              </a:buClr>
            </a:pPr>
            <a:endParaRPr lang="en-US" sz="1800" b="0" i="0" u="none" strike="noStrike" baseline="0" dirty="0">
              <a:solidFill>
                <a:srgbClr val="000000"/>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Currently, our Tech proficiency is at 72% with and average monthly available hours to sell at 2400 hrs. </a:t>
            </a:r>
          </a:p>
          <a:p>
            <a:pPr>
              <a:buClr>
                <a:schemeClr val="tx1"/>
              </a:buClr>
            </a:pPr>
            <a:r>
              <a:rPr lang="en-US" dirty="0">
                <a:solidFill>
                  <a:srgbClr val="221E1F"/>
                </a:solidFill>
                <a:latin typeface="Calibri" panose="020F0502020204030204" pitchFamily="34" charset="0"/>
              </a:rPr>
              <a:t>The goal is to improve proficiency to 100% within 3 months with the long-term goal of achieving NADA guide of 125%</a:t>
            </a:r>
            <a:endParaRPr lang="en-US" sz="1800" b="0" i="0" u="none" strike="noStrike" baseline="0" dirty="0">
              <a:solidFill>
                <a:srgbClr val="221E1F"/>
              </a:solidFill>
              <a:latin typeface="Calibri" panose="020F0502020204030204" pitchFamily="34" charset="0"/>
            </a:endParaRPr>
          </a:p>
          <a:p>
            <a:pPr>
              <a:buClr>
                <a:schemeClr val="tx1"/>
              </a:buClr>
            </a:pPr>
            <a:r>
              <a:rPr lang="en-US" dirty="0">
                <a:solidFill>
                  <a:srgbClr val="221E1F"/>
                </a:solidFill>
                <a:latin typeface="Calibri" panose="020F0502020204030204" pitchFamily="34" charset="0"/>
              </a:rPr>
              <a:t>Some of the plans to achieve this goal are to increase our focus in marketing through our website and emailers to our existing database to fill available hours.  We will also need to increase our internal labor rate to match our retail rates. Furthermore, we need to provide more sales training to our Service Advisors to increase our multi-line RO’s</a:t>
            </a:r>
            <a:endParaRPr lang="en-US" sz="1800" b="0" i="0" u="none" strike="noStrike" baseline="0" dirty="0">
              <a:solidFill>
                <a:srgbClr val="221E1F"/>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Changes need to be evaluated weekly and month to gauge improvement and adjust accordingly.</a:t>
            </a:r>
          </a:p>
          <a:p>
            <a:endParaRPr lang="en-US" dirty="0"/>
          </a:p>
        </p:txBody>
      </p:sp>
      <p:pic>
        <p:nvPicPr>
          <p:cNvPr id="8" name="Content Placeholder 7">
            <a:extLst>
              <a:ext uri="{FF2B5EF4-FFF2-40B4-BE49-F238E27FC236}">
                <a16:creationId xmlns:a16="http://schemas.microsoft.com/office/drawing/2014/main" id="{5A22E8E0-97A4-BEA1-93BB-0E23F29C27FD}"/>
              </a:ext>
            </a:extLst>
          </p:cNvPr>
          <p:cNvPicPr>
            <a:picLocks noGrp="1" noChangeAspect="1"/>
          </p:cNvPicPr>
          <p:nvPr>
            <p:ph sz="half" idx="2"/>
          </p:nvPr>
        </p:nvPicPr>
        <p:blipFill>
          <a:blip r:embed="rId2"/>
          <a:stretch>
            <a:fillRect/>
          </a:stretch>
        </p:blipFill>
        <p:spPr>
          <a:xfrm>
            <a:off x="5510914" y="1930400"/>
            <a:ext cx="6003752" cy="389089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28577" y="1930400"/>
            <a:ext cx="4184035" cy="3880772"/>
          </a:xfrm>
        </p:spPr>
        <p:txBody>
          <a:bodyPr>
            <a:normAutofit fontScale="92500" lnSpcReduction="10000"/>
          </a:bodyPr>
          <a:lstStyle/>
          <a:p>
            <a:pPr algn="l">
              <a:buClr>
                <a:schemeClr val="tx1"/>
              </a:buClr>
            </a:pPr>
            <a:endParaRPr lang="en-US" sz="1800" b="0" i="0" u="none" strike="noStrike" baseline="0" dirty="0">
              <a:solidFill>
                <a:srgbClr val="000000"/>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Our facility potential is currently at $372,397.</a:t>
            </a:r>
          </a:p>
          <a:p>
            <a:pPr>
              <a:buClr>
                <a:schemeClr val="tx1"/>
              </a:buClr>
            </a:pPr>
            <a:r>
              <a:rPr lang="en-US" dirty="0">
                <a:solidFill>
                  <a:srgbClr val="221E1F"/>
                </a:solidFill>
                <a:latin typeface="Calibri" panose="020F0502020204030204" pitchFamily="34" charset="0"/>
              </a:rPr>
              <a:t>Current goal is to reach 100% utilization.</a:t>
            </a:r>
            <a:endParaRPr lang="en-US" sz="1800" b="0" i="0" u="none" strike="noStrike" baseline="0" dirty="0">
              <a:solidFill>
                <a:srgbClr val="221E1F"/>
              </a:solidFill>
              <a:latin typeface="Calibri" panose="020F0502020204030204" pitchFamily="34" charset="0"/>
            </a:endParaRPr>
          </a:p>
          <a:p>
            <a:pPr>
              <a:buClr>
                <a:schemeClr val="tx1"/>
              </a:buClr>
            </a:pPr>
            <a:r>
              <a:rPr lang="en-US" dirty="0">
                <a:solidFill>
                  <a:srgbClr val="221E1F"/>
                </a:solidFill>
                <a:latin typeface="Calibri" panose="020F0502020204030204" pitchFamily="34" charset="0"/>
              </a:rPr>
              <a:t>Ways to increase the potential is to extend our service operating hours by opening later every night, increasing the number of technicians on Saturdays or opening on the weekends.</a:t>
            </a:r>
            <a:endParaRPr lang="en-US" sz="1800" b="0" i="0" u="none" strike="noStrike" baseline="0" dirty="0">
              <a:solidFill>
                <a:srgbClr val="221E1F"/>
              </a:solidFill>
              <a:latin typeface="Calibri" panose="020F0502020204030204" pitchFamily="34" charset="0"/>
            </a:endParaRPr>
          </a:p>
          <a:p>
            <a:pPr>
              <a:buClr>
                <a:schemeClr val="tx1"/>
              </a:buClr>
            </a:pPr>
            <a:r>
              <a:rPr lang="en-US" sz="1800" b="0" i="0" u="none" strike="noStrike" baseline="0" dirty="0">
                <a:solidFill>
                  <a:srgbClr val="221E1F"/>
                </a:solidFill>
                <a:latin typeface="Calibri" panose="020F0502020204030204" pitchFamily="34" charset="0"/>
              </a:rPr>
              <a:t>Once we decide on what changes we want to make, we will need to monitor the progress and review monthly to see if our numbers improve.</a:t>
            </a:r>
          </a:p>
          <a:p>
            <a:endParaRPr lang="en-US" dirty="0"/>
          </a:p>
        </p:txBody>
      </p:sp>
      <p:pic>
        <p:nvPicPr>
          <p:cNvPr id="7" name="Content Placeholder 6">
            <a:extLst>
              <a:ext uri="{FF2B5EF4-FFF2-40B4-BE49-F238E27FC236}">
                <a16:creationId xmlns:a16="http://schemas.microsoft.com/office/drawing/2014/main" id="{580836ED-A64E-5868-5D0D-D6CD21C5DD03}"/>
              </a:ext>
            </a:extLst>
          </p:cNvPr>
          <p:cNvPicPr>
            <a:picLocks noGrp="1" noChangeAspect="1"/>
          </p:cNvPicPr>
          <p:nvPr>
            <p:ph sz="half" idx="2"/>
          </p:nvPr>
        </p:nvPicPr>
        <p:blipFill>
          <a:blip r:embed="rId2"/>
          <a:stretch>
            <a:fillRect/>
          </a:stretch>
        </p:blipFill>
        <p:spPr>
          <a:xfrm>
            <a:off x="6096000" y="2160589"/>
            <a:ext cx="4184650" cy="3727623"/>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pPr>
              <a:buClr>
                <a:schemeClr val="tx1"/>
              </a:buClr>
            </a:pPr>
            <a:r>
              <a:rPr lang="en-US" dirty="0"/>
              <a:t>Strong FRH averages on our customer pay RO’s.</a:t>
            </a:r>
          </a:p>
          <a:p>
            <a:pPr>
              <a:buClr>
                <a:schemeClr val="tx1"/>
              </a:buClr>
            </a:pPr>
            <a:r>
              <a:rPr lang="en-US" dirty="0"/>
              <a:t>Very high number of vehicles that are 6+ Model Years or older.</a:t>
            </a:r>
          </a:p>
          <a:p>
            <a:pPr>
              <a:buClr>
                <a:schemeClr val="tx1"/>
              </a:buClr>
            </a:pPr>
            <a:r>
              <a:rPr lang="en-US" dirty="0"/>
              <a:t>Opportunity to upsell as One item RO is high at 59%.</a:t>
            </a:r>
          </a:p>
          <a:p>
            <a:pPr>
              <a:buClr>
                <a:schemeClr val="tx1"/>
              </a:buClr>
            </a:pPr>
            <a:r>
              <a:rPr lang="en-US" dirty="0"/>
              <a:t>Can we generate more business if we tried increase our competitive service?</a:t>
            </a:r>
          </a:p>
        </p:txBody>
      </p:sp>
      <p:pic>
        <p:nvPicPr>
          <p:cNvPr id="7" name="Content Placeholder 6">
            <a:extLst>
              <a:ext uri="{FF2B5EF4-FFF2-40B4-BE49-F238E27FC236}">
                <a16:creationId xmlns:a16="http://schemas.microsoft.com/office/drawing/2014/main" id="{BDD6D9C6-4954-31B9-0EA7-F572F5D13E8F}"/>
              </a:ext>
            </a:extLst>
          </p:cNvPr>
          <p:cNvPicPr>
            <a:picLocks noGrp="1" noChangeAspect="1"/>
          </p:cNvPicPr>
          <p:nvPr>
            <p:ph sz="half" idx="2"/>
          </p:nvPr>
        </p:nvPicPr>
        <p:blipFill>
          <a:blip r:embed="rId2"/>
          <a:stretch>
            <a:fillRect/>
          </a:stretch>
        </p:blipFill>
        <p:spPr>
          <a:xfrm>
            <a:off x="6477000" y="1236663"/>
            <a:ext cx="4772025" cy="519233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96695"/>
            <a:ext cx="8596668" cy="3880773"/>
          </a:xfrm>
        </p:spPr>
        <p:txBody>
          <a:bodyPr>
            <a:normAutofit fontScale="92500" lnSpcReduction="20000"/>
          </a:bodyPr>
          <a:lstStyle/>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Dealership has several people in different departments with many years of experience.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reputation within the community with over 50 years of history.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One of the most profitable service departments in our dealer group.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Promoting staff from within and creating opportunities for growth of strong, knowledgeable employees.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 volume of service vehicles are 6+ years old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Good amount of experienced technicians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62010"/>
            <a:ext cx="8596668" cy="3880773"/>
          </a:xfrm>
        </p:spPr>
        <p:txBody>
          <a:bodyPr>
            <a:normAutofit fontScale="85000" lnSpcReduction="20000"/>
          </a:bodyPr>
          <a:lstStyle/>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Dealership access and parking very congested.</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Continued staff turnover in our parts department causes slower process for service and sales department.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New hire onboarding and continued follow up in service department is lacking.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Don’t have clear job descriptions the clearly outline a positions role. (too many, it’s not my job or department comments)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Having to have an offsite Van’s service Centre creates communication issues.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buClr>
                <a:schemeClr val="tx1"/>
              </a:buClr>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lane is constantly full and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1331</TotalTime>
  <Words>1632</Words>
  <Application>Microsoft Office PowerPoint</Application>
  <PresentationFormat>Widescreen</PresentationFormat>
  <Paragraphs>207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 </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Jason Mui</cp:lastModifiedBy>
  <cp:revision>6</cp:revision>
  <dcterms:created xsi:type="dcterms:W3CDTF">2022-12-04T13:10:55Z</dcterms:created>
  <dcterms:modified xsi:type="dcterms:W3CDTF">2024-09-26T19:51:43Z</dcterms:modified>
</cp:coreProperties>
</file>