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7" r:id="rId9"/>
    <p:sldId id="268"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0" d="100"/>
          <a:sy n="80" d="100"/>
        </p:scale>
        <p:origin x="4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4"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5" name="Isosceles Triangle 1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6"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8" name="Isosceles Triangle 1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9" name="Isosceles Triangle 1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a:bodyPr>
          <a:lstStyle/>
          <a:p>
            <a:r>
              <a:rPr lang="en-US" dirty="0">
                <a:solidFill>
                  <a:schemeClr val="tx1"/>
                </a:solidFill>
              </a:rPr>
              <a:t>Audi Victoria – Edition 449</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r>
              <a:rPr lang="en-US" dirty="0"/>
              <a:t>NADA Service Homework </a:t>
            </a:r>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0"/>
            <a:ext cx="8596668" cy="581025"/>
          </a:xfrm>
        </p:spPr>
        <p:txBody>
          <a:bodyPr>
            <a:normAutofit fontScale="90000"/>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80975" y="553774"/>
            <a:ext cx="9626071" cy="6192308"/>
          </a:xfrm>
        </p:spPr>
        <p:txBody>
          <a:bodyPr>
            <a:normAutofit fontScale="85000" lnSpcReduction="10000"/>
          </a:bodyPr>
          <a:lstStyle/>
          <a:p>
            <a:pPr marL="0" indent="0" algn="l" fontAlgn="base">
              <a:buNone/>
            </a:pPr>
            <a:r>
              <a:rPr lang="en-US" sz="1800" b="0" i="0" dirty="0">
                <a:solidFill>
                  <a:schemeClr val="tx1"/>
                </a:solidFill>
                <a:effectLst/>
                <a:latin typeface="Aptos" panose="020B0004020202020204" pitchFamily="34" charset="0"/>
              </a:rPr>
              <a:t>Audi Victoria is on the cusp of essential growth, and we are poised to capitalize on the numerous opportunities that lie ahead. Our dealership is backed by a strong and capable team of dedicated employees, including highly skilled technicians who are committed to delivering exceptional service.</a:t>
            </a:r>
          </a:p>
          <a:p>
            <a:pPr marL="0" indent="0" algn="l" fontAlgn="base">
              <a:buNone/>
            </a:pPr>
            <a:r>
              <a:rPr lang="en-US" sz="1800" b="0" i="0" dirty="0">
                <a:solidFill>
                  <a:schemeClr val="tx1"/>
                </a:solidFill>
                <a:effectLst/>
                <a:latin typeface="Aptos" panose="020B0004020202020204" pitchFamily="34" charset="0"/>
              </a:rPr>
              <a:t>To facilitate this growth, we plan to implement several key initiatives:</a:t>
            </a:r>
          </a:p>
          <a:p>
            <a:pPr marL="0" indent="0" algn="l" fontAlgn="base">
              <a:buNone/>
            </a:pPr>
            <a:r>
              <a:rPr lang="en-US" sz="1800" b="1" i="0" dirty="0">
                <a:solidFill>
                  <a:schemeClr val="tx1"/>
                </a:solidFill>
                <a:effectLst/>
                <a:latin typeface="Aptos" panose="020B0004020202020204" pitchFamily="34" charset="0"/>
              </a:rPr>
              <a:t>Extended Hours of Operation</a:t>
            </a:r>
            <a:r>
              <a:rPr lang="en-US" sz="1800" b="0" i="0" dirty="0">
                <a:solidFill>
                  <a:schemeClr val="tx1"/>
                </a:solidFill>
                <a:effectLst/>
                <a:latin typeface="Aptos" panose="020B0004020202020204" pitchFamily="34" charset="0"/>
              </a:rPr>
              <a:t>: By increasing our service hours and opening on Saturdays, we will enhance our accessibility for customers, allowing us to capture a larger market share and boost business. This change will not only accommodate customer schedules but also encourage more frequent visits.</a:t>
            </a:r>
          </a:p>
          <a:p>
            <a:pPr marL="0" indent="0" algn="l" fontAlgn="base">
              <a:buNone/>
            </a:pPr>
            <a:r>
              <a:rPr lang="en-US" sz="1800" b="1" i="0" dirty="0">
                <a:solidFill>
                  <a:schemeClr val="tx1"/>
                </a:solidFill>
                <a:effectLst/>
                <a:latin typeface="Aptos" panose="020B0004020202020204" pitchFamily="34" charset="0"/>
              </a:rPr>
              <a:t>Staff Augmentation</a:t>
            </a:r>
            <a:r>
              <a:rPr lang="en-US" sz="1800" b="0" i="0" dirty="0">
                <a:solidFill>
                  <a:schemeClr val="tx1"/>
                </a:solidFill>
                <a:effectLst/>
                <a:latin typeface="Aptos" panose="020B0004020202020204" pitchFamily="34" charset="0"/>
              </a:rPr>
              <a:t>: The addition of a lube technician and an additional service advisor will further strengthen our service department. This expanded team will improve workflow efficiency and ensure that we can meet growing customer demand without compromising service quality.</a:t>
            </a:r>
          </a:p>
          <a:p>
            <a:pPr marL="0" indent="0" algn="l" fontAlgn="base">
              <a:buNone/>
            </a:pPr>
            <a:r>
              <a:rPr lang="en-US" sz="1800" b="1" i="0" dirty="0">
                <a:solidFill>
                  <a:schemeClr val="tx1"/>
                </a:solidFill>
                <a:effectLst/>
                <a:latin typeface="Aptos" panose="020B0004020202020204" pitchFamily="34" charset="0"/>
              </a:rPr>
              <a:t>Enhanced Marketing Strategy</a:t>
            </a:r>
            <a:r>
              <a:rPr lang="en-US" sz="1800" b="0" i="0" dirty="0">
                <a:solidFill>
                  <a:schemeClr val="tx1"/>
                </a:solidFill>
                <a:effectLst/>
                <a:latin typeface="Aptos" panose="020B0004020202020204" pitchFamily="34" charset="0"/>
              </a:rPr>
              <a:t>: We recognize the need for a more targeted marketing approach. By refining our marketing efforts, we aim to increase service penetration rates and address the decline in service business for older Audi vehicles. This will involve leveraging digital platforms, social media, and targeted promotions to reach a broader audience.</a:t>
            </a:r>
          </a:p>
          <a:p>
            <a:pPr marL="0" indent="0" algn="l" fontAlgn="base">
              <a:buNone/>
            </a:pPr>
            <a:r>
              <a:rPr lang="en-US" sz="1800" b="1" i="0" dirty="0">
                <a:solidFill>
                  <a:schemeClr val="tx1"/>
                </a:solidFill>
                <a:effectLst/>
                <a:latin typeface="Aptos" panose="020B0004020202020204" pitchFamily="34" charset="0"/>
              </a:rPr>
              <a:t>Targeted Training Programs</a:t>
            </a:r>
            <a:r>
              <a:rPr lang="en-US" sz="1800" b="0" i="0" dirty="0">
                <a:solidFill>
                  <a:schemeClr val="tx1"/>
                </a:solidFill>
                <a:effectLst/>
                <a:latin typeface="Aptos" panose="020B0004020202020204" pitchFamily="34" charset="0"/>
              </a:rPr>
              <a:t>: Implementing comprehensive training programs for our service advisors will be crucial in enhancing our profitability. By focusing on improving their ability to close recommended services, we can increase revenue per customer and foster greater trust and satisfaction among our clientele.</a:t>
            </a:r>
          </a:p>
          <a:p>
            <a:pPr marL="0" indent="0" algn="l" fontAlgn="base">
              <a:buNone/>
            </a:pPr>
            <a:r>
              <a:rPr lang="en-US" sz="1800" b="1" i="0" dirty="0">
                <a:solidFill>
                  <a:schemeClr val="tx1"/>
                </a:solidFill>
                <a:effectLst/>
                <a:latin typeface="Aptos" panose="020B0004020202020204" pitchFamily="34" charset="0"/>
              </a:rPr>
              <a:t>Loyalty Program for Service Clients</a:t>
            </a:r>
            <a:r>
              <a:rPr lang="en-US" sz="1800" b="0" i="0" dirty="0">
                <a:solidFill>
                  <a:schemeClr val="tx1"/>
                </a:solidFill>
                <a:effectLst/>
                <a:latin typeface="Aptos" panose="020B0004020202020204" pitchFamily="34" charset="0"/>
              </a:rPr>
              <a:t>: To strengthen customer retention and encourage repeat business, we will introduce a loyalty program specifically for our service clients. This program will reward customers for their continued patronage, offering incentives that enhance their overall experience and loyalty to Audi Victoria.</a:t>
            </a:r>
          </a:p>
          <a:p>
            <a:pPr marL="0" indent="0" algn="l" fontAlgn="base">
              <a:buNone/>
            </a:pPr>
            <a:r>
              <a:rPr lang="en-US" sz="1800" b="0" i="0" dirty="0">
                <a:solidFill>
                  <a:schemeClr val="tx1"/>
                </a:solidFill>
                <a:effectLst/>
                <a:latin typeface="Aptos" panose="020B0004020202020204" pitchFamily="34" charset="0"/>
              </a:rPr>
              <a:t>By executing these strategic initiatives, Audi Victoria is not only preparing for mandatory growth but also positioning itself as a leader in customer service and satisfaction within the automotive sector. We are committed to continuous improvement and look forward to building lasting relationships with our customers as we drive our dealership forward.</a:t>
            </a:r>
          </a:p>
          <a:p>
            <a:pPr marL="0" indent="0">
              <a:buNone/>
            </a:pPr>
            <a:endParaRPr lang="en-US" dirty="0">
              <a:solidFill>
                <a:schemeClr val="tx1"/>
              </a:solidFill>
            </a:endParaRPr>
          </a:p>
          <a:p>
            <a:pPr marL="0" indent="0">
              <a:buNone/>
            </a:pPr>
            <a:endParaRPr lang="en-US" dirty="0">
              <a:solidFill>
                <a:schemeClr val="tx1"/>
              </a:solidFill>
            </a:endParaRPr>
          </a:p>
          <a:p>
            <a:endParaRPr lang="en-US" dirty="0"/>
          </a:p>
        </p:txBody>
      </p:sp>
    </p:spTree>
    <p:extLst>
      <p:ext uri="{BB962C8B-B14F-4D97-AF65-F5344CB8AC3E}">
        <p14:creationId xmlns:p14="http://schemas.microsoft.com/office/powerpoint/2010/main" val="379937008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5"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6" name="Isosceles Triangle 15">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7"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8"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9"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20" name="Isosceles Triangle 19">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21" name="Isosceles Triangle 20">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304800" y="-25447"/>
            <a:ext cx="3019426" cy="611896"/>
          </a:xfrm>
        </p:spPr>
        <p:txBody>
          <a:bodyPr vert="horz" lIns="91440" tIns="45720" rIns="91440" bIns="45720" rtlCol="0" anchor="b">
            <a:normAutofit/>
          </a:bodyPr>
          <a:lstStyle/>
          <a:p>
            <a:r>
              <a:rPr lang="en-US" sz="2000" b="1" kern="1200" dirty="0">
                <a:solidFill>
                  <a:schemeClr val="tx1"/>
                </a:solidFill>
                <a:latin typeface="+mj-lt"/>
                <a:ea typeface="+mj-ea"/>
                <a:cs typeface="+mj-cs"/>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519907" y="4523155"/>
            <a:ext cx="7599205" cy="2157576"/>
          </a:xfrm>
        </p:spPr>
        <p:txBody>
          <a:bodyPr vert="horz" lIns="91440" tIns="45720" rIns="91440" bIns="45720" rtlCol="0" anchor="t">
            <a:normAutofit/>
          </a:bodyPr>
          <a:lstStyle/>
          <a:p>
            <a:pPr marL="0" indent="0">
              <a:lnSpc>
                <a:spcPct val="90000"/>
              </a:lnSpc>
              <a:buNone/>
            </a:pPr>
            <a:r>
              <a:rPr lang="en-US" dirty="0">
                <a:solidFill>
                  <a:schemeClr val="tx1">
                    <a:lumMod val="50000"/>
                    <a:lumOff val="50000"/>
                  </a:schemeClr>
                </a:solidFill>
              </a:rPr>
              <a:t>We have a seasoned team of techs with only 2/9 being new. Cost of </a:t>
            </a:r>
            <a:r>
              <a:rPr lang="en-US" dirty="0" err="1">
                <a:solidFill>
                  <a:schemeClr val="tx1">
                    <a:lumMod val="50000"/>
                    <a:lumOff val="50000"/>
                  </a:schemeClr>
                </a:solidFill>
              </a:rPr>
              <a:t>labour</a:t>
            </a:r>
            <a:r>
              <a:rPr lang="en-US" dirty="0">
                <a:solidFill>
                  <a:schemeClr val="tx1">
                    <a:lumMod val="50000"/>
                    <a:lumOff val="50000"/>
                  </a:schemeClr>
                </a:solidFill>
              </a:rPr>
              <a:t> is well within our guidelines and watched very closely by the Service Manager and GM. Our ELR is very high in comparison to our target </a:t>
            </a:r>
            <a:r>
              <a:rPr lang="en-US" dirty="0" err="1">
                <a:solidFill>
                  <a:schemeClr val="tx1">
                    <a:lumMod val="50000"/>
                    <a:lumOff val="50000"/>
                  </a:schemeClr>
                </a:solidFill>
              </a:rPr>
              <a:t>labour</a:t>
            </a:r>
            <a:r>
              <a:rPr lang="en-US" dirty="0">
                <a:solidFill>
                  <a:schemeClr val="tx1">
                    <a:lumMod val="50000"/>
                    <a:lumOff val="50000"/>
                  </a:schemeClr>
                </a:solidFill>
              </a:rPr>
              <a:t> rate. The majority of our repair orders in this example focus on models between 5 and 8 years of age. Percentage of one time RO is extremely high and more focus needs to be placed on Advisor Training and proper relay of tech notes to clients – this is a major focus. </a:t>
            </a:r>
          </a:p>
        </p:txBody>
      </p:sp>
      <p:sp>
        <p:nvSpPr>
          <p:cNvPr id="5" name="Content Placeholder 4">
            <a:extLst>
              <a:ext uri="{FF2B5EF4-FFF2-40B4-BE49-F238E27FC236}">
                <a16:creationId xmlns:a16="http://schemas.microsoft.com/office/drawing/2014/main" id="{6F864F86-F9AE-76E2-E7DA-55F99AC30C87}"/>
              </a:ext>
            </a:extLst>
          </p:cNvPr>
          <p:cNvSpPr>
            <a:spLocks noGrp="1"/>
          </p:cNvSpPr>
          <p:nvPr>
            <p:ph sz="half" idx="2"/>
          </p:nvPr>
        </p:nvSpPr>
        <p:spPr>
          <a:xfrm>
            <a:off x="3421169" y="465139"/>
            <a:ext cx="3375076" cy="2582861"/>
          </a:xfrm>
        </p:spPr>
        <p:txBody>
          <a:bodyPr/>
          <a:lstStyle/>
          <a:p>
            <a:endParaRPr lang="en-CA" dirty="0"/>
          </a:p>
        </p:txBody>
      </p:sp>
      <p:pic>
        <p:nvPicPr>
          <p:cNvPr id="8" name="Picture 7">
            <a:extLst>
              <a:ext uri="{FF2B5EF4-FFF2-40B4-BE49-F238E27FC236}">
                <a16:creationId xmlns:a16="http://schemas.microsoft.com/office/drawing/2014/main" id="{641BA134-F28C-FD97-9B53-BBE04D5AE6BB}"/>
              </a:ext>
            </a:extLst>
          </p:cNvPr>
          <p:cNvPicPr>
            <a:picLocks noChangeAspect="1"/>
          </p:cNvPicPr>
          <p:nvPr/>
        </p:nvPicPr>
        <p:blipFill>
          <a:blip r:embed="rId2"/>
          <a:stretch>
            <a:fillRect/>
          </a:stretch>
        </p:blipFill>
        <p:spPr>
          <a:xfrm>
            <a:off x="3055938" y="48682"/>
            <a:ext cx="5372596" cy="440034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6" name="Straight Connector 55">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58"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59"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0" name="Isosceles Triangle 59">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1"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2"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3"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4" name="Isosceles Triangle 63">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65" name="Isosceles Triangle 64">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 Strengths</a:t>
            </a:r>
            <a:br>
              <a:rPr lang="en-US"/>
            </a:br>
            <a:endParaRPr lang="en-US"/>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buClrTx/>
              <a:buFont typeface="Wingdings" panose="05000000000000000000" pitchFamily="2" charset="2"/>
              <a:buChar char="§"/>
            </a:pPr>
            <a:r>
              <a:rPr lang="en-US" dirty="0">
                <a:latin typeface="Aptos" panose="020B0004020202020204" pitchFamily="34" charset="0"/>
              </a:rPr>
              <a:t>Employee tenure and experience – low turnover.</a:t>
            </a:r>
          </a:p>
          <a:p>
            <a:pPr lvl="1">
              <a:buClrTx/>
              <a:buFont typeface="Wingdings" panose="05000000000000000000" pitchFamily="2" charset="2"/>
              <a:buChar char="§"/>
            </a:pPr>
            <a:r>
              <a:rPr lang="en-US" dirty="0">
                <a:latin typeface="Aptos" panose="020B0004020202020204" pitchFamily="34" charset="0"/>
              </a:rPr>
              <a:t>Great relationship with our existing customers</a:t>
            </a:r>
          </a:p>
          <a:p>
            <a:pPr>
              <a:buClrTx/>
              <a:buFont typeface="Wingdings" panose="05000000000000000000" pitchFamily="2" charset="2"/>
              <a:buChar char="§"/>
            </a:pPr>
            <a:r>
              <a:rPr lang="en-US" dirty="0">
                <a:latin typeface="Aptos" panose="020B0004020202020204" pitchFamily="34" charset="0"/>
              </a:rPr>
              <a:t>Service Advisor team – seasoned advisors</a:t>
            </a:r>
          </a:p>
          <a:p>
            <a:pPr>
              <a:buClrTx/>
              <a:buFont typeface="Wingdings" panose="05000000000000000000" pitchFamily="2" charset="2"/>
              <a:buChar char="§"/>
            </a:pPr>
            <a:r>
              <a:rPr lang="en-US" dirty="0">
                <a:latin typeface="Aptos" panose="020B0004020202020204" pitchFamily="34" charset="0"/>
              </a:rPr>
              <a:t>Parts Advisor team – seasoned advisors</a:t>
            </a:r>
          </a:p>
          <a:p>
            <a:pPr>
              <a:buClrTx/>
              <a:buFont typeface="Wingdings" panose="05000000000000000000" pitchFamily="2" charset="2"/>
              <a:buChar char="§"/>
            </a:pPr>
            <a:r>
              <a:rPr lang="en-US" dirty="0">
                <a:latin typeface="Aptos" panose="020B0004020202020204" pitchFamily="34" charset="0"/>
              </a:rPr>
              <a:t>Strong overall morale</a:t>
            </a:r>
          </a:p>
          <a:p>
            <a:pPr>
              <a:buClrTx/>
              <a:buFont typeface="Wingdings" panose="05000000000000000000" pitchFamily="2" charset="2"/>
              <a:buChar char="§"/>
            </a:pPr>
            <a:r>
              <a:rPr lang="en-US" dirty="0">
                <a:latin typeface="Aptos" panose="020B0004020202020204" pitchFamily="34" charset="0"/>
              </a:rPr>
              <a:t>Good communication between Service, Sales, and Parts.</a:t>
            </a:r>
          </a:p>
          <a:p>
            <a:pPr>
              <a:buClrTx/>
              <a:buFont typeface="Wingdings" panose="05000000000000000000" pitchFamily="2" charset="2"/>
              <a:buChar char="§"/>
            </a:pPr>
            <a:r>
              <a:rPr lang="en-US" dirty="0">
                <a:latin typeface="Aptos" panose="020B0004020202020204" pitchFamily="34" charset="0"/>
              </a:rPr>
              <a:t>Service and Parts Managers 15 years + on the job.</a:t>
            </a:r>
          </a:p>
          <a:p>
            <a:pPr>
              <a:buClrTx/>
              <a:buFont typeface="Wingdings" panose="05000000000000000000" pitchFamily="2" charset="2"/>
              <a:buChar char="§"/>
            </a:pPr>
            <a:r>
              <a:rPr lang="en-US" dirty="0">
                <a:latin typeface="Aptos" panose="020B0004020202020204" pitchFamily="34" charset="0"/>
              </a:rPr>
              <a:t>Healthy Brand support and technician training. </a:t>
            </a:r>
          </a:p>
          <a:p>
            <a:pPr>
              <a:buClrTx/>
              <a:buFont typeface="Wingdings" panose="05000000000000000000" pitchFamily="2" charset="2"/>
              <a:buChar char="§"/>
            </a:pPr>
            <a:endParaRPr lang="en-US" dirty="0"/>
          </a:p>
        </p:txBody>
      </p:sp>
    </p:spTree>
    <p:extLst>
      <p:ext uri="{BB962C8B-B14F-4D97-AF65-F5344CB8AC3E}">
        <p14:creationId xmlns:p14="http://schemas.microsoft.com/office/powerpoint/2010/main" val="3839221384"/>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33525"/>
            <a:ext cx="8596668" cy="4911061"/>
          </a:xfrm>
        </p:spPr>
        <p:txBody>
          <a:bodyPr>
            <a:normAutofit/>
          </a:bodyPr>
          <a:lstStyle/>
          <a:p>
            <a:pPr>
              <a:buFont typeface="Wingdings" panose="05000000000000000000" pitchFamily="2" charset="2"/>
              <a:buChar char="§"/>
            </a:pPr>
            <a:r>
              <a:rPr lang="en-US" dirty="0">
                <a:latin typeface="Aptos" panose="020B0004020202020204" pitchFamily="34" charset="0"/>
              </a:rPr>
              <a:t>Service Penetration is down, s</a:t>
            </a:r>
            <a:r>
              <a:rPr lang="en-US" sz="1800" dirty="0">
                <a:latin typeface="Aptos" panose="020B0004020202020204" pitchFamily="34" charset="0"/>
              </a:rPr>
              <a:t>pecifically losing clients with 10 yr old plus vehicles to competition.</a:t>
            </a:r>
          </a:p>
          <a:p>
            <a:pPr>
              <a:buFont typeface="Wingdings" panose="05000000000000000000" pitchFamily="2" charset="2"/>
              <a:buChar char="§"/>
            </a:pPr>
            <a:r>
              <a:rPr lang="en-US" dirty="0">
                <a:latin typeface="Aptos" panose="020B0004020202020204" pitchFamily="34" charset="0"/>
              </a:rPr>
              <a:t>Big repairs are often put no hold due to parts delays, incorrect parts orders.</a:t>
            </a:r>
          </a:p>
          <a:p>
            <a:pPr>
              <a:buFont typeface="Wingdings" panose="05000000000000000000" pitchFamily="2" charset="2"/>
              <a:buChar char="§"/>
            </a:pPr>
            <a:r>
              <a:rPr lang="en-US" dirty="0">
                <a:latin typeface="Aptos" panose="020B0004020202020204" pitchFamily="34" charset="0"/>
              </a:rPr>
              <a:t>Junior techs are making redundant and costly mistakes resulting in lower profitability and lower efficiency.</a:t>
            </a:r>
          </a:p>
          <a:p>
            <a:pPr>
              <a:buFont typeface="Wingdings" panose="05000000000000000000" pitchFamily="2" charset="2"/>
              <a:buChar char="§"/>
            </a:pPr>
            <a:r>
              <a:rPr lang="en-US" dirty="0">
                <a:latin typeface="Aptos" panose="020B0004020202020204" pitchFamily="34" charset="0"/>
              </a:rPr>
              <a:t>We have 10 technician bays and only 9 techs.</a:t>
            </a:r>
          </a:p>
          <a:p>
            <a:pPr>
              <a:buFont typeface="Wingdings" panose="05000000000000000000" pitchFamily="2" charset="2"/>
              <a:buChar char="§"/>
            </a:pPr>
            <a:r>
              <a:rPr lang="en-US" dirty="0">
                <a:latin typeface="Aptos" panose="020B0004020202020204" pitchFamily="34" charset="0"/>
              </a:rPr>
              <a:t>Our dealership location is located in a less desirable area with excess homeless population affected by substance abuse and violence. </a:t>
            </a:r>
          </a:p>
          <a:p>
            <a:pPr>
              <a:buFont typeface="Wingdings" panose="05000000000000000000" pitchFamily="2" charset="2"/>
              <a:buChar char="§"/>
            </a:pPr>
            <a:r>
              <a:rPr lang="en-US" dirty="0">
                <a:latin typeface="Aptos" panose="020B0004020202020204" pitchFamily="34" charset="0"/>
              </a:rPr>
              <a:t>Increased issues with EV models has lowered customers satisfaction and negatively affected our relationship with many clients </a:t>
            </a:r>
          </a:p>
          <a:p>
            <a:pPr lvl="1">
              <a:buFont typeface="Wingdings" panose="05000000000000000000" pitchFamily="2" charset="2"/>
              <a:buChar char="§"/>
            </a:pPr>
            <a:r>
              <a:rPr lang="en-US" sz="1800" dirty="0">
                <a:latin typeface="Aptos" panose="020B0004020202020204" pitchFamily="34" charset="0"/>
              </a:rPr>
              <a:t>Additionally, poor consumer report and online reviews – the brand is currently receiving bad press. </a:t>
            </a:r>
          </a:p>
          <a:p>
            <a:pPr>
              <a:buFont typeface="Wingdings" panose="05000000000000000000" pitchFamily="2" charset="2"/>
              <a:buChar char="§"/>
            </a:pPr>
            <a:endParaRPr lang="en-US" dirty="0">
              <a:latin typeface="Aptos" panose="020B0004020202020204" pitchFamily="34" charset="0"/>
            </a:endParaRPr>
          </a:p>
          <a:p>
            <a:endParaRPr lang="en-US" dirty="0"/>
          </a:p>
        </p:txBody>
      </p:sp>
    </p:spTree>
    <p:extLst>
      <p:ext uri="{BB962C8B-B14F-4D97-AF65-F5344CB8AC3E}">
        <p14:creationId xmlns:p14="http://schemas.microsoft.com/office/powerpoint/2010/main" val="2417698126"/>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dirty="0"/>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buFont typeface="Wingdings" panose="05000000000000000000" pitchFamily="2" charset="2"/>
              <a:buChar char="§"/>
            </a:pPr>
            <a:r>
              <a:rPr lang="en-US" dirty="0">
                <a:latin typeface="Aptos" panose="020B0004020202020204" pitchFamily="34" charset="0"/>
              </a:rPr>
              <a:t>Market Growth: Expanded focus towards market growth and customer penetration. </a:t>
            </a:r>
          </a:p>
          <a:p>
            <a:pPr>
              <a:buFont typeface="Wingdings" panose="05000000000000000000" pitchFamily="2" charset="2"/>
              <a:buChar char="§"/>
            </a:pPr>
            <a:r>
              <a:rPr lang="en-US" dirty="0">
                <a:latin typeface="Aptos" panose="020B0004020202020204" pitchFamily="34" charset="0"/>
              </a:rPr>
              <a:t>Expanded Services: We could look towards providing mobile repair services or service vehicle </a:t>
            </a:r>
          </a:p>
          <a:p>
            <a:pPr>
              <a:buFont typeface="Wingdings" panose="05000000000000000000" pitchFamily="2" charset="2"/>
              <a:buChar char="§"/>
            </a:pPr>
            <a:r>
              <a:rPr lang="en-US" dirty="0">
                <a:latin typeface="Aptos" panose="020B0004020202020204" pitchFamily="34" charset="0"/>
              </a:rPr>
              <a:t>Customer Loyalty Programs: Incentives to existing customers to increase retention and potential referrals</a:t>
            </a:r>
          </a:p>
          <a:p>
            <a:pPr>
              <a:buFont typeface="Wingdings" panose="05000000000000000000" pitchFamily="2" charset="2"/>
              <a:buChar char="§"/>
            </a:pPr>
            <a:r>
              <a:rPr lang="en-US" dirty="0">
                <a:latin typeface="Aptos" panose="020B0004020202020204" pitchFamily="34" charset="0"/>
              </a:rPr>
              <a:t>Training and Development: Service Advisor ongoing Sales training should be </a:t>
            </a:r>
            <a:r>
              <a:rPr lang="en-US" dirty="0" err="1">
                <a:latin typeface="Aptos" panose="020B0004020202020204" pitchFamily="34" charset="0"/>
              </a:rPr>
              <a:t>im</a:t>
            </a:r>
            <a:r>
              <a:rPr lang="en-US" dirty="0">
                <a:latin typeface="Aptos" panose="020B0004020202020204" pitchFamily="34" charset="0"/>
              </a:rPr>
              <a:t> place. </a:t>
            </a:r>
          </a:p>
          <a:p>
            <a:pPr>
              <a:buFont typeface="Wingdings" panose="05000000000000000000" pitchFamily="2" charset="2"/>
              <a:buChar char="§"/>
            </a:pPr>
            <a:r>
              <a:rPr lang="en-US" dirty="0">
                <a:latin typeface="Aptos" panose="020B0004020202020204" pitchFamily="34" charset="0"/>
              </a:rPr>
              <a:t>Marketing Initiatives: Better marketing initiatives can be implemented to increase customer base and market penetration. </a:t>
            </a:r>
          </a:p>
          <a:p>
            <a:endParaRPr lang="en-US" dirty="0"/>
          </a:p>
        </p:txBody>
      </p:sp>
    </p:spTree>
    <p:extLst>
      <p:ext uri="{BB962C8B-B14F-4D97-AF65-F5344CB8AC3E}">
        <p14:creationId xmlns:p14="http://schemas.microsoft.com/office/powerpoint/2010/main" val="3912869560"/>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buFont typeface="Wingdings" panose="05000000000000000000" pitchFamily="2" charset="2"/>
              <a:buChar char="§"/>
            </a:pPr>
            <a:r>
              <a:rPr lang="en-US" dirty="0">
                <a:latin typeface="Aptos" panose="020B0004020202020204" pitchFamily="34" charset="0"/>
              </a:rPr>
              <a:t>Hard to find qualified technicians</a:t>
            </a:r>
          </a:p>
          <a:p>
            <a:pPr>
              <a:buFont typeface="Wingdings" panose="05000000000000000000" pitchFamily="2" charset="2"/>
              <a:buChar char="§"/>
            </a:pPr>
            <a:r>
              <a:rPr lang="en-US" dirty="0">
                <a:latin typeface="Aptos" panose="020B0004020202020204" pitchFamily="34" charset="0"/>
              </a:rPr>
              <a:t>Currently seeing consumer financial fatigue and high increase in declined recommended service repairs. </a:t>
            </a:r>
          </a:p>
          <a:p>
            <a:pPr>
              <a:buFont typeface="Wingdings" panose="05000000000000000000" pitchFamily="2" charset="2"/>
              <a:buChar char="§"/>
            </a:pPr>
            <a:r>
              <a:rPr lang="en-US" dirty="0">
                <a:latin typeface="Aptos" panose="020B0004020202020204" pitchFamily="34" charset="0"/>
              </a:rPr>
              <a:t>Increase competition for competitive </a:t>
            </a:r>
            <a:r>
              <a:rPr lang="en-US" dirty="0" err="1">
                <a:latin typeface="Aptos" panose="020B0004020202020204" pitchFamily="34" charset="0"/>
              </a:rPr>
              <a:t>labour</a:t>
            </a:r>
            <a:r>
              <a:rPr lang="en-US" dirty="0">
                <a:latin typeface="Aptos" panose="020B0004020202020204" pitchFamily="34" charset="0"/>
              </a:rPr>
              <a:t> in local area – strong advertising initiatives on radio, paper, and google ad</a:t>
            </a:r>
          </a:p>
          <a:p>
            <a:pPr>
              <a:buFont typeface="Wingdings" panose="05000000000000000000" pitchFamily="2" charset="2"/>
              <a:buChar char="§"/>
            </a:pPr>
            <a:r>
              <a:rPr lang="en-US" dirty="0">
                <a:latin typeface="Aptos" panose="020B0004020202020204" pitchFamily="34" charset="0"/>
              </a:rPr>
              <a:t>Increased EV sales will definitely alter the GP in service in the coming years. Currently EV sales represent 31% of our YTD sales. </a:t>
            </a:r>
          </a:p>
          <a:p>
            <a:pPr>
              <a:buFont typeface="Wingdings" panose="05000000000000000000" pitchFamily="2" charset="2"/>
              <a:buChar char="§"/>
            </a:pPr>
            <a:r>
              <a:rPr lang="en-US" dirty="0">
                <a:latin typeface="Aptos" panose="020B0004020202020204" pitchFamily="34" charset="0"/>
              </a:rPr>
              <a:t>With only 3 Service Advisors, we often get in trouble when one is on vacation or sick. </a:t>
            </a:r>
          </a:p>
          <a:p>
            <a:endParaRPr lang="en-US" dirty="0"/>
          </a:p>
          <a:p>
            <a:endParaRPr lang="en-US" dirty="0"/>
          </a:p>
        </p:txBody>
      </p:sp>
    </p:spTree>
    <p:extLst>
      <p:ext uri="{BB962C8B-B14F-4D97-AF65-F5344CB8AC3E}">
        <p14:creationId xmlns:p14="http://schemas.microsoft.com/office/powerpoint/2010/main" val="627664966"/>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buFont typeface="Wingdings" panose="05000000000000000000" pitchFamily="2" charset="2"/>
              <a:buChar char="§"/>
            </a:pPr>
            <a:r>
              <a:rPr lang="en-US" dirty="0">
                <a:latin typeface="Aptos" panose="020B0004020202020204" pitchFamily="34" charset="0"/>
              </a:rPr>
              <a:t>Increase multiple lines Ros</a:t>
            </a:r>
          </a:p>
          <a:p>
            <a:pPr>
              <a:buFont typeface="Wingdings" panose="05000000000000000000" pitchFamily="2" charset="2"/>
              <a:buChar char="§"/>
            </a:pPr>
            <a:r>
              <a:rPr lang="en-US" dirty="0">
                <a:latin typeface="Aptos" panose="020B0004020202020204" pitchFamily="34" charset="0"/>
              </a:rPr>
              <a:t>Increase overall customer Ros</a:t>
            </a:r>
          </a:p>
          <a:p>
            <a:pPr>
              <a:buFont typeface="Wingdings" panose="05000000000000000000" pitchFamily="2" charset="2"/>
              <a:buChar char="§"/>
            </a:pPr>
            <a:r>
              <a:rPr lang="en-US" dirty="0">
                <a:latin typeface="Aptos" panose="020B0004020202020204" pitchFamily="34" charset="0"/>
              </a:rPr>
              <a:t>Grow the business and hire more techs</a:t>
            </a:r>
          </a:p>
          <a:p>
            <a:pPr>
              <a:buFont typeface="Wingdings" panose="05000000000000000000" pitchFamily="2" charset="2"/>
              <a:buChar char="§"/>
            </a:pPr>
            <a:r>
              <a:rPr lang="en-US" dirty="0">
                <a:latin typeface="Aptos" panose="020B0004020202020204" pitchFamily="34" charset="0"/>
              </a:rPr>
              <a:t>Improve communication between techs and Service Advisor team</a:t>
            </a:r>
          </a:p>
          <a:p>
            <a:endParaRPr lang="en-US" dirty="0"/>
          </a:p>
          <a:p>
            <a:endParaRPr lang="en-US" dirty="0"/>
          </a:p>
        </p:txBody>
      </p:sp>
      <p:pic>
        <p:nvPicPr>
          <p:cNvPr id="22" name="Picture 21" descr="3D Hologram from iPad">
            <a:extLst>
              <a:ext uri="{FF2B5EF4-FFF2-40B4-BE49-F238E27FC236}">
                <a16:creationId xmlns:a16="http://schemas.microsoft.com/office/drawing/2014/main" id="{A58C1EDE-2A72-8D64-72EE-69FFD592478D}"/>
              </a:ext>
            </a:extLst>
          </p:cNvPr>
          <p:cNvPicPr>
            <a:picLocks noChangeAspect="1"/>
          </p:cNvPicPr>
          <p:nvPr/>
        </p:nvPicPr>
        <p:blipFill>
          <a:blip r:embed="rId2"/>
          <a:srcRect l="15092" r="32397"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6" name="Isosceles Triangle 25">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Tree>
    <p:extLst>
      <p:ext uri="{BB962C8B-B14F-4D97-AF65-F5344CB8AC3E}">
        <p14:creationId xmlns:p14="http://schemas.microsoft.com/office/powerpoint/2010/main" val="398527225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42876"/>
            <a:ext cx="8596668" cy="819150"/>
          </a:xfrm>
        </p:spPr>
        <p:txBody>
          <a:bodyPr>
            <a:normAutofit/>
          </a:bodyPr>
          <a:lstStyle/>
          <a:p>
            <a:r>
              <a:rPr lang="en-US" dirty="0"/>
              <a:t>SWOT Analysis- Strategies and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09675"/>
            <a:ext cx="8596668" cy="5505450"/>
          </a:xfrm>
        </p:spPr>
        <p:txBody>
          <a:bodyPr>
            <a:noAutofit/>
          </a:bodyPr>
          <a:lstStyle/>
          <a:p>
            <a:pPr>
              <a:buFont typeface="Wingdings" panose="05000000000000000000" pitchFamily="2" charset="2"/>
              <a:buChar char="§"/>
            </a:pPr>
            <a:r>
              <a:rPr lang="en-US" sz="1600" b="0" i="0" dirty="0">
                <a:solidFill>
                  <a:schemeClr val="tx1"/>
                </a:solidFill>
                <a:effectLst/>
                <a:latin typeface="Aptos" panose="020B0004020202020204" pitchFamily="34" charset="0"/>
              </a:rPr>
              <a:t>Implement a centralized dispatch system to optimize service appointments and technician assignments.</a:t>
            </a:r>
          </a:p>
          <a:p>
            <a:pPr lvl="1">
              <a:buFont typeface="Wingdings" panose="05000000000000000000" pitchFamily="2" charset="2"/>
              <a:buChar char="§"/>
            </a:pPr>
            <a:r>
              <a:rPr lang="en-US" dirty="0">
                <a:solidFill>
                  <a:schemeClr val="tx1"/>
                </a:solidFill>
                <a:latin typeface="Aptos" panose="020B0004020202020204" pitchFamily="34" charset="0"/>
              </a:rPr>
              <a:t>Limit instances where Master techs are focusing on simple tasks. </a:t>
            </a:r>
          </a:p>
          <a:p>
            <a:pPr algn="l">
              <a:buFont typeface="Wingdings" panose="05000000000000000000" pitchFamily="2" charset="2"/>
              <a:buChar char="§"/>
            </a:pPr>
            <a:r>
              <a:rPr lang="en-US" sz="1600" b="0" i="0" dirty="0">
                <a:solidFill>
                  <a:schemeClr val="tx1"/>
                </a:solidFill>
                <a:effectLst/>
                <a:latin typeface="Aptos" panose="020B0004020202020204" pitchFamily="34" charset="0"/>
              </a:rPr>
              <a:t>Regularly share service department targets and goals through team meetings and visual displays.</a:t>
            </a:r>
          </a:p>
          <a:p>
            <a:pPr lvl="1">
              <a:buFont typeface="Wingdings" panose="05000000000000000000" pitchFamily="2" charset="2"/>
              <a:buChar char="§"/>
            </a:pPr>
            <a:r>
              <a:rPr lang="en-US" b="0" i="0" dirty="0">
                <a:solidFill>
                  <a:schemeClr val="tx1"/>
                </a:solidFill>
                <a:effectLst/>
                <a:latin typeface="Aptos" panose="020B0004020202020204" pitchFamily="34" charset="0"/>
              </a:rPr>
              <a:t>Utilize performance dashboards for real-time tracking of individual and team progress.</a:t>
            </a:r>
          </a:p>
          <a:p>
            <a:pPr>
              <a:buFont typeface="Wingdings" panose="05000000000000000000" pitchFamily="2" charset="2"/>
              <a:buChar char="§"/>
            </a:pPr>
            <a:r>
              <a:rPr lang="en-US" sz="1600" b="0" i="0" dirty="0">
                <a:solidFill>
                  <a:schemeClr val="tx1"/>
                </a:solidFill>
                <a:effectLst/>
                <a:latin typeface="Aptos" panose="020B0004020202020204" pitchFamily="34" charset="0"/>
              </a:rPr>
              <a:t>Schedule monthly meetings to review achievements, discuss challenges, and celebrate successes</a:t>
            </a:r>
          </a:p>
          <a:p>
            <a:pPr lvl="1">
              <a:buFont typeface="Wingdings" panose="05000000000000000000" pitchFamily="2" charset="2"/>
              <a:buChar char="§"/>
            </a:pPr>
            <a:r>
              <a:rPr lang="en-US" b="0" i="0" dirty="0">
                <a:solidFill>
                  <a:schemeClr val="tx1"/>
                </a:solidFill>
                <a:effectLst/>
                <a:latin typeface="Aptos" panose="020B0004020202020204" pitchFamily="34" charset="0"/>
              </a:rPr>
              <a:t>Encourage open dialogue for feedback and brainstorming on service improvement initiatives</a:t>
            </a:r>
            <a:endParaRPr lang="en-US" dirty="0">
              <a:solidFill>
                <a:schemeClr val="tx1"/>
              </a:solidFill>
              <a:latin typeface="Aptos" panose="020B0004020202020204" pitchFamily="34" charset="0"/>
            </a:endParaRPr>
          </a:p>
          <a:p>
            <a:pPr indent="-285750">
              <a:buFont typeface="Wingdings" panose="05000000000000000000" pitchFamily="2" charset="2"/>
              <a:buChar char="§"/>
            </a:pPr>
            <a:r>
              <a:rPr lang="en-US" sz="1600" b="0" i="0" dirty="0">
                <a:solidFill>
                  <a:schemeClr val="tx1"/>
                </a:solidFill>
                <a:effectLst/>
                <a:latin typeface="Aptos" panose="020B0004020202020204" pitchFamily="34" charset="0"/>
              </a:rPr>
              <a:t>Introduce Saturday hours to accommodate customers’ schedules and increase service availability</a:t>
            </a:r>
          </a:p>
          <a:p>
            <a:pPr lvl="1">
              <a:buFont typeface="Wingdings" panose="05000000000000000000" pitchFamily="2" charset="2"/>
              <a:buChar char="§"/>
            </a:pPr>
            <a:r>
              <a:rPr lang="en-US" b="0" i="0" dirty="0">
                <a:solidFill>
                  <a:schemeClr val="tx1"/>
                </a:solidFill>
                <a:effectLst/>
                <a:latin typeface="Aptos" panose="020B0004020202020204" pitchFamily="34" charset="0"/>
              </a:rPr>
              <a:t>Promote extended hours through marketing channels to attract more </a:t>
            </a:r>
          </a:p>
          <a:p>
            <a:pPr>
              <a:buFont typeface="Wingdings" panose="05000000000000000000" pitchFamily="2" charset="2"/>
              <a:buChar char="§"/>
            </a:pPr>
            <a:r>
              <a:rPr lang="en-US" sz="1600" b="0" i="0" dirty="0">
                <a:solidFill>
                  <a:schemeClr val="tx1"/>
                </a:solidFill>
                <a:effectLst/>
                <a:latin typeface="Aptos" panose="020B0004020202020204" pitchFamily="34" charset="0"/>
              </a:rPr>
              <a:t>Develop marketing campaigns aimed at owners of older Audi models, highlighting maintenance and repair services.</a:t>
            </a:r>
          </a:p>
          <a:p>
            <a:pPr>
              <a:buFont typeface="Wingdings" panose="05000000000000000000" pitchFamily="2" charset="2"/>
              <a:buChar char="§"/>
            </a:pPr>
            <a:r>
              <a:rPr lang="en-US" sz="1600" b="0" i="0" dirty="0">
                <a:solidFill>
                  <a:schemeClr val="tx1"/>
                </a:solidFill>
                <a:effectLst/>
                <a:latin typeface="Aptos" panose="020B0004020202020204" pitchFamily="34" charset="0"/>
              </a:rPr>
              <a:t>Implement loyalty programs or incentives to encourage customers to choose dealership services over competitors</a:t>
            </a:r>
            <a:endParaRPr lang="en-US" sz="1600" dirty="0">
              <a:solidFill>
                <a:schemeClr val="tx1"/>
              </a:solidFill>
              <a:latin typeface="Aptos" panose="020B0004020202020204" pitchFamily="34" charset="0"/>
            </a:endParaRPr>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3754" y="2160590"/>
            <a:ext cx="3973943" cy="3440110"/>
          </a:xfrm>
        </p:spPr>
        <p:txBody>
          <a:bodyPr>
            <a:normAutofit/>
          </a:bodyPr>
          <a:lstStyle/>
          <a:p>
            <a:pPr marL="0" indent="0">
              <a:buNone/>
            </a:pPr>
            <a:endParaRPr lang="en-US">
              <a:solidFill>
                <a:schemeClr val="bg1"/>
              </a:solidFill>
            </a:endParaRPr>
          </a:p>
          <a:p>
            <a:endParaRPr lang="en-US">
              <a:solidFill>
                <a:schemeClr val="bg1"/>
              </a:solidFill>
            </a:endParaRPr>
          </a:p>
        </p:txBody>
      </p:sp>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7119895"/>
              </p:ext>
            </p:extLst>
          </p:nvPr>
        </p:nvGraphicFramePr>
        <p:xfrm>
          <a:off x="5705100" y="1331271"/>
          <a:ext cx="6161311" cy="4996415"/>
        </p:xfrm>
        <a:graphic>
          <a:graphicData uri="http://schemas.openxmlformats.org/drawingml/2006/table">
            <a:tbl>
              <a:tblPr firstRow="1" bandRow="1">
                <a:noFill/>
                <a:tableStyleId>{5C22544A-7EE6-4342-B048-85BDC9FD1C3A}</a:tableStyleId>
              </a:tblPr>
              <a:tblGrid>
                <a:gridCol w="2047072">
                  <a:extLst>
                    <a:ext uri="{9D8B030D-6E8A-4147-A177-3AD203B41FA5}">
                      <a16:colId xmlns:a16="http://schemas.microsoft.com/office/drawing/2014/main" val="2235853955"/>
                    </a:ext>
                  </a:extLst>
                </a:gridCol>
                <a:gridCol w="1626385">
                  <a:extLst>
                    <a:ext uri="{9D8B030D-6E8A-4147-A177-3AD203B41FA5}">
                      <a16:colId xmlns:a16="http://schemas.microsoft.com/office/drawing/2014/main" val="4174400132"/>
                    </a:ext>
                  </a:extLst>
                </a:gridCol>
                <a:gridCol w="2487854">
                  <a:extLst>
                    <a:ext uri="{9D8B030D-6E8A-4147-A177-3AD203B41FA5}">
                      <a16:colId xmlns:a16="http://schemas.microsoft.com/office/drawing/2014/main" val="1146395385"/>
                    </a:ext>
                  </a:extLst>
                </a:gridCol>
              </a:tblGrid>
              <a:tr h="630792">
                <a:tc>
                  <a:txBody>
                    <a:bodyPr/>
                    <a:lstStyle/>
                    <a:p>
                      <a:pPr algn="ctr"/>
                      <a:r>
                        <a:rPr lang="en-US" sz="1300" b="0" cap="all" spc="150" dirty="0">
                          <a:solidFill>
                            <a:schemeClr val="lt1"/>
                          </a:solidFill>
                        </a:rPr>
                        <a:t>TASK</a:t>
                      </a:r>
                    </a:p>
                  </a:txBody>
                  <a:tcPr marL="108342" marR="108342" marT="108342" marB="108342" anchor="ctr">
                    <a:lnL w="12700" cmpd="sng">
                      <a:noFill/>
                    </a:lnL>
                    <a:lnR w="12700" cmpd="sng">
                      <a:noFill/>
                    </a:lnR>
                    <a:lnT w="12700" cmpd="sng">
                      <a:noFill/>
                    </a:lnT>
                    <a:lnB w="38100" cmpd="sng">
                      <a:noFill/>
                    </a:lnB>
                    <a:solidFill>
                      <a:srgbClr val="505356"/>
                    </a:solidFill>
                  </a:tcPr>
                </a:tc>
                <a:tc>
                  <a:txBody>
                    <a:bodyPr/>
                    <a:lstStyle/>
                    <a:p>
                      <a:pPr algn="ctr"/>
                      <a:r>
                        <a:rPr lang="en-US" sz="1300" b="0" cap="all" spc="150">
                          <a:solidFill>
                            <a:schemeClr val="lt1"/>
                          </a:solidFill>
                        </a:rPr>
                        <a:t>Position responsible</a:t>
                      </a:r>
                    </a:p>
                  </a:txBody>
                  <a:tcPr marL="108342" marR="108342" marT="108342" marB="108342" anchor="ctr">
                    <a:lnL w="12700" cmpd="sng">
                      <a:noFill/>
                    </a:lnL>
                    <a:lnR w="12700" cmpd="sng">
                      <a:noFill/>
                    </a:lnR>
                    <a:lnT w="12700" cmpd="sng">
                      <a:noFill/>
                    </a:lnT>
                    <a:lnB w="38100" cmpd="sng">
                      <a:noFill/>
                    </a:lnB>
                    <a:solidFill>
                      <a:srgbClr val="505356"/>
                    </a:solidFill>
                  </a:tcPr>
                </a:tc>
                <a:tc>
                  <a:txBody>
                    <a:bodyPr/>
                    <a:lstStyle/>
                    <a:p>
                      <a:pPr algn="ctr"/>
                      <a:r>
                        <a:rPr lang="en-US" sz="1300" b="0" cap="all" spc="150" dirty="0">
                          <a:solidFill>
                            <a:schemeClr val="lt1"/>
                          </a:solidFill>
                        </a:rPr>
                        <a:t>Check in/completion schedule</a:t>
                      </a:r>
                    </a:p>
                  </a:txBody>
                  <a:tcPr marL="108342" marR="108342" marT="108342" marB="108342" anchor="ctr">
                    <a:lnL w="12700" cmpd="sng">
                      <a:noFill/>
                    </a:lnL>
                    <a:lnR w="12700" cmpd="sng">
                      <a:noFill/>
                    </a:lnR>
                    <a:lnT w="12700" cmpd="sng">
                      <a:noFill/>
                    </a:lnT>
                    <a:lnB w="38100" cmpd="sng">
                      <a:noFill/>
                    </a:lnB>
                    <a:solidFill>
                      <a:srgbClr val="505356"/>
                    </a:solidFill>
                  </a:tcPr>
                </a:tc>
                <a:extLst>
                  <a:ext uri="{0D108BD9-81ED-4DB2-BD59-A6C34878D82A}">
                    <a16:rowId xmlns:a16="http://schemas.microsoft.com/office/drawing/2014/main" val="1083418974"/>
                  </a:ext>
                </a:extLst>
              </a:tr>
              <a:tr h="558564">
                <a:tc>
                  <a:txBody>
                    <a:bodyPr/>
                    <a:lstStyle/>
                    <a:p>
                      <a:pPr algn="ctr"/>
                      <a:r>
                        <a:rPr lang="en-US" sz="1000" cap="none" spc="0" dirty="0">
                          <a:solidFill>
                            <a:schemeClr val="tx1"/>
                          </a:solidFill>
                        </a:rPr>
                        <a:t>Saturday Hours</a:t>
                      </a:r>
                    </a:p>
                  </a:txBody>
                  <a:tcPr marL="108342" marR="108342" marT="108342" marB="108342" anchor="ctr">
                    <a:lnL w="12700" cmpd="sng">
                      <a:noFill/>
                      <a:prstDash val="solid"/>
                    </a:lnL>
                    <a:lnR w="12700" cmpd="sng">
                      <a:noFill/>
                      <a:prstDash val="solid"/>
                    </a:lnR>
                    <a:lnT w="38100" cmpd="sng">
                      <a:noFill/>
                    </a:lnT>
                    <a:lnB w="12700" cmpd="sng">
                      <a:noFill/>
                      <a:prstDash val="solid"/>
                    </a:lnB>
                    <a:noFill/>
                  </a:tcPr>
                </a:tc>
                <a:tc>
                  <a:txBody>
                    <a:bodyPr/>
                    <a:lstStyle/>
                    <a:p>
                      <a:pPr algn="ctr"/>
                      <a:r>
                        <a:rPr lang="en-US" sz="1000" cap="none" spc="0">
                          <a:solidFill>
                            <a:schemeClr val="tx1"/>
                          </a:solidFill>
                        </a:rPr>
                        <a:t>Service Manager GM</a:t>
                      </a:r>
                    </a:p>
                  </a:txBody>
                  <a:tcPr marL="108342" marR="108342" marT="108342" marB="108342" anchor="ctr">
                    <a:lnL w="12700" cmpd="sng">
                      <a:noFill/>
                      <a:prstDash val="solid"/>
                    </a:lnL>
                    <a:lnR w="12700" cmpd="sng">
                      <a:noFill/>
                      <a:prstDash val="solid"/>
                    </a:lnR>
                    <a:lnT w="38100" cmpd="sng">
                      <a:noFill/>
                    </a:lnT>
                    <a:lnB w="12700" cmpd="sng">
                      <a:noFill/>
                      <a:prstDash val="solid"/>
                    </a:lnB>
                    <a:noFill/>
                  </a:tcPr>
                </a:tc>
                <a:tc>
                  <a:txBody>
                    <a:bodyPr/>
                    <a:lstStyle/>
                    <a:p>
                      <a:pPr algn="ctr"/>
                      <a:r>
                        <a:rPr lang="en-US" sz="1000" cap="none" spc="0">
                          <a:solidFill>
                            <a:schemeClr val="tx1"/>
                          </a:solidFill>
                        </a:rPr>
                        <a:t>November 1</a:t>
                      </a:r>
                      <a:r>
                        <a:rPr lang="en-US" sz="1000" cap="none" spc="0" baseline="30000">
                          <a:solidFill>
                            <a:schemeClr val="tx1"/>
                          </a:solidFill>
                        </a:rPr>
                        <a:t>st</a:t>
                      </a:r>
                      <a:r>
                        <a:rPr lang="en-US" sz="1000" cap="none" spc="0">
                          <a:solidFill>
                            <a:schemeClr val="tx1"/>
                          </a:solidFill>
                        </a:rPr>
                        <a:t> 2024</a:t>
                      </a:r>
                    </a:p>
                  </a:txBody>
                  <a:tcPr marL="108342" marR="108342" marT="108342" marB="108342" anchor="ctr">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2400365483"/>
                  </a:ext>
                </a:extLst>
              </a:tr>
              <a:tr h="558564">
                <a:tc>
                  <a:txBody>
                    <a:bodyPr/>
                    <a:lstStyle/>
                    <a:p>
                      <a:pPr algn="ctr"/>
                      <a:r>
                        <a:rPr lang="en-US" sz="1000" cap="none" spc="0" dirty="0">
                          <a:solidFill>
                            <a:schemeClr val="tx1"/>
                          </a:solidFill>
                        </a:rPr>
                        <a:t>Marketing Campaign</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a:solidFill>
                            <a:schemeClr val="tx1"/>
                          </a:solidFill>
                        </a:rPr>
                        <a:t>Service Manager GM</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a:solidFill>
                            <a:schemeClr val="tx1"/>
                          </a:solidFill>
                        </a:rPr>
                        <a:t>October 15</a:t>
                      </a:r>
                      <a:r>
                        <a:rPr lang="en-US" sz="1000" cap="none" spc="0" baseline="30000">
                          <a:solidFill>
                            <a:schemeClr val="tx1"/>
                          </a:solidFill>
                        </a:rPr>
                        <a:t>th</a:t>
                      </a:r>
                      <a:r>
                        <a:rPr lang="en-US" sz="1000" cap="none" spc="0">
                          <a:solidFill>
                            <a:schemeClr val="tx1"/>
                          </a:solidFill>
                        </a:rPr>
                        <a:t> 2024</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107845787"/>
                  </a:ext>
                </a:extLst>
              </a:tr>
              <a:tr h="715058">
                <a:tc>
                  <a:txBody>
                    <a:bodyPr/>
                    <a:lstStyle/>
                    <a:p>
                      <a:pPr algn="ctr"/>
                      <a:r>
                        <a:rPr lang="en-US" sz="1000" cap="none" spc="0">
                          <a:solidFill>
                            <a:schemeClr val="tx1"/>
                          </a:solidFill>
                        </a:rPr>
                        <a:t>Hire additional Tech</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r>
                        <a:rPr lang="en-US" sz="1000" cap="none" spc="0" dirty="0">
                          <a:solidFill>
                            <a:schemeClr val="tx1"/>
                          </a:solidFill>
                        </a:rPr>
                        <a:t>Service Manager, HR</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r>
                        <a:rPr lang="en-US" sz="1000" cap="none" spc="0">
                          <a:solidFill>
                            <a:schemeClr val="tx1"/>
                          </a:solidFill>
                        </a:rPr>
                        <a:t>November 1</a:t>
                      </a:r>
                      <a:r>
                        <a:rPr lang="en-US" sz="1000" cap="none" spc="0" baseline="30000">
                          <a:solidFill>
                            <a:schemeClr val="tx1"/>
                          </a:solidFill>
                        </a:rPr>
                        <a:t>st</a:t>
                      </a:r>
                      <a:r>
                        <a:rPr lang="en-US" sz="1000" cap="none" spc="0">
                          <a:solidFill>
                            <a:schemeClr val="tx1"/>
                          </a:solidFill>
                        </a:rPr>
                        <a:t> 2024</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530126605"/>
                  </a:ext>
                </a:extLst>
              </a:tr>
              <a:tr h="871552">
                <a:tc>
                  <a:txBody>
                    <a:bodyPr/>
                    <a:lstStyle/>
                    <a:p>
                      <a:pPr algn="ctr"/>
                      <a:r>
                        <a:rPr lang="en-US" sz="1000" cap="none" spc="0">
                          <a:solidFill>
                            <a:schemeClr val="tx1"/>
                          </a:solidFill>
                        </a:rPr>
                        <a:t>Hire additional Service Advisor</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dirty="0">
                          <a:solidFill>
                            <a:schemeClr val="tx1"/>
                          </a:solidFill>
                        </a:rPr>
                        <a:t>Service Manager, HR</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a:solidFill>
                            <a:schemeClr val="tx1"/>
                          </a:solidFill>
                        </a:rPr>
                        <a:t>November 1</a:t>
                      </a:r>
                      <a:r>
                        <a:rPr lang="en-US" sz="1000" cap="none" spc="0" baseline="30000">
                          <a:solidFill>
                            <a:schemeClr val="tx1"/>
                          </a:solidFill>
                        </a:rPr>
                        <a:t>st</a:t>
                      </a:r>
                      <a:r>
                        <a:rPr lang="en-US" sz="1000" cap="none" spc="0">
                          <a:solidFill>
                            <a:schemeClr val="tx1"/>
                          </a:solidFill>
                        </a:rPr>
                        <a:t> 2024</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1950345431"/>
                  </a:ext>
                </a:extLst>
              </a:tr>
              <a:tr h="715058">
                <a:tc>
                  <a:txBody>
                    <a:bodyPr/>
                    <a:lstStyle/>
                    <a:p>
                      <a:pPr algn="ctr"/>
                      <a:r>
                        <a:rPr lang="en-US" sz="1000" cap="none" spc="0">
                          <a:solidFill>
                            <a:schemeClr val="tx1"/>
                          </a:solidFill>
                        </a:rPr>
                        <a:t>Commence SA training program</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r>
                        <a:rPr lang="en-US" sz="1000" cap="none" spc="0">
                          <a:solidFill>
                            <a:schemeClr val="tx1"/>
                          </a:solidFill>
                        </a:rPr>
                        <a:t>GM</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r>
                        <a:rPr lang="en-US" sz="1000" cap="none" spc="0" dirty="0">
                          <a:solidFill>
                            <a:schemeClr val="tx1"/>
                          </a:solidFill>
                        </a:rPr>
                        <a:t>November 1</a:t>
                      </a:r>
                      <a:r>
                        <a:rPr lang="en-US" sz="1000" cap="none" spc="0" baseline="30000" dirty="0">
                          <a:solidFill>
                            <a:schemeClr val="tx1"/>
                          </a:solidFill>
                        </a:rPr>
                        <a:t>st</a:t>
                      </a:r>
                      <a:r>
                        <a:rPr lang="en-US" sz="1000" cap="none" spc="0" dirty="0">
                          <a:solidFill>
                            <a:schemeClr val="tx1"/>
                          </a:solidFill>
                        </a:rPr>
                        <a:t> 2024</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960891333"/>
                  </a:ext>
                </a:extLst>
              </a:tr>
              <a:tr h="425343">
                <a:tc>
                  <a:txBody>
                    <a:bodyPr/>
                    <a:lstStyle/>
                    <a:p>
                      <a:pPr algn="ctr"/>
                      <a:r>
                        <a:rPr lang="en-US" sz="1000" cap="none" spc="0" dirty="0">
                          <a:solidFill>
                            <a:schemeClr val="tx1"/>
                          </a:solidFill>
                        </a:rPr>
                        <a:t>Implement customer loyalty program</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dirty="0">
                          <a:solidFill>
                            <a:schemeClr val="tx1"/>
                          </a:solidFill>
                        </a:rPr>
                        <a:t>Service Manager</a:t>
                      </a: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algn="ctr"/>
                      <a:r>
                        <a:rPr lang="en-US" sz="1000" cap="none" spc="0" dirty="0">
                          <a:solidFill>
                            <a:schemeClr val="tx1"/>
                          </a:solidFill>
                        </a:rPr>
                        <a:t>November 1st 2024</a:t>
                      </a:r>
                      <a:endParaRPr lang="en-US" sz="1000" cap="none" spc="0" baseline="30000" dirty="0">
                        <a:solidFill>
                          <a:schemeClr val="tx1"/>
                        </a:solidFill>
                      </a:endParaRP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4137224325"/>
                  </a:ext>
                </a:extLst>
              </a:tr>
              <a:tr h="425343">
                <a:tc>
                  <a:txBody>
                    <a:bodyPr/>
                    <a:lstStyle/>
                    <a:p>
                      <a:pPr algn="ctr"/>
                      <a:endParaRPr lang="en-US" sz="1000" cap="none" spc="0">
                        <a:solidFill>
                          <a:schemeClr val="tx1"/>
                        </a:solidFill>
                      </a:endParaRP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endParaRPr lang="en-US" sz="1000" cap="none" spc="0">
                        <a:solidFill>
                          <a:schemeClr val="tx1"/>
                        </a:solidFill>
                      </a:endParaRP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tc>
                  <a:txBody>
                    <a:bodyPr/>
                    <a:lstStyle/>
                    <a:p>
                      <a:pPr algn="ctr"/>
                      <a:endParaRPr lang="en-US" sz="1000" cap="none" spc="0" dirty="0">
                        <a:solidFill>
                          <a:schemeClr val="tx1"/>
                        </a:solidFill>
                      </a:endParaRPr>
                    </a:p>
                  </a:txBody>
                  <a:tcPr marL="108342" marR="108342" marT="108342" marB="108342"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6868</TotalTime>
  <Words>1039</Words>
  <Application>Microsoft Office PowerPoint</Application>
  <PresentationFormat>Widescreen</PresentationFormat>
  <Paragraphs>81</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Arial</vt:lpstr>
      <vt:lpstr>Trebuchet MS</vt:lpstr>
      <vt:lpstr>Wingdings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 Strategies and 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Marko Andrejevic</cp:lastModifiedBy>
  <cp:revision>6</cp:revision>
  <dcterms:created xsi:type="dcterms:W3CDTF">2022-12-04T13:10:55Z</dcterms:created>
  <dcterms:modified xsi:type="dcterms:W3CDTF">2024-09-29T22:43:48Z</dcterms:modified>
</cp:coreProperties>
</file>