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4" d="100"/>
          <a:sy n="104" d="100"/>
        </p:scale>
        <p:origin x="138" y="2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9/14/2024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Nolan Armpriester, class N449</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 – We have some major opportunities with hours per RO and shop flow/production. We have too many one line repair orders and I feel we are missing out on potential ASR’s by possibly rushing through the jobs. We also seem to have some opportunity to increase our ELR and gross by managing work distribution a bit better in the main shop, quick lane and the truck shop</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 – Our biggest threats have always been and will always be the aftermarket. We need to stay relevant and competitive with the aftermarket to drive customers into our store. Once they are here, we will show them what separates us from the independents, and I believe if we can get them to our store, we will capture their business for life. Non-compliance with processes is also a major threat and we will need to consistently inspect what we expect to ensure that we are compliant</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 – Our main objective will be to increase our quick lane hours per </a:t>
            </a:r>
            <a:r>
              <a:rPr lang="en-US" dirty="0" err="1"/>
              <a:t>ro</a:t>
            </a:r>
            <a:r>
              <a:rPr lang="en-US" dirty="0"/>
              <a:t> to 2.0. We are possibly missing out on opportunities by not properly following our tech repair process. We also need to increase shop utilization as well as proficiency ASAP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 – Our strategy will be simple. We will re-educate all of our employees via our process book and will hold them accountable through reporting and consistent talks. The results will follow as we have seen time and time again. We will also spend time monitoring our tech a/tech b process in quick lane to ensure we are looking over vehicles properly and making the appropriate recommendations when needed</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 – Our tactics will also be simple as our processes and clearly defined. We will re-review our tech repair process, our FA process, our MPI process </a:t>
            </a:r>
            <a:r>
              <a:rPr lang="en-US" dirty="0" err="1"/>
              <a:t>etc</a:t>
            </a:r>
            <a:r>
              <a:rPr lang="en-US" dirty="0"/>
              <a:t> as we know that when they are followed properly the results follow. We will also go over our scheduling process to ensure that we are booking the desired amount of hours each day so we utilize our inventory as efficiently as possible</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887993240"/>
              </p:ext>
            </p:extLst>
          </p:nvPr>
        </p:nvGraphicFramePr>
        <p:xfrm>
          <a:off x="677334" y="1818624"/>
          <a:ext cx="9132492" cy="66914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Review process book with techs and advisors</a:t>
                      </a:r>
                    </a:p>
                  </a:txBody>
                  <a:tcPr/>
                </a:tc>
                <a:tc>
                  <a:txBody>
                    <a:bodyPr/>
                    <a:lstStyle/>
                    <a:p>
                      <a:r>
                        <a:rPr lang="en-US" dirty="0"/>
                        <a:t>Service manager</a:t>
                      </a:r>
                    </a:p>
                  </a:txBody>
                  <a:tcPr/>
                </a:tc>
                <a:tc>
                  <a:txBody>
                    <a:bodyPr/>
                    <a:lstStyle/>
                    <a:p>
                      <a:r>
                        <a:rPr lang="en-US" dirty="0"/>
                        <a:t>Currently ongoing</a:t>
                      </a:r>
                    </a:p>
                  </a:txBody>
                  <a:tcPr/>
                </a:tc>
                <a:extLst>
                  <a:ext uri="{0D108BD9-81ED-4DB2-BD59-A6C34878D82A}">
                    <a16:rowId xmlns:a16="http://schemas.microsoft.com/office/drawing/2014/main" val="2400365483"/>
                  </a:ext>
                </a:extLst>
              </a:tr>
              <a:tr h="565004">
                <a:tc>
                  <a:txBody>
                    <a:bodyPr/>
                    <a:lstStyle/>
                    <a:p>
                      <a:r>
                        <a:rPr lang="en-US" dirty="0"/>
                        <a:t>Review tech a/tech b process with quick lane</a:t>
                      </a:r>
                    </a:p>
                  </a:txBody>
                  <a:tcPr/>
                </a:tc>
                <a:tc>
                  <a:txBody>
                    <a:bodyPr/>
                    <a:lstStyle/>
                    <a:p>
                      <a:r>
                        <a:rPr lang="en-US" dirty="0"/>
                        <a:t>Service manager</a:t>
                      </a:r>
                    </a:p>
                  </a:txBody>
                  <a:tcPr/>
                </a:tc>
                <a:tc>
                  <a:txBody>
                    <a:bodyPr/>
                    <a:lstStyle/>
                    <a:p>
                      <a:r>
                        <a:rPr lang="en-US" dirty="0"/>
                        <a:t>Currently ongoing</a:t>
                      </a:r>
                    </a:p>
                  </a:txBody>
                  <a:tcPr/>
                </a:tc>
                <a:extLst>
                  <a:ext uri="{0D108BD9-81ED-4DB2-BD59-A6C34878D82A}">
                    <a16:rowId xmlns:a16="http://schemas.microsoft.com/office/drawing/2014/main" val="107845787"/>
                  </a:ext>
                </a:extLst>
              </a:tr>
              <a:tr h="565004">
                <a:tc>
                  <a:txBody>
                    <a:bodyPr/>
                    <a:lstStyle/>
                    <a:p>
                      <a:r>
                        <a:rPr lang="en-US" dirty="0"/>
                        <a:t>Review FA and MPI process with main shop and quick lane</a:t>
                      </a:r>
                    </a:p>
                  </a:txBody>
                  <a:tcPr/>
                </a:tc>
                <a:tc>
                  <a:txBody>
                    <a:bodyPr/>
                    <a:lstStyle/>
                    <a:p>
                      <a:r>
                        <a:rPr lang="en-US" dirty="0"/>
                        <a:t>Service manager</a:t>
                      </a:r>
                    </a:p>
                  </a:txBody>
                  <a:tcPr/>
                </a:tc>
                <a:tc>
                  <a:txBody>
                    <a:bodyPr/>
                    <a:lstStyle/>
                    <a:p>
                      <a:r>
                        <a:rPr lang="en-US" dirty="0"/>
                        <a:t>Currently ongoing</a:t>
                      </a:r>
                    </a:p>
                  </a:txBody>
                  <a:tcPr/>
                </a:tc>
                <a:extLst>
                  <a:ext uri="{0D108BD9-81ED-4DB2-BD59-A6C34878D82A}">
                    <a16:rowId xmlns:a16="http://schemas.microsoft.com/office/drawing/2014/main" val="1530126605"/>
                  </a:ext>
                </a:extLst>
              </a:tr>
              <a:tr h="565004">
                <a:tc>
                  <a:txBody>
                    <a:bodyPr/>
                    <a:lstStyle/>
                    <a:p>
                      <a:r>
                        <a:rPr lang="en-US" dirty="0"/>
                        <a:t>Inspect results through CDK reporting and internal tracking reports</a:t>
                      </a:r>
                    </a:p>
                  </a:txBody>
                  <a:tcPr/>
                </a:tc>
                <a:tc>
                  <a:txBody>
                    <a:bodyPr/>
                    <a:lstStyle/>
                    <a:p>
                      <a:r>
                        <a:rPr lang="en-US" dirty="0"/>
                        <a:t>Service manager/Director</a:t>
                      </a:r>
                    </a:p>
                  </a:txBody>
                  <a:tcPr/>
                </a:tc>
                <a:tc>
                  <a:txBody>
                    <a:bodyPr/>
                    <a:lstStyle/>
                    <a:p>
                      <a:r>
                        <a:rPr lang="en-US" dirty="0"/>
                        <a:t>Currently ongoing</a:t>
                      </a:r>
                    </a:p>
                  </a:txBody>
                  <a:tcPr/>
                </a:tc>
                <a:extLst>
                  <a:ext uri="{0D108BD9-81ED-4DB2-BD59-A6C34878D82A}">
                    <a16:rowId xmlns:a16="http://schemas.microsoft.com/office/drawing/2014/main" val="1950345431"/>
                  </a:ext>
                </a:extLst>
              </a:tr>
              <a:tr h="565004">
                <a:tc>
                  <a:txBody>
                    <a:bodyPr/>
                    <a:lstStyle/>
                    <a:p>
                      <a:r>
                        <a:rPr lang="en-US" dirty="0"/>
                        <a:t>Hold technicians accountable to their objective and all processes by inspecting what we expect</a:t>
                      </a:r>
                    </a:p>
                  </a:txBody>
                  <a:tcPr/>
                </a:tc>
                <a:tc>
                  <a:txBody>
                    <a:bodyPr/>
                    <a:lstStyle/>
                    <a:p>
                      <a:r>
                        <a:rPr lang="en-US" dirty="0"/>
                        <a:t>Service manager</a:t>
                      </a:r>
                    </a:p>
                  </a:txBody>
                  <a:tcPr/>
                </a:tc>
                <a:tc>
                  <a:txBody>
                    <a:bodyPr/>
                    <a:lstStyle/>
                    <a:p>
                      <a:r>
                        <a:rPr lang="en-US" dirty="0"/>
                        <a:t>Ongoing</a:t>
                      </a:r>
                    </a:p>
                  </a:txBody>
                  <a:tcPr/>
                </a:tc>
                <a:extLst>
                  <a:ext uri="{0D108BD9-81ED-4DB2-BD59-A6C34878D82A}">
                    <a16:rowId xmlns:a16="http://schemas.microsoft.com/office/drawing/2014/main" val="1960891333"/>
                  </a:ext>
                </a:extLst>
              </a:tr>
              <a:tr h="565004">
                <a:tc>
                  <a:txBody>
                    <a:bodyPr/>
                    <a:lstStyle/>
                    <a:p>
                      <a:r>
                        <a:rPr lang="en-US" dirty="0"/>
                        <a:t>Achieve increase in </a:t>
                      </a:r>
                      <a:r>
                        <a:rPr lang="en-US" dirty="0" err="1"/>
                        <a:t>hrs</a:t>
                      </a:r>
                      <a:r>
                        <a:rPr lang="en-US" dirty="0"/>
                        <a:t> per RO, proficiency and shop utilization</a:t>
                      </a:r>
                    </a:p>
                  </a:txBody>
                  <a:tcPr/>
                </a:tc>
                <a:tc>
                  <a:txBody>
                    <a:bodyPr/>
                    <a:lstStyle/>
                    <a:p>
                      <a:r>
                        <a:rPr lang="en-US" dirty="0"/>
                        <a:t>Service manager, advisors, technicians</a:t>
                      </a:r>
                    </a:p>
                  </a:txBody>
                  <a:tcPr/>
                </a:tc>
                <a:tc>
                  <a:txBody>
                    <a:bodyPr/>
                    <a:lstStyle/>
                    <a:p>
                      <a:r>
                        <a:rPr lang="en-US" dirty="0"/>
                        <a:t>10/15/2024</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Synopsis – Overall there are a lot of things that we do very well at our store but we obviously can and will do better. We are still missing critical opportunities which is evident through the RO analysis and I feel at times our employees can stray from the processes. I have recently promoted a new manager at this store that was a protégé of mine for the past 5 or so years, he is an extension of me and I think that installing him as manager will help to hold everyone accountable to what we expect and I am anticipating that we will achieve the results we desire within the next month or so. </a:t>
            </a:r>
          </a:p>
          <a:p>
            <a:endParaRPr lang="en-US" dirty="0"/>
          </a:p>
          <a:p>
            <a:r>
              <a:rPr lang="en-US" dirty="0"/>
              <a:t>As a side note, your service class was awesome to take and I appreciate all of the knowledge that you gave each of us. I look forward to continuing to measurable improvement at all of our stores by strictly adhering to the processes set forth and inspecting what we expect on a daily basis.</a:t>
            </a:r>
          </a:p>
          <a:p>
            <a:r>
              <a:rPr lang="en-US" dirty="0"/>
              <a:t>Thank you for everything!!!</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 We currently use consumer connection, epsilon and </a:t>
            </a:r>
            <a:r>
              <a:rPr lang="en-US" sz="1800" b="0" i="0" u="none" strike="noStrike" baseline="0" dirty="0" err="1">
                <a:solidFill>
                  <a:schemeClr val="tx1"/>
                </a:solidFill>
                <a:latin typeface="Calibri" panose="020F0502020204030204" pitchFamily="34" charset="0"/>
              </a:rPr>
              <a:t>unotifi</a:t>
            </a:r>
            <a:r>
              <a:rPr lang="en-US" sz="1800" b="0" i="0" u="none" strike="noStrike" baseline="0" dirty="0">
                <a:solidFill>
                  <a:schemeClr val="tx1"/>
                </a:solidFill>
                <a:latin typeface="Calibri" panose="020F0502020204030204" pitchFamily="34" charset="0"/>
              </a:rPr>
              <a:t> for all service marketing</a:t>
            </a:r>
          </a:p>
          <a:p>
            <a:r>
              <a:rPr lang="en-US" sz="1800" b="0" i="0" u="none" strike="noStrike" baseline="0" dirty="0">
                <a:solidFill>
                  <a:schemeClr val="tx1"/>
                </a:solidFill>
                <a:latin typeface="Calibri" panose="020F0502020204030204" pitchFamily="34" charset="0"/>
              </a:rPr>
              <a:t>Goals for improvement – We would like to have a heavier presence on social media which could help drive local traffic a bit better. We are also looking to work with epsilon on conversant id’s to target customers better </a:t>
            </a:r>
          </a:p>
          <a:p>
            <a:r>
              <a:rPr lang="en-US" sz="1800" b="0" i="0" u="none" strike="noStrike" baseline="0" dirty="0">
                <a:solidFill>
                  <a:schemeClr val="tx1"/>
                </a:solidFill>
                <a:latin typeface="Calibri" panose="020F0502020204030204" pitchFamily="34" charset="0"/>
              </a:rPr>
              <a:t>Plans to achieve your goals – Our social media manager is currently working to make us more visible on social and we are actively working with epsilon to target by way of conversant id</a:t>
            </a:r>
          </a:p>
          <a:p>
            <a:r>
              <a:rPr lang="en-US" sz="1800" b="0" i="0" u="none" strike="noStrike" baseline="0" dirty="0">
                <a:solidFill>
                  <a:schemeClr val="tx1"/>
                </a:solidFill>
                <a:latin typeface="Calibri" panose="020F0502020204030204" pitchFamily="34" charset="0"/>
              </a:rPr>
              <a:t>Plans to evaluate your changes – we will evaluate the results and a weekly/monthly basis both with Liz, our social manager and with our epsilon rep</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need to work to improve internal GP</a:t>
            </a:r>
          </a:p>
          <a:p>
            <a:r>
              <a:rPr lang="en-US" sz="1800" b="0" i="0" u="none" strike="noStrike" baseline="0" dirty="0">
                <a:solidFill>
                  <a:srgbClr val="221E1F"/>
                </a:solidFill>
                <a:latin typeface="Calibri" panose="020F0502020204030204" pitchFamily="34" charset="0"/>
              </a:rPr>
              <a:t>Goals for improvement – goal would be to improve internal GP by 6.5% to bring us to 76%</a:t>
            </a:r>
          </a:p>
          <a:p>
            <a:r>
              <a:rPr lang="en-US" sz="1800" b="0" i="0" u="none" strike="noStrike" baseline="0" dirty="0">
                <a:solidFill>
                  <a:srgbClr val="221E1F"/>
                </a:solidFill>
                <a:latin typeface="Calibri" panose="020F0502020204030204" pitchFamily="34" charset="0"/>
              </a:rPr>
              <a:t>Plans to achieve your goals – we have modified some of the internal ops to ensure that we achieve our goal moving forward</a:t>
            </a:r>
          </a:p>
          <a:p>
            <a:r>
              <a:rPr lang="en-US" sz="1800" b="0" i="0" u="none" strike="noStrike" baseline="0" dirty="0">
                <a:solidFill>
                  <a:srgbClr val="221E1F"/>
                </a:solidFill>
                <a:latin typeface="Calibri" panose="020F0502020204030204" pitchFamily="34" charset="0"/>
              </a:rPr>
              <a:t>Plans to evaluate your changes – we will evaluate this by running the RAP report each day to inspect what we expect</a:t>
            </a:r>
          </a:p>
          <a:p>
            <a:endParaRPr lang="en-US" dirty="0"/>
          </a:p>
        </p:txBody>
      </p:sp>
      <p:pic>
        <p:nvPicPr>
          <p:cNvPr id="12" name="Content Placeholder 11" descr="A screenshot of a computer&#10;&#10;Description automatically generated">
            <a:extLst>
              <a:ext uri="{FF2B5EF4-FFF2-40B4-BE49-F238E27FC236}">
                <a16:creationId xmlns:a16="http://schemas.microsoft.com/office/drawing/2014/main" id="{28996CC1-61F4-B43E-3721-F9880B1B0BFF}"/>
              </a:ext>
            </a:extLst>
          </p:cNvPr>
          <p:cNvPicPr>
            <a:picLocks noGrp="1" noChangeAspect="1"/>
          </p:cNvPicPr>
          <p:nvPr>
            <p:ph sz="quarter" idx="4"/>
          </p:nvPr>
        </p:nvPicPr>
        <p:blipFill>
          <a:blip r:embed="rId2"/>
          <a:stretch>
            <a:fillRect/>
          </a:stretch>
        </p:blipFill>
        <p:spPr>
          <a:xfrm>
            <a:off x="6096000" y="1929871"/>
            <a:ext cx="4109966" cy="3305175"/>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we hold a strong net of GP. We can do better though as we will continue to focus on expenses </a:t>
            </a:r>
          </a:p>
          <a:p>
            <a:r>
              <a:rPr lang="en-US" sz="1800" b="0" i="0" u="none" strike="noStrike" baseline="0" dirty="0">
                <a:solidFill>
                  <a:srgbClr val="221E1F"/>
                </a:solidFill>
                <a:latin typeface="Calibri" panose="020F0502020204030204" pitchFamily="34" charset="0"/>
              </a:rPr>
              <a:t>Goals for improvement – hope to reduce expenses by 7.41% to bring us down to 50%</a:t>
            </a:r>
          </a:p>
          <a:p>
            <a:r>
              <a:rPr lang="en-US" sz="1800" b="0" i="0" u="none" strike="noStrike" baseline="0" dirty="0">
                <a:solidFill>
                  <a:srgbClr val="221E1F"/>
                </a:solidFill>
                <a:latin typeface="Calibri" panose="020F0502020204030204" pitchFamily="34" charset="0"/>
              </a:rPr>
              <a:t>Plans to achieve your goals – we will perform an expense review and will cut and dead weight that we need to</a:t>
            </a:r>
          </a:p>
          <a:p>
            <a:r>
              <a:rPr lang="en-US" sz="1800" b="0" i="0" u="none" strike="noStrike" baseline="0" dirty="0">
                <a:solidFill>
                  <a:srgbClr val="221E1F"/>
                </a:solidFill>
                <a:latin typeface="Calibri" panose="020F0502020204030204" pitchFamily="34" charset="0"/>
              </a:rPr>
              <a:t>Plans to evaluate your changes – we can evaluate this on a daily/weekly basis through reporting</a:t>
            </a:r>
          </a:p>
          <a:p>
            <a:endParaRPr lang="en-US" dirty="0"/>
          </a:p>
        </p:txBody>
      </p:sp>
      <p:pic>
        <p:nvPicPr>
          <p:cNvPr id="12" name="Content Placeholder 11" descr="A screenshot of a computer&#10;&#10;Description automatically generated">
            <a:extLst>
              <a:ext uri="{FF2B5EF4-FFF2-40B4-BE49-F238E27FC236}">
                <a16:creationId xmlns:a16="http://schemas.microsoft.com/office/drawing/2014/main" id="{76D318AD-B9E5-7F32-3634-A0A9F05ACD9F}"/>
              </a:ext>
            </a:extLst>
          </p:cNvPr>
          <p:cNvPicPr>
            <a:picLocks noGrp="1" noChangeAspect="1"/>
          </p:cNvPicPr>
          <p:nvPr>
            <p:ph sz="half" idx="2"/>
          </p:nvPr>
        </p:nvPicPr>
        <p:blipFill>
          <a:blip r:embed="rId2"/>
          <a:stretch>
            <a:fillRect/>
          </a:stretch>
        </p:blipFill>
        <p:spPr>
          <a:xfrm>
            <a:off x="5866000" y="2003570"/>
            <a:ext cx="3647700" cy="3881437"/>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only at 97.2 proficiency. Need to get to 125% </a:t>
            </a:r>
          </a:p>
          <a:p>
            <a:r>
              <a:rPr lang="en-US" sz="1800" b="0" i="0" u="none" strike="noStrike" baseline="0" dirty="0">
                <a:solidFill>
                  <a:srgbClr val="221E1F"/>
                </a:solidFill>
                <a:latin typeface="Calibri" panose="020F0502020204030204" pitchFamily="34" charset="0"/>
              </a:rPr>
              <a:t>Goals for improvement – manage shop flow better and make sure we are utilizing our inventory as efficiently as possible</a:t>
            </a:r>
          </a:p>
          <a:p>
            <a:r>
              <a:rPr lang="en-US" sz="1800" b="0" i="0" u="none" strike="noStrike" baseline="0" dirty="0">
                <a:solidFill>
                  <a:srgbClr val="221E1F"/>
                </a:solidFill>
                <a:latin typeface="Calibri" panose="020F0502020204030204" pitchFamily="34" charset="0"/>
              </a:rPr>
              <a:t>Plans to achieve your goals – work with the manager and advisors to help shop flow and work distribution</a:t>
            </a:r>
          </a:p>
          <a:p>
            <a:r>
              <a:rPr lang="en-US" sz="1800" b="0" i="0" u="none" strike="noStrike" baseline="0" dirty="0">
                <a:solidFill>
                  <a:srgbClr val="221E1F"/>
                </a:solidFill>
                <a:latin typeface="Calibri" panose="020F0502020204030204" pitchFamily="34" charset="0"/>
              </a:rPr>
              <a:t>Plans to evaluate your changes – we will check this daily through our FRH report and tech hours report</a:t>
            </a:r>
          </a:p>
          <a:p>
            <a:endParaRPr lang="en-US" dirty="0"/>
          </a:p>
        </p:txBody>
      </p:sp>
      <p:pic>
        <p:nvPicPr>
          <p:cNvPr id="8" name="Content Placeholder 7" descr="A screenshot of a service inventory analysis&#10;&#10;Description automatically generated">
            <a:extLst>
              <a:ext uri="{FF2B5EF4-FFF2-40B4-BE49-F238E27FC236}">
                <a16:creationId xmlns:a16="http://schemas.microsoft.com/office/drawing/2014/main" id="{19BFB3B0-EE4F-2AC9-2E3A-E6FCED0D1597}"/>
              </a:ext>
            </a:extLst>
          </p:cNvPr>
          <p:cNvPicPr>
            <a:picLocks noGrp="1" noChangeAspect="1"/>
          </p:cNvPicPr>
          <p:nvPr>
            <p:ph sz="half" idx="2"/>
          </p:nvPr>
        </p:nvPicPr>
        <p:blipFill>
          <a:blip r:embed="rId2"/>
          <a:stretch>
            <a:fillRect/>
          </a:stretch>
        </p:blipFill>
        <p:spPr>
          <a:xfrm>
            <a:off x="5238308" y="1713305"/>
            <a:ext cx="4184650" cy="3214296"/>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utilization must improve, we are only at 80%</a:t>
            </a:r>
          </a:p>
          <a:p>
            <a:r>
              <a:rPr lang="en-US" sz="1800" b="0" i="0" u="none" strike="noStrike" baseline="0" dirty="0">
                <a:solidFill>
                  <a:srgbClr val="221E1F"/>
                </a:solidFill>
                <a:latin typeface="Calibri" panose="020F0502020204030204" pitchFamily="34" charset="0"/>
              </a:rPr>
              <a:t>Goals for improvement – shop distribution, appointment scheduling must improve to ensure we can maximize every stall we have each day</a:t>
            </a:r>
          </a:p>
          <a:p>
            <a:r>
              <a:rPr lang="en-US" sz="1800" b="0" i="0" u="none" strike="noStrike" baseline="0" dirty="0">
                <a:solidFill>
                  <a:srgbClr val="221E1F"/>
                </a:solidFill>
                <a:latin typeface="Calibri" panose="020F0502020204030204" pitchFamily="34" charset="0"/>
              </a:rPr>
              <a:t>Plans to achieve your goals – potentially add another tech, make sure advisors understand shop flow, idle time, </a:t>
            </a:r>
            <a:r>
              <a:rPr lang="en-US" sz="1800" b="0" i="0" u="none" strike="noStrike" baseline="0" dirty="0" err="1">
                <a:solidFill>
                  <a:srgbClr val="221E1F"/>
                </a:solidFill>
                <a:latin typeface="Calibri" panose="020F0502020204030204" pitchFamily="34" charset="0"/>
              </a:rPr>
              <a:t>etc</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 again, RAP report, FRH report, </a:t>
            </a:r>
            <a:r>
              <a:rPr lang="en-US" sz="1800" b="0" i="0" u="none" strike="noStrike" baseline="0" dirty="0" err="1">
                <a:solidFill>
                  <a:srgbClr val="221E1F"/>
                </a:solidFill>
                <a:latin typeface="Calibri" panose="020F0502020204030204" pitchFamily="34" charset="0"/>
              </a:rPr>
              <a:t>etc</a:t>
            </a:r>
            <a:r>
              <a:rPr lang="en-US" sz="1800" b="0" i="0" u="none" strike="noStrike" baseline="0" dirty="0">
                <a:solidFill>
                  <a:srgbClr val="221E1F"/>
                </a:solidFill>
                <a:latin typeface="Calibri" panose="020F0502020204030204" pitchFamily="34" charset="0"/>
              </a:rPr>
              <a:t> will all tell us what we need to inspect</a:t>
            </a:r>
          </a:p>
          <a:p>
            <a:endParaRPr lang="en-US" dirty="0"/>
          </a:p>
        </p:txBody>
      </p:sp>
      <p:sp>
        <p:nvSpPr>
          <p:cNvPr id="5" name="Content Placeholder 4">
            <a:extLst>
              <a:ext uri="{FF2B5EF4-FFF2-40B4-BE49-F238E27FC236}">
                <a16:creationId xmlns:a16="http://schemas.microsoft.com/office/drawing/2014/main" id="{9F013218-1E26-69B3-057E-DE362A33E257}"/>
              </a:ext>
            </a:extLst>
          </p:cNvPr>
          <p:cNvSpPr>
            <a:spLocks noGrp="1"/>
          </p:cNvSpPr>
          <p:nvPr>
            <p:ph sz="half" idx="2"/>
          </p:nvPr>
        </p:nvSpPr>
        <p:spPr/>
        <p:txBody>
          <a:bodyPr>
            <a:normAutofit fontScale="92500" lnSpcReduction="10000"/>
          </a:bodyPr>
          <a:lstStyle/>
          <a:p>
            <a:endParaRPr lang="en-US"/>
          </a:p>
        </p:txBody>
      </p:sp>
      <p:pic>
        <p:nvPicPr>
          <p:cNvPr id="8" name="Picture 7">
            <a:extLst>
              <a:ext uri="{FF2B5EF4-FFF2-40B4-BE49-F238E27FC236}">
                <a16:creationId xmlns:a16="http://schemas.microsoft.com/office/drawing/2014/main" id="{D41CF855-196E-D9F0-A7B9-07A586C449BF}"/>
              </a:ext>
            </a:extLst>
          </p:cNvPr>
          <p:cNvPicPr>
            <a:picLocks noChangeAspect="1"/>
          </p:cNvPicPr>
          <p:nvPr/>
        </p:nvPicPr>
        <p:blipFill>
          <a:blip r:embed="rId2"/>
          <a:stretch>
            <a:fillRect/>
          </a:stretch>
        </p:blipFill>
        <p:spPr>
          <a:xfrm>
            <a:off x="5089970" y="1174345"/>
            <a:ext cx="4696480" cy="4963218"/>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a:p>
            <a:r>
              <a:rPr lang="en-US" dirty="0"/>
              <a:t>We agreed that the amount of 1 line repair order is too high. We need to do a better job of recommending and selling within quick lane and our main shop. Too many lost opportunities. The avg age of vehicles coming in is encouraging though and shows that the opportunity is there</a:t>
            </a:r>
          </a:p>
        </p:txBody>
      </p:sp>
      <p:pic>
        <p:nvPicPr>
          <p:cNvPr id="8" name="Content Placeholder 7" descr="A screenshot of a report&#10;&#10;Description automatically generated">
            <a:extLst>
              <a:ext uri="{FF2B5EF4-FFF2-40B4-BE49-F238E27FC236}">
                <a16:creationId xmlns:a16="http://schemas.microsoft.com/office/drawing/2014/main" id="{CB68CFA6-E83F-CC15-E46A-7ABAB0B26647}"/>
              </a:ext>
            </a:extLst>
          </p:cNvPr>
          <p:cNvPicPr>
            <a:picLocks noGrp="1" noChangeAspect="1"/>
          </p:cNvPicPr>
          <p:nvPr>
            <p:ph sz="half" idx="2"/>
          </p:nvPr>
        </p:nvPicPr>
        <p:blipFill>
          <a:blip r:embed="rId2"/>
          <a:stretch>
            <a:fillRect/>
          </a:stretch>
        </p:blipFill>
        <p:spPr>
          <a:xfrm>
            <a:off x="5800725" y="1661246"/>
            <a:ext cx="4184650" cy="353550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We have strong processes and structure within our department and each and every one of our employees understand what is expected on a daily basis which helps us be consistent in how we approach each job within our shop</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 – We do have some newer techs that are still getting up to speed which is causing our shop to slow down just a bit right now. We also need to be more visible on social media and do a better job with marketing so people know we are here. We are a destination dealer so unless we market ourselves right and give people a reason to come here our growth will stay flat</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179</TotalTime>
  <Words>1326</Words>
  <Application>Microsoft Office PowerPoint</Application>
  <PresentationFormat>Widescreen</PresentationFormat>
  <Paragraphs>77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Nolan Armpriester</cp:lastModifiedBy>
  <cp:revision>11</cp:revision>
  <dcterms:created xsi:type="dcterms:W3CDTF">2022-12-04T13:10:55Z</dcterms:created>
  <dcterms:modified xsi:type="dcterms:W3CDTF">2024-09-14T13:52:08Z</dcterms:modified>
</cp:coreProperties>
</file>