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8" r:id="rId3"/>
    <p:sldId id="257" r:id="rId4"/>
    <p:sldId id="262" r:id="rId5"/>
    <p:sldId id="263" r:id="rId6"/>
    <p:sldId id="264" r:id="rId7"/>
    <p:sldId id="265" r:id="rId8"/>
    <p:sldId id="266" r:id="rId9"/>
    <p:sldId id="267" r:id="rId10"/>
    <p:sldId id="268" r:id="rId11"/>
    <p:sldId id="269" r:id="rId1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62DE9CB-6C53-AC0D-FEE9-C12C96C1FC31}" v="3331" dt="2024-10-15T16:56:40.12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2" d="100"/>
          <a:sy n="112" d="100"/>
        </p:scale>
        <p:origin x="552"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10/15/2024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10/15/2024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10/15/2024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10/15/2024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10/15/2024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10/15/2024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10/15/2024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10/15/2024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pPr algn="ctr"/>
            <a:r>
              <a:rPr lang="en-US">
                <a:solidFill>
                  <a:schemeClr val="bg1"/>
                </a:solidFill>
              </a:rPr>
              <a:t>Ramsey Mazda</a:t>
            </a:r>
            <a:endParaRPr lang="en-US"/>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a:bodyPr>
          <a:lstStyle/>
          <a:p>
            <a:pPr algn="ctr"/>
            <a:r>
              <a:rPr lang="en-US" sz="3200" dirty="0"/>
              <a:t>Micah Westrum Class N444</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1287761632"/>
              </p:ext>
            </p:extLst>
          </p:nvPr>
        </p:nvGraphicFramePr>
        <p:xfrm>
          <a:off x="677334" y="1717636"/>
          <a:ext cx="9132492" cy="5120640"/>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65004">
                <a:tc>
                  <a:txBody>
                    <a:bodyPr/>
                    <a:lstStyle/>
                    <a:p>
                      <a:r>
                        <a:rPr lang="en-US" dirty="0"/>
                        <a:t>Iron out details of our PPM offer</a:t>
                      </a:r>
                    </a:p>
                  </a:txBody>
                  <a:tcPr/>
                </a:tc>
                <a:tc>
                  <a:txBody>
                    <a:bodyPr/>
                    <a:lstStyle/>
                    <a:p>
                      <a:r>
                        <a:rPr lang="en-US" dirty="0"/>
                        <a:t>Service Manger</a:t>
                      </a:r>
                    </a:p>
                  </a:txBody>
                  <a:tcPr/>
                </a:tc>
                <a:tc>
                  <a:txBody>
                    <a:bodyPr/>
                    <a:lstStyle/>
                    <a:p>
                      <a:r>
                        <a:rPr lang="en-US" dirty="0"/>
                        <a:t>10/1/2024</a:t>
                      </a:r>
                    </a:p>
                    <a:p>
                      <a:pPr lvl="0">
                        <a:buNone/>
                      </a:pPr>
                      <a:endParaRPr lang="en-US" dirty="0"/>
                    </a:p>
                  </a:txBody>
                  <a:tcPr/>
                </a:tc>
                <a:extLst>
                  <a:ext uri="{0D108BD9-81ED-4DB2-BD59-A6C34878D82A}">
                    <a16:rowId xmlns:a16="http://schemas.microsoft.com/office/drawing/2014/main" val="2400365483"/>
                  </a:ext>
                </a:extLst>
              </a:tr>
              <a:tr h="565004">
                <a:tc>
                  <a:txBody>
                    <a:bodyPr/>
                    <a:lstStyle/>
                    <a:p>
                      <a:r>
                        <a:rPr lang="en-US" dirty="0"/>
                        <a:t>Create training schedule for advisors</a:t>
                      </a:r>
                    </a:p>
                  </a:txBody>
                  <a:tcPr/>
                </a:tc>
                <a:tc>
                  <a:txBody>
                    <a:bodyPr/>
                    <a:lstStyle/>
                    <a:p>
                      <a:r>
                        <a:rPr lang="en-US" dirty="0"/>
                        <a:t>General Manager</a:t>
                      </a:r>
                    </a:p>
                  </a:txBody>
                  <a:tcPr/>
                </a:tc>
                <a:tc>
                  <a:txBody>
                    <a:bodyPr/>
                    <a:lstStyle/>
                    <a:p>
                      <a:r>
                        <a:rPr lang="en-US" dirty="0"/>
                        <a:t>10/1/2024</a:t>
                      </a:r>
                    </a:p>
                  </a:txBody>
                  <a:tcPr/>
                </a:tc>
                <a:extLst>
                  <a:ext uri="{0D108BD9-81ED-4DB2-BD59-A6C34878D82A}">
                    <a16:rowId xmlns:a16="http://schemas.microsoft.com/office/drawing/2014/main" val="107845787"/>
                  </a:ext>
                </a:extLst>
              </a:tr>
              <a:tr h="565004">
                <a:tc>
                  <a:txBody>
                    <a:bodyPr/>
                    <a:lstStyle/>
                    <a:p>
                      <a:r>
                        <a:rPr lang="en-US" dirty="0"/>
                        <a:t>Create attractive marketing offers to get new guests in the door</a:t>
                      </a:r>
                    </a:p>
                  </a:txBody>
                  <a:tcPr/>
                </a:tc>
                <a:tc>
                  <a:txBody>
                    <a:bodyPr/>
                    <a:lstStyle/>
                    <a:p>
                      <a:r>
                        <a:rPr lang="en-US" dirty="0"/>
                        <a:t>Marketing Manager</a:t>
                      </a:r>
                    </a:p>
                  </a:txBody>
                  <a:tcPr/>
                </a:tc>
                <a:tc>
                  <a:txBody>
                    <a:bodyPr/>
                    <a:lstStyle/>
                    <a:p>
                      <a:r>
                        <a:rPr lang="en-US" dirty="0"/>
                        <a:t>10/21/2024</a:t>
                      </a:r>
                    </a:p>
                  </a:txBody>
                  <a:tcPr/>
                </a:tc>
                <a:extLst>
                  <a:ext uri="{0D108BD9-81ED-4DB2-BD59-A6C34878D82A}">
                    <a16:rowId xmlns:a16="http://schemas.microsoft.com/office/drawing/2014/main" val="1530126605"/>
                  </a:ext>
                </a:extLst>
              </a:tr>
              <a:tr h="565004">
                <a:tc>
                  <a:txBody>
                    <a:bodyPr/>
                    <a:lstStyle/>
                    <a:p>
                      <a:r>
                        <a:rPr lang="en-US" dirty="0"/>
                        <a:t>Deploy new Marketing message</a:t>
                      </a:r>
                    </a:p>
                  </a:txBody>
                  <a:tcPr/>
                </a:tc>
                <a:tc>
                  <a:txBody>
                    <a:bodyPr/>
                    <a:lstStyle/>
                    <a:p>
                      <a:r>
                        <a:rPr lang="en-US" dirty="0"/>
                        <a:t>Marketing Manager</a:t>
                      </a:r>
                    </a:p>
                  </a:txBody>
                  <a:tcPr/>
                </a:tc>
                <a:tc>
                  <a:txBody>
                    <a:bodyPr/>
                    <a:lstStyle/>
                    <a:p>
                      <a:r>
                        <a:rPr lang="en-US" dirty="0"/>
                        <a:t>11/1/2024</a:t>
                      </a:r>
                    </a:p>
                  </a:txBody>
                  <a:tcPr/>
                </a:tc>
                <a:extLst>
                  <a:ext uri="{0D108BD9-81ED-4DB2-BD59-A6C34878D82A}">
                    <a16:rowId xmlns:a16="http://schemas.microsoft.com/office/drawing/2014/main" val="1950345431"/>
                  </a:ext>
                </a:extLst>
              </a:tr>
              <a:tr h="565004">
                <a:tc>
                  <a:txBody>
                    <a:bodyPr/>
                    <a:lstStyle/>
                    <a:p>
                      <a:r>
                        <a:rPr lang="en-US" dirty="0"/>
                        <a:t>Measure results of CSI and new traffic</a:t>
                      </a:r>
                    </a:p>
                  </a:txBody>
                  <a:tcPr/>
                </a:tc>
                <a:tc>
                  <a:txBody>
                    <a:bodyPr/>
                    <a:lstStyle/>
                    <a:p>
                      <a:r>
                        <a:rPr lang="en-US" dirty="0"/>
                        <a:t>Service Manager</a:t>
                      </a:r>
                    </a:p>
                  </a:txBody>
                  <a:tcPr/>
                </a:tc>
                <a:tc>
                  <a:txBody>
                    <a:bodyPr/>
                    <a:lstStyle/>
                    <a:p>
                      <a:r>
                        <a:rPr lang="en-US" dirty="0"/>
                        <a:t>12/31/2024</a:t>
                      </a:r>
                    </a:p>
                  </a:txBody>
                  <a:tcPr/>
                </a:tc>
                <a:extLst>
                  <a:ext uri="{0D108BD9-81ED-4DB2-BD59-A6C34878D82A}">
                    <a16:rowId xmlns:a16="http://schemas.microsoft.com/office/drawing/2014/main" val="1960891333"/>
                  </a:ext>
                </a:extLst>
              </a:tr>
              <a:tr h="565004">
                <a:tc>
                  <a:txBody>
                    <a:bodyPr/>
                    <a:lstStyle/>
                    <a:p>
                      <a:r>
                        <a:rPr lang="en-US" dirty="0"/>
                        <a:t>Make additional adjustments as needed</a:t>
                      </a:r>
                    </a:p>
                  </a:txBody>
                  <a:tcPr/>
                </a:tc>
                <a:tc>
                  <a:txBody>
                    <a:bodyPr/>
                    <a:lstStyle/>
                    <a:p>
                      <a:r>
                        <a:rPr lang="en-US" dirty="0"/>
                        <a:t>General Manager</a:t>
                      </a:r>
                    </a:p>
                  </a:txBody>
                  <a:tcPr/>
                </a:tc>
                <a:tc>
                  <a:txBody>
                    <a:bodyPr/>
                    <a:lstStyle/>
                    <a:p>
                      <a:r>
                        <a:rPr lang="en-US" dirty="0"/>
                        <a:t>Continuous with monthly check in</a:t>
                      </a:r>
                    </a:p>
                  </a:txBody>
                  <a:tcPr/>
                </a:tc>
                <a:extLst>
                  <a:ext uri="{0D108BD9-81ED-4DB2-BD59-A6C34878D82A}">
                    <a16:rowId xmlns:a16="http://schemas.microsoft.com/office/drawing/2014/main" val="4137224325"/>
                  </a:ext>
                </a:extLst>
              </a:tr>
              <a:tr h="360947">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vert="horz" lIns="91440" tIns="45720" rIns="91440" bIns="45720" rtlCol="0" anchor="t">
            <a:normAutofit lnSpcReduction="10000"/>
          </a:bodyPr>
          <a:lstStyle/>
          <a:p>
            <a:r>
              <a:rPr lang="en-US" b="1" dirty="0"/>
              <a:t>Synopsis</a:t>
            </a:r>
            <a:endParaRPr lang="en-US" b="1"/>
          </a:p>
          <a:p>
            <a:r>
              <a:rPr lang="en-US" dirty="0"/>
              <a:t>When looking into our work mix as a store we did learn some things about our store. Two thirds of our business in maintenance, 25% of our business is repairs, and only seven percent is competitive. Although one could argue there is a fair amount of overlap between competitive and maintenance. Either way our number on take away was not our mix but our total business. We simply don't have enough guests coming through the door. Luckily, we actually have a surplus of technicians at this time. The most beneficial thing for the business we can do at this time is become more efficient and drive guests in the door while creating an experience that they enjoy to develop loyalty. Mazda is growing right now. That may not always be the case. We need to take advantage of this increase in business and create raving fans that only want to service their vehicle with us. We are putting our eggs in the guest experience and retention basket. </a:t>
            </a:r>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lstStyle/>
          <a:p>
            <a:r>
              <a:rPr lang="en-US" dirty="0"/>
              <a:t>Details from discussions that you had with the service manager about your repair order analysis.</a:t>
            </a:r>
          </a:p>
        </p:txBody>
      </p:sp>
      <p:pic>
        <p:nvPicPr>
          <p:cNvPr id="6" name="Content Placeholder 5">
            <a:extLst>
              <a:ext uri="{FF2B5EF4-FFF2-40B4-BE49-F238E27FC236}">
                <a16:creationId xmlns:a16="http://schemas.microsoft.com/office/drawing/2014/main" id="{7D7FBF6D-1B6B-4091-9ABF-B967D33EAC3F}"/>
              </a:ext>
            </a:extLst>
          </p:cNvPr>
          <p:cNvPicPr>
            <a:picLocks noGrp="1" noChangeAspect="1"/>
          </p:cNvPicPr>
          <p:nvPr>
            <p:ph sz="half" idx="2"/>
          </p:nvPr>
        </p:nvPicPr>
        <p:blipFill>
          <a:blip r:embed="rId2"/>
          <a:stretch>
            <a:fillRect/>
          </a:stretch>
        </p:blipFill>
        <p:spPr>
          <a:xfrm>
            <a:off x="5089525" y="2402538"/>
            <a:ext cx="4184650" cy="3397537"/>
          </a:xfrm>
        </p:spPr>
      </p:pic>
      <p:pic>
        <p:nvPicPr>
          <p:cNvPr id="4" name="Picture 3" descr="A screenshot of a report&#10;&#10;Description automatically generated">
            <a:extLst>
              <a:ext uri="{FF2B5EF4-FFF2-40B4-BE49-F238E27FC236}">
                <a16:creationId xmlns:a16="http://schemas.microsoft.com/office/drawing/2014/main" id="{F25B51DE-3E99-0589-6AF6-B19B0C9EF2AE}"/>
              </a:ext>
            </a:extLst>
          </p:cNvPr>
          <p:cNvPicPr>
            <a:picLocks noChangeAspect="1"/>
          </p:cNvPicPr>
          <p:nvPr/>
        </p:nvPicPr>
        <p:blipFill>
          <a:blip r:embed="rId3"/>
          <a:stretch>
            <a:fillRect/>
          </a:stretch>
        </p:blipFill>
        <p:spPr>
          <a:xfrm>
            <a:off x="4594263" y="1931566"/>
            <a:ext cx="5160944" cy="4445421"/>
          </a:xfrm>
          <a:prstGeom prst="rect">
            <a:avLst/>
          </a:prstGeom>
        </p:spPr>
      </p:pic>
    </p:spTree>
    <p:extLst>
      <p:ext uri="{BB962C8B-B14F-4D97-AF65-F5344CB8AC3E}">
        <p14:creationId xmlns:p14="http://schemas.microsoft.com/office/powerpoint/2010/main" val="41671174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vert="horz" lIns="91440" tIns="45720" rIns="91440" bIns="45720" rtlCol="0" anchor="t">
            <a:normAutofit/>
          </a:bodyPr>
          <a:lstStyle/>
          <a:p>
            <a:r>
              <a:rPr lang="en-US" b="1" dirty="0"/>
              <a:t>Strengths</a:t>
            </a:r>
          </a:p>
          <a:p>
            <a:pPr lvl="1">
              <a:buFont typeface="Courier New" charset="2"/>
              <a:buChar char="o"/>
            </a:pPr>
            <a:r>
              <a:rPr lang="en-US" dirty="0"/>
              <a:t>Young energetic staff advisor staff</a:t>
            </a:r>
          </a:p>
          <a:p>
            <a:pPr lvl="1">
              <a:buFont typeface="Courier New" charset="2"/>
              <a:buChar char="o"/>
            </a:pPr>
            <a:r>
              <a:rPr lang="en-US" dirty="0"/>
              <a:t>Mix of experienced and new promising talented technicians</a:t>
            </a:r>
          </a:p>
          <a:p>
            <a:pPr lvl="1">
              <a:buFont typeface="Courier New" charset="2"/>
              <a:buChar char="o"/>
            </a:pPr>
            <a:r>
              <a:rPr lang="en-US" dirty="0"/>
              <a:t>Strong amount of UIO in the area</a:t>
            </a:r>
          </a:p>
          <a:p>
            <a:pPr lvl="1">
              <a:buFont typeface="Courier New" charset="2"/>
              <a:buChar char="o"/>
            </a:pPr>
            <a:r>
              <a:rPr lang="en-US" dirty="0"/>
              <a:t>New facility</a:t>
            </a:r>
          </a:p>
          <a:p>
            <a:pPr lvl="1">
              <a:buFont typeface="Courier New" charset="2"/>
              <a:buChar char="o"/>
            </a:pPr>
            <a:r>
              <a:rPr lang="en-US" dirty="0"/>
              <a:t>Friendly service</a:t>
            </a:r>
          </a:p>
          <a:p>
            <a:endParaRPr lang="en-US" dirty="0"/>
          </a:p>
          <a:p>
            <a:endParaRPr lang="en-US" dirty="0"/>
          </a:p>
        </p:txBody>
      </p:sp>
    </p:spTree>
    <p:extLst>
      <p:ext uri="{BB962C8B-B14F-4D97-AF65-F5344CB8AC3E}">
        <p14:creationId xmlns:p14="http://schemas.microsoft.com/office/powerpoint/2010/main" val="38392213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vert="horz" lIns="91440" tIns="45720" rIns="91440" bIns="45720" rtlCol="0" anchor="t">
            <a:normAutofit/>
          </a:bodyPr>
          <a:lstStyle/>
          <a:p>
            <a:r>
              <a:rPr lang="en-US" b="1" dirty="0"/>
              <a:t>Weaknesses</a:t>
            </a:r>
            <a:endParaRPr lang="en-US" b="1"/>
          </a:p>
          <a:p>
            <a:pPr lvl="1">
              <a:buFont typeface="Courier New" charset="2"/>
              <a:buChar char="o"/>
            </a:pPr>
            <a:r>
              <a:rPr lang="en-US" dirty="0"/>
              <a:t>Detached main shop that can lead to inefficiencies </a:t>
            </a:r>
          </a:p>
          <a:p>
            <a:pPr lvl="1">
              <a:buFont typeface="Courier New" charset="2"/>
              <a:buChar char="o"/>
            </a:pPr>
            <a:r>
              <a:rPr lang="en-US" dirty="0"/>
              <a:t>Poor prior reputation because being joined with neighboring Subaru store previously</a:t>
            </a:r>
          </a:p>
          <a:p>
            <a:pPr lvl="1">
              <a:buFont typeface="Courier New" charset="2"/>
              <a:buChar char="o"/>
            </a:pPr>
            <a:r>
              <a:rPr lang="en-US" dirty="0"/>
              <a:t>No quick lube currently offered</a:t>
            </a:r>
          </a:p>
          <a:p>
            <a:endParaRPr lang="en-US" dirty="0"/>
          </a:p>
        </p:txBody>
      </p:sp>
    </p:spTree>
    <p:extLst>
      <p:ext uri="{BB962C8B-B14F-4D97-AF65-F5344CB8AC3E}">
        <p14:creationId xmlns:p14="http://schemas.microsoft.com/office/powerpoint/2010/main" val="24176981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vert="horz" lIns="91440" tIns="45720" rIns="91440" bIns="45720" rtlCol="0" anchor="t">
            <a:normAutofit/>
          </a:bodyPr>
          <a:lstStyle/>
          <a:p>
            <a:r>
              <a:rPr lang="en-US" b="1" dirty="0"/>
              <a:t>Opportunities</a:t>
            </a:r>
            <a:endParaRPr lang="en-US" b="1"/>
          </a:p>
          <a:p>
            <a:pPr lvl="1">
              <a:buFont typeface="Courier New" charset="2"/>
              <a:buChar char="o"/>
            </a:pPr>
            <a:r>
              <a:rPr lang="en-US" dirty="0"/>
              <a:t>Lack of hospitality focus customer service in the area</a:t>
            </a:r>
          </a:p>
          <a:p>
            <a:pPr lvl="1">
              <a:buFont typeface="Courier New" charset="2"/>
              <a:buChar char="o"/>
            </a:pPr>
            <a:r>
              <a:rPr lang="en-US" dirty="0"/>
              <a:t>Focusing on conveniency ways of doing business for guests</a:t>
            </a:r>
          </a:p>
          <a:p>
            <a:pPr lvl="1">
              <a:buFont typeface="Courier New" charset="2"/>
              <a:buChar char="o"/>
            </a:pPr>
            <a:r>
              <a:rPr lang="en-US" dirty="0"/>
              <a:t>Marketing well to suburban areas to being guests back in</a:t>
            </a:r>
          </a:p>
          <a:p>
            <a:pPr lvl="1">
              <a:buFont typeface="Courier New" charset="2"/>
              <a:buChar char="o"/>
            </a:pPr>
            <a:r>
              <a:rPr lang="en-US" dirty="0"/>
              <a:t>Mazda's growth strategy right now</a:t>
            </a:r>
          </a:p>
          <a:p>
            <a:endParaRPr lang="en-US" dirty="0"/>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vert="horz" lIns="91440" tIns="45720" rIns="91440" bIns="45720" rtlCol="0" anchor="t">
            <a:normAutofit/>
          </a:bodyPr>
          <a:lstStyle/>
          <a:p>
            <a:r>
              <a:rPr lang="en-US" b="1" dirty="0"/>
              <a:t>Threats</a:t>
            </a:r>
            <a:endParaRPr lang="en-US" b="1"/>
          </a:p>
          <a:p>
            <a:pPr lvl="1">
              <a:buFont typeface="Courier New" charset="2"/>
              <a:buChar char="o"/>
            </a:pPr>
            <a:r>
              <a:rPr lang="en-US" dirty="0"/>
              <a:t>Independent shops taking our customers in Ankeny area specifically </a:t>
            </a:r>
            <a:endParaRPr lang="en-US" b="1"/>
          </a:p>
          <a:p>
            <a:pPr lvl="1">
              <a:buFont typeface="Courier New" charset="2"/>
              <a:buChar char="o"/>
            </a:pPr>
            <a:r>
              <a:rPr lang="en-US" dirty="0"/>
              <a:t>Hyundia Kia &amp; other brands converting previously loyal Mazda guests</a:t>
            </a:r>
            <a:endParaRPr lang="en-US" b="1"/>
          </a:p>
          <a:p>
            <a:pPr lvl="1">
              <a:buFont typeface="Courier New" charset="2"/>
              <a:buChar char="o"/>
            </a:pPr>
            <a:r>
              <a:rPr lang="en-US" dirty="0"/>
              <a:t>Obscurity of Mazda as a brand/ being looked over and not considered</a:t>
            </a:r>
          </a:p>
          <a:p>
            <a:endParaRPr lang="en-US" dirty="0"/>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vert="horz" lIns="91440" tIns="45720" rIns="91440" bIns="45720" rtlCol="0" anchor="t">
            <a:normAutofit/>
          </a:bodyPr>
          <a:lstStyle/>
          <a:p>
            <a:r>
              <a:rPr lang="en-US" b="1" dirty="0"/>
              <a:t>Objectives</a:t>
            </a:r>
          </a:p>
          <a:p>
            <a:pPr lvl="1">
              <a:buFont typeface="Courier New" charset="2"/>
              <a:buChar char="o"/>
            </a:pPr>
            <a:r>
              <a:rPr lang="en-US" dirty="0"/>
              <a:t>Focus on hospitality based customer service</a:t>
            </a:r>
          </a:p>
          <a:p>
            <a:pPr lvl="1">
              <a:buFont typeface="Courier New" charset="2"/>
              <a:buChar char="o"/>
            </a:pPr>
            <a:r>
              <a:rPr lang="en-US" dirty="0"/>
              <a:t>Find more convenient ways to do business with Mazda</a:t>
            </a:r>
          </a:p>
          <a:p>
            <a:pPr lvl="1">
              <a:buFont typeface="Courier New" charset="2"/>
              <a:buChar char="o"/>
            </a:pPr>
            <a:r>
              <a:rPr lang="en-US" dirty="0"/>
              <a:t>Find creative ways to advertise our convenience &amp; higher level of service</a:t>
            </a:r>
          </a:p>
          <a:p>
            <a:pPr lvl="1">
              <a:buFont typeface="Courier New" charset="2"/>
              <a:buChar char="o"/>
            </a:pPr>
            <a:r>
              <a:rPr lang="en-US" dirty="0"/>
              <a:t>Find a way to distinguish ourselves through our offers</a:t>
            </a:r>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vert="horz" lIns="91440" tIns="45720" rIns="91440" bIns="45720" rtlCol="0" anchor="t">
            <a:normAutofit/>
          </a:bodyPr>
          <a:lstStyle/>
          <a:p>
            <a:r>
              <a:rPr lang="en-US" b="1" dirty="0"/>
              <a:t>Strategies</a:t>
            </a:r>
            <a:endParaRPr lang="en-US" dirty="0"/>
          </a:p>
          <a:p>
            <a:pPr lvl="1" indent="-342900">
              <a:buFont typeface="Courier New" charset="2"/>
              <a:buChar char="o"/>
            </a:pPr>
            <a:r>
              <a:rPr lang="en-US" dirty="0"/>
              <a:t>Create an aggressive offer to get new customers in the door and keep them coming back long enough for our customer service and convenience to retain them effectively</a:t>
            </a:r>
          </a:p>
          <a:p>
            <a:pPr lvl="1" indent="-342900">
              <a:buFont typeface="Courier New" charset="2"/>
              <a:buChar char="o"/>
            </a:pPr>
            <a:r>
              <a:rPr lang="en-US" dirty="0"/>
              <a:t>Train and measure staff through weekly one/ones and monthly reviews </a:t>
            </a:r>
          </a:p>
          <a:p>
            <a:pPr lvl="1" indent="-342900">
              <a:buFont typeface="Courier New" charset="2"/>
              <a:buChar char="o"/>
            </a:pPr>
            <a:r>
              <a:rPr lang="en-US" dirty="0"/>
              <a:t>Focus on CSI and </a:t>
            </a:r>
            <a:r>
              <a:rPr lang="en-US" b="1" i="1" dirty="0"/>
              <a:t>internal</a:t>
            </a:r>
            <a:r>
              <a:rPr lang="en-US" dirty="0"/>
              <a:t> guest experience, focus on creating a fun culture that permeates through to our guests. </a:t>
            </a:r>
          </a:p>
          <a:p>
            <a:pPr lvl="1" indent="-342900">
              <a:buFont typeface="Courier New" charset="2"/>
              <a:buChar char="o"/>
            </a:pPr>
            <a:r>
              <a:rPr lang="en-US" dirty="0"/>
              <a:t>Take notes on guests and what their preferences are down to their favorite beverage they get when they come in and what kind of loaner they prefer when they don't wait for their vehicle.</a:t>
            </a:r>
          </a:p>
          <a:p>
            <a:pPr lvl="1" indent="-342900">
              <a:buFont typeface="Courier New" charset="2"/>
              <a:buChar char="o"/>
            </a:pPr>
            <a:endParaRPr lang="en-US" dirty="0"/>
          </a:p>
          <a:p>
            <a:pPr marL="457200" lvl="1" indent="0">
              <a:buNone/>
            </a:pPr>
            <a:endParaRPr lang="en-US" dirty="0"/>
          </a:p>
          <a:p>
            <a:pPr marL="457200" lvl="1" indent="0">
              <a:buNone/>
            </a:pPr>
            <a:endParaRPr lang="en-US" dirty="0"/>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vert="horz" lIns="91440" tIns="45720" rIns="91440" bIns="45720" rtlCol="0" anchor="t">
            <a:normAutofit/>
          </a:bodyPr>
          <a:lstStyle/>
          <a:p>
            <a:r>
              <a:rPr lang="en-US" b="1" dirty="0"/>
              <a:t>Tactics</a:t>
            </a:r>
          </a:p>
          <a:p>
            <a:pPr lvl="1" indent="-342900">
              <a:buFont typeface="Courier New" charset="2"/>
              <a:buChar char="o"/>
            </a:pPr>
            <a:r>
              <a:rPr lang="en-US" dirty="0"/>
              <a:t>Offer 3 years and 5 oil changes for only $249 through MFS's prepaid maintenance plan. Offer this on the drive as well as through email blasts to guests who have a high chance of defecting or haven't been to our service department recently or at all but bought a car from us in the last 4 years or less.</a:t>
            </a:r>
          </a:p>
          <a:p>
            <a:pPr lvl="1" indent="-342900">
              <a:buFont typeface="Courier New" charset="2"/>
              <a:buChar char="o"/>
            </a:pPr>
            <a:r>
              <a:rPr lang="en-US" dirty="0"/>
              <a:t>This will lock guests into a 3 year "contract" with us and will allow us to start building a relationship with the guest as their preferred automotive service shop.</a:t>
            </a:r>
          </a:p>
          <a:p>
            <a:pPr lvl="1">
              <a:buFont typeface="Courier New" charset="2"/>
              <a:buChar char="o"/>
            </a:pPr>
            <a:r>
              <a:rPr lang="en-US" dirty="0"/>
              <a:t>Monday hospitality highlight meetings and training with the GM. Before opening, the GM will do a quick 15-minute training for the advisors focusing on hospitality/guest experience &amp; objection handling to increase penetration on upsells.</a:t>
            </a:r>
          </a:p>
          <a:p>
            <a:pPr lvl="1">
              <a:buFont typeface="Courier New" charset="2"/>
              <a:buChar char="o"/>
            </a:pPr>
            <a:r>
              <a:rPr lang="en-US" dirty="0"/>
              <a:t>We will focus, share and celebrate positive reviews and CSI scores and customer pay sales numbers of the advisors on a weekly and monthly basis.</a:t>
            </a:r>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61</TotalTime>
  <Words>718</Words>
  <Application>Microsoft Office PowerPoint</Application>
  <PresentationFormat>Widescreen</PresentationFormat>
  <Paragraphs>75</Paragraphs>
  <Slides>11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Arial</vt:lpstr>
      <vt:lpstr>Courier New</vt:lpstr>
      <vt:lpstr>Trebuchet MS</vt:lpstr>
      <vt:lpstr>Wingdings 3</vt:lpstr>
      <vt:lpstr>Facet</vt:lpstr>
      <vt:lpstr>Ramsey Mazda</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Micah Westrum</cp:lastModifiedBy>
  <cp:revision>344</cp:revision>
  <dcterms:created xsi:type="dcterms:W3CDTF">2022-12-04T13:10:55Z</dcterms:created>
  <dcterms:modified xsi:type="dcterms:W3CDTF">2024-10-15T17:02:28Z</dcterms:modified>
</cp:coreProperties>
</file>