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p:scale>
          <a:sx n="150" d="100"/>
          <a:sy n="150" d="100"/>
        </p:scale>
        <p:origin x="108" y="-174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8/2/2024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8/2/2024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8/2/2024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8/2/2024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8/2/2024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8/2/2024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8/2/2024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8/2/2024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8/2/2024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8/2/2024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8/2/2024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8/2/2024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8/2/2024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8/2/2024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8/2/2024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8/2/2024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8/2/2024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solidFill>
                  <a:schemeClr val="bg1"/>
                </a:solidFill>
              </a:rPr>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a:bodyPr>
          <a:lstStyle/>
          <a:p>
            <a:pPr algn="ctr"/>
            <a:r>
              <a:rPr lang="en-US" sz="3200" dirty="0"/>
              <a:t>TONY PECKHAM</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Opportunities</a:t>
            </a:r>
          </a:p>
          <a:p>
            <a:endParaRPr lang="en-US" dirty="0"/>
          </a:p>
        </p:txBody>
      </p:sp>
      <p:sp>
        <p:nvSpPr>
          <p:cNvPr id="4" name="TextBox 3">
            <a:extLst>
              <a:ext uri="{FF2B5EF4-FFF2-40B4-BE49-F238E27FC236}">
                <a16:creationId xmlns:a16="http://schemas.microsoft.com/office/drawing/2014/main" id="{7637B53A-548B-C0EB-E783-A3A0BBD2AC83}"/>
              </a:ext>
            </a:extLst>
          </p:cNvPr>
          <p:cNvSpPr txBox="1"/>
          <p:nvPr/>
        </p:nvSpPr>
        <p:spPr>
          <a:xfrm>
            <a:off x="1016000" y="2641600"/>
            <a:ext cx="8258002" cy="2585323"/>
          </a:xfrm>
          <a:prstGeom prst="rect">
            <a:avLst/>
          </a:prstGeom>
          <a:noFill/>
        </p:spPr>
        <p:txBody>
          <a:bodyPr wrap="square" rtlCol="0">
            <a:spAutoFit/>
          </a:bodyPr>
          <a:lstStyle/>
          <a:p>
            <a:r>
              <a:rPr lang="en-US" dirty="0"/>
              <a:t>1) Having the rare opportunity to re-evaluate processes and hone them to perfection comes from not having complete processes</a:t>
            </a:r>
          </a:p>
          <a:p>
            <a:r>
              <a:rPr lang="en-US" dirty="0"/>
              <a:t>in place. </a:t>
            </a:r>
          </a:p>
          <a:p>
            <a:r>
              <a:rPr lang="en-US" dirty="0"/>
              <a:t>2) We can make processes work for us, increasing communication in the areas lacking, making it easier and more enticing to learn further between departments to understand the processes.</a:t>
            </a:r>
          </a:p>
          <a:p>
            <a:r>
              <a:rPr lang="en-US" dirty="0"/>
              <a:t>3) Becoming better listeners</a:t>
            </a:r>
          </a:p>
          <a:p>
            <a:r>
              <a:rPr lang="en-US" dirty="0"/>
              <a:t>4) Remaining engaged and offering tools such as </a:t>
            </a:r>
            <a:r>
              <a:rPr lang="en-US" dirty="0" err="1"/>
              <a:t>myKarama</a:t>
            </a:r>
            <a:r>
              <a:rPr lang="en-US" dirty="0"/>
              <a:t> to improve departmental communication.</a:t>
            </a:r>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Threats</a:t>
            </a:r>
          </a:p>
          <a:p>
            <a:endParaRPr lang="en-US" dirty="0"/>
          </a:p>
          <a:p>
            <a:endParaRPr lang="en-US" dirty="0"/>
          </a:p>
        </p:txBody>
      </p:sp>
      <p:sp>
        <p:nvSpPr>
          <p:cNvPr id="4" name="TextBox 3">
            <a:extLst>
              <a:ext uri="{FF2B5EF4-FFF2-40B4-BE49-F238E27FC236}">
                <a16:creationId xmlns:a16="http://schemas.microsoft.com/office/drawing/2014/main" id="{7D66BD3F-92E2-9900-2C70-E88DB11DBE08}"/>
              </a:ext>
            </a:extLst>
          </p:cNvPr>
          <p:cNvSpPr txBox="1"/>
          <p:nvPr/>
        </p:nvSpPr>
        <p:spPr>
          <a:xfrm>
            <a:off x="1005840" y="2725420"/>
            <a:ext cx="8268162" cy="3416320"/>
          </a:xfrm>
          <a:prstGeom prst="rect">
            <a:avLst/>
          </a:prstGeom>
          <a:noFill/>
        </p:spPr>
        <p:txBody>
          <a:bodyPr wrap="square" rtlCol="0">
            <a:spAutoFit/>
          </a:bodyPr>
          <a:lstStyle/>
          <a:p>
            <a:r>
              <a:rPr lang="en-US" dirty="0"/>
              <a:t>1) Employees who are interested instead of invested. Without the ability and willingness to invest your time into the business, you will watch everyone else do the work while trying to reap the benefits.</a:t>
            </a:r>
          </a:p>
          <a:p>
            <a:r>
              <a:rPr lang="en-US" dirty="0"/>
              <a:t>2) Employees who are ego-driven. These employees tend to fight against anything they didn’t come up with. Generally, they have to constantly show their "power" and create hostility between departments</a:t>
            </a:r>
          </a:p>
          <a:p>
            <a:r>
              <a:rPr lang="en-US" dirty="0"/>
              <a:t>3) Complacency to new process. It is easy to get pumped up and excited, but it isn’t easy to carry that excitement to the floor. Getting</a:t>
            </a:r>
          </a:p>
          <a:p>
            <a:r>
              <a:rPr lang="en-US" dirty="0"/>
              <a:t>excited about the idea and not following through when it’s time, our biggest threats as a store.</a:t>
            </a:r>
          </a:p>
          <a:p>
            <a:r>
              <a:rPr lang="en-US" dirty="0"/>
              <a:t>4) Not remaining engaged and dismissing employee’s concerns.</a:t>
            </a:r>
          </a:p>
          <a:p>
            <a:r>
              <a:rPr lang="en-US" dirty="0"/>
              <a:t>5) Dissatisfied employees being recruited by other dealerships.</a:t>
            </a:r>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Objectives</a:t>
            </a:r>
          </a:p>
          <a:p>
            <a:r>
              <a:rPr lang="en-US" dirty="0"/>
              <a:t>1) Improve communications</a:t>
            </a:r>
          </a:p>
          <a:p>
            <a:r>
              <a:rPr lang="en-US" dirty="0"/>
              <a:t>2) Let employees know they are being heard.</a:t>
            </a:r>
          </a:p>
          <a:p>
            <a:r>
              <a:rPr lang="en-US" dirty="0"/>
              <a:t>3) Manager training to become a leader, not just a “Boss”.</a:t>
            </a:r>
          </a:p>
          <a:p>
            <a:r>
              <a:rPr lang="en-US" dirty="0"/>
              <a:t>4) I need more one-on-one communication to address concerns.</a:t>
            </a:r>
          </a:p>
          <a:p>
            <a:r>
              <a:rPr lang="en-US" dirty="0"/>
              <a:t>5) Create the culture we once had with accountability, support, and growth.</a:t>
            </a:r>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Strategies</a:t>
            </a:r>
          </a:p>
          <a:p>
            <a:r>
              <a:rPr lang="en-US" dirty="0"/>
              <a:t>1) Eliminate service management tension between employees and department managers.</a:t>
            </a:r>
          </a:p>
          <a:p>
            <a:r>
              <a:rPr lang="en-US" dirty="0"/>
              <a:t>2) Mentoring individuals and offering proper support without being a friend but being a leader.</a:t>
            </a:r>
          </a:p>
          <a:p>
            <a:r>
              <a:rPr lang="en-US" dirty="0"/>
              <a:t>3) Utilization of </a:t>
            </a:r>
            <a:r>
              <a:rPr lang="en-US" dirty="0" err="1"/>
              <a:t>myKarama</a:t>
            </a:r>
            <a:r>
              <a:rPr lang="en-US" dirty="0"/>
              <a:t> to improve communication between parts, service, and sales departments.</a:t>
            </a:r>
          </a:p>
          <a:p>
            <a:r>
              <a:rPr lang="en-US" dirty="0"/>
              <a:t>4) Continued open discussions on the improvement of communication as well as culture.</a:t>
            </a:r>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Tactics</a:t>
            </a:r>
          </a:p>
          <a:p>
            <a:r>
              <a:rPr lang="en-US" dirty="0"/>
              <a:t>1) Morning huddle where everyone may be heard.</a:t>
            </a:r>
          </a:p>
          <a:p>
            <a:r>
              <a:rPr lang="en-US" dirty="0"/>
              <a:t>2) Focus on praise, not criticism. Learn from mistakes and move forward.</a:t>
            </a:r>
          </a:p>
          <a:p>
            <a:r>
              <a:rPr lang="en-US" dirty="0"/>
              <a:t>3) Best idea awards. Since we are 2 </a:t>
            </a:r>
            <a:r>
              <a:rPr lang="en-US" dirty="0" err="1"/>
              <a:t>Autogroup</a:t>
            </a:r>
            <a:r>
              <a:rPr lang="en-US" dirty="0"/>
              <a:t> we will give two dollars bills as awards for ideas along with good reviews-CSI and other performance achievements.</a:t>
            </a:r>
          </a:p>
          <a:p>
            <a:r>
              <a:rPr lang="en-US" dirty="0"/>
              <a:t>4) Working on bonus program for hours flagged, multi-line repair orders, and recommended service by lube tech that is sold. </a:t>
            </a:r>
          </a:p>
          <a:p>
            <a:r>
              <a:rPr lang="en-US" dirty="0"/>
              <a:t>5) Myself staying engaged in service. </a:t>
            </a:r>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1933533070"/>
              </p:ext>
            </p:extLst>
          </p:nvPr>
        </p:nvGraphicFramePr>
        <p:xfrm>
          <a:off x="677334" y="1818624"/>
          <a:ext cx="9132492" cy="6965804"/>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565004">
                <a:tc>
                  <a:txBody>
                    <a:bodyPr/>
                    <a:lstStyle/>
                    <a:p>
                      <a:r>
                        <a:rPr lang="en-US" dirty="0"/>
                        <a:t>Morning Huddle</a:t>
                      </a:r>
                    </a:p>
                  </a:txBody>
                  <a:tcPr/>
                </a:tc>
                <a:tc>
                  <a:txBody>
                    <a:bodyPr/>
                    <a:lstStyle/>
                    <a:p>
                      <a:r>
                        <a:rPr lang="en-US" dirty="0"/>
                        <a:t>Service Manger</a:t>
                      </a:r>
                    </a:p>
                  </a:txBody>
                  <a:tcPr/>
                </a:tc>
                <a:tc>
                  <a:txBody>
                    <a:bodyPr/>
                    <a:lstStyle/>
                    <a:p>
                      <a:r>
                        <a:rPr lang="en-US" dirty="0"/>
                        <a:t>Daily with myself attending</a:t>
                      </a:r>
                    </a:p>
                  </a:txBody>
                  <a:tcPr/>
                </a:tc>
                <a:extLst>
                  <a:ext uri="{0D108BD9-81ED-4DB2-BD59-A6C34878D82A}">
                    <a16:rowId xmlns:a16="http://schemas.microsoft.com/office/drawing/2014/main" val="2400365483"/>
                  </a:ext>
                </a:extLst>
              </a:tr>
              <a:tr h="565004">
                <a:tc>
                  <a:txBody>
                    <a:bodyPr/>
                    <a:lstStyle/>
                    <a:p>
                      <a:r>
                        <a:rPr lang="en-US" dirty="0" err="1"/>
                        <a:t>MyKarma</a:t>
                      </a:r>
                      <a:r>
                        <a:rPr lang="en-US" dirty="0"/>
                        <a:t> Implementation</a:t>
                      </a:r>
                    </a:p>
                  </a:txBody>
                  <a:tcPr/>
                </a:tc>
                <a:tc>
                  <a:txBody>
                    <a:bodyPr/>
                    <a:lstStyle/>
                    <a:p>
                      <a:r>
                        <a:rPr lang="en-US" dirty="0"/>
                        <a:t>Service Manager, Operations Manager</a:t>
                      </a:r>
                    </a:p>
                  </a:txBody>
                  <a:tcPr/>
                </a:tc>
                <a:tc>
                  <a:txBody>
                    <a:bodyPr/>
                    <a:lstStyle/>
                    <a:p>
                      <a:r>
                        <a:rPr lang="en-US" dirty="0"/>
                        <a:t>Training to be completed by everyone 8/15/24</a:t>
                      </a:r>
                    </a:p>
                  </a:txBody>
                  <a:tcPr/>
                </a:tc>
                <a:extLst>
                  <a:ext uri="{0D108BD9-81ED-4DB2-BD59-A6C34878D82A}">
                    <a16:rowId xmlns:a16="http://schemas.microsoft.com/office/drawing/2014/main" val="107845787"/>
                  </a:ext>
                </a:extLst>
              </a:tr>
              <a:tr h="565004">
                <a:tc>
                  <a:txBody>
                    <a:bodyPr/>
                    <a:lstStyle/>
                    <a:p>
                      <a:r>
                        <a:rPr lang="en-US" dirty="0" err="1"/>
                        <a:t>MyKarama</a:t>
                      </a:r>
                      <a:r>
                        <a:rPr lang="en-US" dirty="0"/>
                        <a:t> Dashboard Review</a:t>
                      </a:r>
                    </a:p>
                  </a:txBody>
                  <a:tcPr/>
                </a:tc>
                <a:tc>
                  <a:txBody>
                    <a:bodyPr/>
                    <a:lstStyle/>
                    <a:p>
                      <a:r>
                        <a:rPr lang="en-US" dirty="0"/>
                        <a:t>General Manager, Sales Manager, Service Manager, Parts Manager &amp; Operations Manager</a:t>
                      </a:r>
                    </a:p>
                  </a:txBody>
                  <a:tcPr/>
                </a:tc>
                <a:tc>
                  <a:txBody>
                    <a:bodyPr/>
                    <a:lstStyle/>
                    <a:p>
                      <a:r>
                        <a:rPr lang="en-US" dirty="0"/>
                        <a:t>Weekly to be done every Monday.</a:t>
                      </a:r>
                    </a:p>
                  </a:txBody>
                  <a:tcPr/>
                </a:tc>
                <a:extLst>
                  <a:ext uri="{0D108BD9-81ED-4DB2-BD59-A6C34878D82A}">
                    <a16:rowId xmlns:a16="http://schemas.microsoft.com/office/drawing/2014/main" val="1530126605"/>
                  </a:ext>
                </a:extLst>
              </a:tr>
              <a:tr h="565004">
                <a:tc>
                  <a:txBody>
                    <a:bodyPr/>
                    <a:lstStyle/>
                    <a:p>
                      <a:r>
                        <a:rPr lang="en-US" dirty="0"/>
                        <a:t>Self Development Monthly Book Read. All those with customer contact daily.</a:t>
                      </a:r>
                    </a:p>
                  </a:txBody>
                  <a:tcPr/>
                </a:tc>
                <a:tc>
                  <a:txBody>
                    <a:bodyPr/>
                    <a:lstStyle/>
                    <a:p>
                      <a:r>
                        <a:rPr lang="en-US" dirty="0"/>
                        <a:t>All Managers, Service Advisors, Parts Counter Staff, Sales Consultants and offered to technicians.</a:t>
                      </a:r>
                    </a:p>
                  </a:txBody>
                  <a:tcPr/>
                </a:tc>
                <a:tc>
                  <a:txBody>
                    <a:bodyPr/>
                    <a:lstStyle/>
                    <a:p>
                      <a:r>
                        <a:rPr lang="en-US" dirty="0"/>
                        <a:t>First of every month, a book will be given with audio available. Thirsty Thursdays will be review.</a:t>
                      </a:r>
                    </a:p>
                  </a:txBody>
                  <a:tcPr/>
                </a:tc>
                <a:extLst>
                  <a:ext uri="{0D108BD9-81ED-4DB2-BD59-A6C34878D82A}">
                    <a16:rowId xmlns:a16="http://schemas.microsoft.com/office/drawing/2014/main" val="1950345431"/>
                  </a:ext>
                </a:extLst>
              </a:tr>
              <a:tr h="565004">
                <a:tc>
                  <a:txBody>
                    <a:bodyPr/>
                    <a:lstStyle/>
                    <a:p>
                      <a:r>
                        <a:rPr lang="en-US" dirty="0"/>
                        <a:t>Friday Lunch</a:t>
                      </a:r>
                    </a:p>
                  </a:txBody>
                  <a:tcPr/>
                </a:tc>
                <a:tc>
                  <a:txBody>
                    <a:bodyPr/>
                    <a:lstStyle/>
                    <a:p>
                      <a:r>
                        <a:rPr lang="en-US" dirty="0"/>
                        <a:t>Sales-Service-Parts When we hit our goals, the store will purchase lunch.</a:t>
                      </a:r>
                    </a:p>
                  </a:txBody>
                  <a:tcPr/>
                </a:tc>
                <a:tc>
                  <a:txBody>
                    <a:bodyPr/>
                    <a:lstStyle/>
                    <a:p>
                      <a:r>
                        <a:rPr lang="en-US" dirty="0"/>
                        <a:t>Review will be in Monday’s morning meeting to make plans as needed.</a:t>
                      </a:r>
                    </a:p>
                  </a:txBody>
                  <a:tcPr/>
                </a:tc>
                <a:extLst>
                  <a:ext uri="{0D108BD9-81ED-4DB2-BD59-A6C34878D82A}">
                    <a16:rowId xmlns:a16="http://schemas.microsoft.com/office/drawing/2014/main" val="1960891333"/>
                  </a:ext>
                </a:extLst>
              </a:tr>
              <a:tr h="565004">
                <a:tc>
                  <a:txBody>
                    <a:bodyPr/>
                    <a:lstStyle/>
                    <a:p>
                      <a:r>
                        <a:rPr lang="en-US" dirty="0"/>
                        <a:t>SWOT</a:t>
                      </a:r>
                    </a:p>
                  </a:txBody>
                  <a:tcPr/>
                </a:tc>
                <a:tc>
                  <a:txBody>
                    <a:bodyPr/>
                    <a:lstStyle/>
                    <a:p>
                      <a:r>
                        <a:rPr lang="en-US" dirty="0"/>
                        <a:t>General Manger</a:t>
                      </a:r>
                    </a:p>
                  </a:txBody>
                  <a:tcPr/>
                </a:tc>
                <a:tc>
                  <a:txBody>
                    <a:bodyPr/>
                    <a:lstStyle/>
                    <a:p>
                      <a:r>
                        <a:rPr lang="en-US" dirty="0"/>
                        <a:t>Quarterly SWOT to be done a shared with ownership </a:t>
                      </a:r>
                    </a:p>
                  </a:txBody>
                  <a:tcPr/>
                </a:tc>
                <a:extLst>
                  <a:ext uri="{0D108BD9-81ED-4DB2-BD59-A6C34878D82A}">
                    <a16:rowId xmlns:a16="http://schemas.microsoft.com/office/drawing/2014/main" val="4137224325"/>
                  </a:ext>
                </a:extLst>
              </a:tr>
              <a:tr h="565004">
                <a:tc>
                  <a:txBody>
                    <a:bodyPr/>
                    <a:lstStyle/>
                    <a:p>
                      <a:r>
                        <a:rPr lang="en-US" dirty="0"/>
                        <a:t>Coaching</a:t>
                      </a:r>
                    </a:p>
                  </a:txBody>
                  <a:tcPr/>
                </a:tc>
                <a:tc>
                  <a:txBody>
                    <a:bodyPr/>
                    <a:lstStyle/>
                    <a:p>
                      <a:r>
                        <a:rPr lang="en-US" dirty="0"/>
                        <a:t>Service Manager, Service Manager, Operations Manager.</a:t>
                      </a:r>
                    </a:p>
                  </a:txBody>
                  <a:tcPr/>
                </a:tc>
                <a:tc>
                  <a:txBody>
                    <a:bodyPr/>
                    <a:lstStyle/>
                    <a:p>
                      <a:r>
                        <a:rPr lang="en-US" dirty="0"/>
                        <a:t>Daily walkthrough with a health check of attitudes and culture. Address concerns. </a:t>
                      </a:r>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lnSpcReduction="10000"/>
          </a:bodyPr>
          <a:lstStyle/>
          <a:p>
            <a:r>
              <a:rPr lang="en-US" dirty="0"/>
              <a:t>Synopsis</a:t>
            </a:r>
          </a:p>
          <a:p>
            <a:r>
              <a:rPr lang="en-US" dirty="0"/>
              <a:t>It has become apparent that the recent staff changes in both parts and service and resentment are present. With SWOT, I found that many people held feelings back about how the service manager treated them. I also received criticism for disengaging and allowing the service to be run without my input. </a:t>
            </a:r>
          </a:p>
          <a:p>
            <a:r>
              <a:rPr lang="en-US" dirty="0"/>
              <a:t>Along with broken communication between departments and not having proper training on all tools, it was obvious we needed to regroup. Technicians, Parts, and Managers are all saying I told you, but nothing is documented.</a:t>
            </a:r>
          </a:p>
          <a:p>
            <a:r>
              <a:rPr lang="en-US" dirty="0"/>
              <a:t>Implementing many of the practices of our sister store, Crossroads Hyundai, will help change our culture. Accountability will be key to staying on track.</a:t>
            </a:r>
          </a:p>
          <a:p>
            <a:r>
              <a:rPr lang="en-US" dirty="0"/>
              <a:t>Excited what the future will offer. </a:t>
            </a:r>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chemeClr val="tx1"/>
                </a:solidFill>
                <a:latin typeface="Calibri" panose="020F0502020204030204" pitchFamily="34" charset="0"/>
              </a:rPr>
              <a:t>Current practices </a:t>
            </a:r>
          </a:p>
          <a:p>
            <a:r>
              <a:rPr lang="en-US" sz="1800" b="0" i="0" u="none" strike="noStrike" baseline="0" dirty="0">
                <a:solidFill>
                  <a:schemeClr val="tx1"/>
                </a:solidFill>
                <a:latin typeface="Calibri" panose="020F0502020204030204" pitchFamily="34" charset="0"/>
              </a:rPr>
              <a:t>Goals for improvement </a:t>
            </a:r>
          </a:p>
          <a:p>
            <a:r>
              <a:rPr lang="en-US" sz="1800" b="0" i="0" u="none" strike="noStrike" baseline="0" dirty="0">
                <a:solidFill>
                  <a:schemeClr val="tx1"/>
                </a:solidFill>
                <a:latin typeface="Calibri" panose="020F0502020204030204" pitchFamily="34" charset="0"/>
              </a:rPr>
              <a:t>Plans to achieve your goals </a:t>
            </a:r>
          </a:p>
          <a:p>
            <a:r>
              <a:rPr lang="en-US" sz="1800" b="0" i="0" u="none" strike="noStrike" baseline="0" dirty="0">
                <a:solidFill>
                  <a:schemeClr val="tx1"/>
                </a:solidFill>
                <a:latin typeface="Calibri" panose="020F0502020204030204" pitchFamily="34" charset="0"/>
              </a:rPr>
              <a:t>Plans to evaluate your changes </a:t>
            </a: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185623" cy="3304117"/>
          </a:xfrm>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r>
              <a:rPr lang="en-US" sz="1800" b="0" i="0" u="none" strike="noStrike" baseline="0" dirty="0">
                <a:solidFill>
                  <a:srgbClr val="221E1F"/>
                </a:solidFill>
                <a:latin typeface="Calibri" panose="020F0502020204030204" pitchFamily="34" charset="0"/>
              </a:rPr>
              <a:t>Goals for improvement </a:t>
            </a:r>
          </a:p>
          <a:p>
            <a:r>
              <a:rPr lang="en-US" sz="1800" b="0" i="0" u="none" strike="noStrike" baseline="0" dirty="0">
                <a:solidFill>
                  <a:srgbClr val="221E1F"/>
                </a:solidFill>
                <a:latin typeface="Calibri" panose="020F0502020204030204" pitchFamily="34" charset="0"/>
              </a:rPr>
              <a:t>Plans to achieve your goals </a:t>
            </a:r>
          </a:p>
          <a:p>
            <a:r>
              <a:rPr lang="en-US" sz="1800" b="0" i="0" u="none" strike="noStrike" baseline="0" dirty="0">
                <a:solidFill>
                  <a:srgbClr val="221E1F"/>
                </a:solidFill>
                <a:latin typeface="Calibri" panose="020F0502020204030204" pitchFamily="34" charset="0"/>
              </a:rPr>
              <a:t>Plans to evaluate your changes </a:t>
            </a:r>
          </a:p>
          <a:p>
            <a:endParaRPr lang="en-US" dirty="0"/>
          </a:p>
        </p:txBody>
      </p:sp>
      <p:pic>
        <p:nvPicPr>
          <p:cNvPr id="10" name="Content Placeholder 9">
            <a:extLst>
              <a:ext uri="{FF2B5EF4-FFF2-40B4-BE49-F238E27FC236}">
                <a16:creationId xmlns:a16="http://schemas.microsoft.com/office/drawing/2014/main" id="{C3022619-ABD1-BF3C-F7D9-E56C642C5D22}"/>
              </a:ext>
            </a:extLst>
          </p:cNvPr>
          <p:cNvPicPr>
            <a:picLocks noGrp="1" noChangeAspect="1"/>
          </p:cNvPicPr>
          <p:nvPr>
            <p:ph sz="quarter" idx="4"/>
          </p:nvPr>
        </p:nvPicPr>
        <p:blipFill>
          <a:blip r:embed="rId2"/>
          <a:stretch>
            <a:fillRect/>
          </a:stretch>
        </p:blipFill>
        <p:spPr>
          <a:xfrm>
            <a:off x="5569201" y="2293005"/>
            <a:ext cx="4186237" cy="2271990"/>
          </a:xfr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r>
              <a:rPr lang="en-US" sz="1800" b="0" i="0" u="none" strike="noStrike" baseline="0" dirty="0">
                <a:solidFill>
                  <a:srgbClr val="221E1F"/>
                </a:solidFill>
                <a:latin typeface="Calibri" panose="020F0502020204030204" pitchFamily="34" charset="0"/>
              </a:rPr>
              <a:t>Goals for improvement </a:t>
            </a:r>
          </a:p>
          <a:p>
            <a:r>
              <a:rPr lang="en-US" sz="1800" b="0" i="0" u="none" strike="noStrike" baseline="0" dirty="0">
                <a:solidFill>
                  <a:srgbClr val="221E1F"/>
                </a:solidFill>
                <a:latin typeface="Calibri" panose="020F0502020204030204" pitchFamily="34" charset="0"/>
              </a:rPr>
              <a:t>Plans to achieve your goals </a:t>
            </a:r>
          </a:p>
          <a:p>
            <a:r>
              <a:rPr lang="en-US" sz="1800" b="0" i="0" u="none" strike="noStrike" baseline="0" dirty="0">
                <a:solidFill>
                  <a:srgbClr val="221E1F"/>
                </a:solidFill>
                <a:latin typeface="Calibri" panose="020F0502020204030204" pitchFamily="34" charset="0"/>
              </a:rPr>
              <a:t>Plans to evaluate your changes </a:t>
            </a:r>
          </a:p>
          <a:p>
            <a:endParaRPr lang="en-US" dirty="0"/>
          </a:p>
        </p:txBody>
      </p:sp>
      <p:pic>
        <p:nvPicPr>
          <p:cNvPr id="6" name="Content Placeholder 5">
            <a:extLst>
              <a:ext uri="{FF2B5EF4-FFF2-40B4-BE49-F238E27FC236}">
                <a16:creationId xmlns:a16="http://schemas.microsoft.com/office/drawing/2014/main" id="{C2A3775D-51A5-D12F-8A3D-32A5B63F1D82}"/>
              </a:ext>
            </a:extLst>
          </p:cNvPr>
          <p:cNvPicPr>
            <a:picLocks noGrp="1" noChangeAspect="1"/>
          </p:cNvPicPr>
          <p:nvPr>
            <p:ph sz="half" idx="2"/>
          </p:nvPr>
        </p:nvPicPr>
        <p:blipFill>
          <a:blip r:embed="rId2"/>
          <a:stretch>
            <a:fillRect/>
          </a:stretch>
        </p:blipFill>
        <p:spPr>
          <a:xfrm>
            <a:off x="5089525" y="2439501"/>
            <a:ext cx="4184650" cy="3323610"/>
          </a:xfr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r>
              <a:rPr lang="en-US" sz="1800" b="0" i="0" u="none" strike="noStrike" baseline="0" dirty="0">
                <a:solidFill>
                  <a:srgbClr val="221E1F"/>
                </a:solidFill>
                <a:latin typeface="Calibri" panose="020F0502020204030204" pitchFamily="34" charset="0"/>
              </a:rPr>
              <a:t>Goals for improvement </a:t>
            </a:r>
          </a:p>
          <a:p>
            <a:r>
              <a:rPr lang="en-US" sz="1800" b="0" i="0" u="none" strike="noStrike" baseline="0" dirty="0">
                <a:solidFill>
                  <a:srgbClr val="221E1F"/>
                </a:solidFill>
                <a:latin typeface="Calibri" panose="020F0502020204030204" pitchFamily="34" charset="0"/>
              </a:rPr>
              <a:t>Plans to achieve your goals </a:t>
            </a:r>
          </a:p>
          <a:p>
            <a:r>
              <a:rPr lang="en-US" sz="1800" b="0" i="0" u="none" strike="noStrike" baseline="0" dirty="0">
                <a:solidFill>
                  <a:srgbClr val="221E1F"/>
                </a:solidFill>
                <a:latin typeface="Calibri" panose="020F0502020204030204" pitchFamily="34" charset="0"/>
              </a:rPr>
              <a:t>Plans to evaluate your changes </a:t>
            </a:r>
          </a:p>
          <a:p>
            <a:endParaRPr lang="en-US" dirty="0"/>
          </a:p>
        </p:txBody>
      </p:sp>
      <p:pic>
        <p:nvPicPr>
          <p:cNvPr id="6" name="Content Placeholder 5">
            <a:extLst>
              <a:ext uri="{FF2B5EF4-FFF2-40B4-BE49-F238E27FC236}">
                <a16:creationId xmlns:a16="http://schemas.microsoft.com/office/drawing/2014/main" id="{D4C80DC3-BDC2-5C76-B2D1-6B01142DEC0F}"/>
              </a:ext>
            </a:extLst>
          </p:cNvPr>
          <p:cNvPicPr>
            <a:picLocks noGrp="1" noChangeAspect="1"/>
          </p:cNvPicPr>
          <p:nvPr>
            <p:ph sz="half" idx="2"/>
          </p:nvPr>
        </p:nvPicPr>
        <p:blipFill>
          <a:blip r:embed="rId2"/>
          <a:stretch>
            <a:fillRect/>
          </a:stretch>
        </p:blipFill>
        <p:spPr>
          <a:xfrm>
            <a:off x="4975668" y="1930400"/>
            <a:ext cx="4184650" cy="3403434"/>
          </a:xfr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r>
              <a:rPr lang="en-US" sz="1800" b="0" i="0" u="none" strike="noStrike" baseline="0" dirty="0">
                <a:solidFill>
                  <a:srgbClr val="221E1F"/>
                </a:solidFill>
                <a:latin typeface="Calibri" panose="020F0502020204030204" pitchFamily="34" charset="0"/>
              </a:rPr>
              <a:t>Goals for improvement </a:t>
            </a:r>
          </a:p>
          <a:p>
            <a:r>
              <a:rPr lang="en-US" sz="1800" b="0" i="0" u="none" strike="noStrike" baseline="0" dirty="0">
                <a:solidFill>
                  <a:srgbClr val="221E1F"/>
                </a:solidFill>
                <a:latin typeface="Calibri" panose="020F0502020204030204" pitchFamily="34" charset="0"/>
              </a:rPr>
              <a:t>Plans to achieve your goals </a:t>
            </a:r>
          </a:p>
          <a:p>
            <a:r>
              <a:rPr lang="en-US" sz="1800" b="0" i="0" u="none" strike="noStrike" baseline="0" dirty="0">
                <a:solidFill>
                  <a:srgbClr val="221E1F"/>
                </a:solidFill>
                <a:latin typeface="Calibri" panose="020F0502020204030204" pitchFamily="34" charset="0"/>
              </a:rPr>
              <a:t>Plans to evaluate your changes </a:t>
            </a:r>
          </a:p>
          <a:p>
            <a:endParaRPr lang="en-US" dirty="0"/>
          </a:p>
        </p:txBody>
      </p:sp>
      <p:pic>
        <p:nvPicPr>
          <p:cNvPr id="6" name="Content Placeholder 5">
            <a:extLst>
              <a:ext uri="{FF2B5EF4-FFF2-40B4-BE49-F238E27FC236}">
                <a16:creationId xmlns:a16="http://schemas.microsoft.com/office/drawing/2014/main" id="{681EB027-545B-A4F6-0B0F-100EA5E6CAB4}"/>
              </a:ext>
            </a:extLst>
          </p:cNvPr>
          <p:cNvPicPr>
            <a:picLocks noGrp="1" noChangeAspect="1"/>
          </p:cNvPicPr>
          <p:nvPr>
            <p:ph sz="half" idx="2"/>
          </p:nvPr>
        </p:nvPicPr>
        <p:blipFill>
          <a:blip r:embed="rId2"/>
          <a:stretch>
            <a:fillRect/>
          </a:stretch>
        </p:blipFill>
        <p:spPr>
          <a:xfrm>
            <a:off x="5614987" y="2196306"/>
            <a:ext cx="3133725" cy="3810000"/>
          </a:xfr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solidFill>
                  <a:schemeClr val="tx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a:xfrm>
            <a:off x="233584" y="1270000"/>
            <a:ext cx="4481774" cy="5257800"/>
          </a:xfrm>
        </p:spPr>
        <p:txBody>
          <a:bodyPr>
            <a:normAutofit fontScale="92500" lnSpcReduction="10000"/>
          </a:bodyPr>
          <a:lstStyle/>
          <a:p>
            <a:r>
              <a:rPr lang="en-US" sz="1200" dirty="0"/>
              <a:t>We see opportunity in competitive labor operations. We see this in our 100 repair order audit. Our low dollar and hour numbers had us review our audit to come up with the same number. We have relied on Dynatron to price shop competitive labor and adjust accordingly. After review, we see they did not contact several shops in our market. We are now doing a hands-on audit. </a:t>
            </a:r>
          </a:p>
          <a:p>
            <a:r>
              <a:rPr lang="en-US" sz="1200" dirty="0"/>
              <a:t>Effective Labor rate is acceptable.</a:t>
            </a:r>
          </a:p>
          <a:p>
            <a:r>
              <a:rPr lang="en-US" sz="1200" dirty="0"/>
              <a:t>Our newer vehicle repairs have us wondering where our new customers are defecting; this has alarmed us, and we have decided to audit more repair orders. </a:t>
            </a:r>
          </a:p>
          <a:p>
            <a:r>
              <a:rPr lang="en-US" sz="1200" dirty="0"/>
              <a:t>This week, we moved from </a:t>
            </a:r>
            <a:r>
              <a:rPr lang="en-US" sz="1200" dirty="0" err="1"/>
              <a:t>Xtime</a:t>
            </a:r>
            <a:r>
              <a:rPr lang="en-US" sz="1200" dirty="0"/>
              <a:t> to </a:t>
            </a:r>
            <a:r>
              <a:rPr lang="en-US" sz="1200" dirty="0" err="1"/>
              <a:t>myKarma</a:t>
            </a:r>
            <a:r>
              <a:rPr lang="en-US" sz="1200" dirty="0"/>
              <a:t>, hoping for a better utilization of menu sales. We have been on for two days, effective 8/2/2024, and see increased utilization by staff and customers. </a:t>
            </a:r>
          </a:p>
          <a:p>
            <a:r>
              <a:rPr lang="en-US" sz="1200" dirty="0"/>
              <a:t>We are looking at better marketing of lost labor operations and online app approval.</a:t>
            </a:r>
          </a:p>
          <a:p>
            <a:r>
              <a:rPr lang="en-US" sz="1200" dirty="0"/>
              <a:t>One repair orders should decrease as we implement an inspection process and follow the factory's recommended maintenance. We also suffer from recommended maintenance due to the older vehicle base we service and money situations. To overcome this, we are offering </a:t>
            </a:r>
            <a:r>
              <a:rPr lang="en-US" sz="1200" dirty="0" err="1"/>
              <a:t>Sunbit</a:t>
            </a:r>
            <a:r>
              <a:rPr lang="en-US" sz="1200" dirty="0"/>
              <a:t> for flexible pay plans. Allow us not to burden or create a problem in accounts receivable. </a:t>
            </a:r>
          </a:p>
          <a:p>
            <a:r>
              <a:rPr lang="en-US" sz="1200" dirty="0"/>
              <a:t>All in all, we have a few things we don’t agree on, but both agree we need to take action for better-fixed coverage.</a:t>
            </a:r>
          </a:p>
          <a:p>
            <a:r>
              <a:rPr lang="en-US" sz="1200" dirty="0"/>
              <a:t> </a:t>
            </a:r>
          </a:p>
          <a:p>
            <a:endParaRPr lang="en-US" sz="1200" dirty="0"/>
          </a:p>
          <a:p>
            <a:endParaRPr lang="en-US" sz="1200" dirty="0"/>
          </a:p>
        </p:txBody>
      </p:sp>
      <p:pic>
        <p:nvPicPr>
          <p:cNvPr id="12" name="Content Placeholder 11">
            <a:extLst>
              <a:ext uri="{FF2B5EF4-FFF2-40B4-BE49-F238E27FC236}">
                <a16:creationId xmlns:a16="http://schemas.microsoft.com/office/drawing/2014/main" id="{150D182C-7671-9956-EF67-5D7C186F037E}"/>
              </a:ext>
            </a:extLst>
          </p:cNvPr>
          <p:cNvPicPr>
            <a:picLocks noGrp="1" noChangeAspect="1"/>
          </p:cNvPicPr>
          <p:nvPr>
            <p:ph sz="half" idx="2"/>
          </p:nvPr>
        </p:nvPicPr>
        <p:blipFill>
          <a:blip r:embed="rId2"/>
          <a:stretch>
            <a:fillRect/>
          </a:stretch>
        </p:blipFill>
        <p:spPr>
          <a:xfrm>
            <a:off x="6140450" y="1270000"/>
            <a:ext cx="4184650" cy="3565344"/>
          </a:xfrm>
          <a:prstGeom prst="rect">
            <a:avLst/>
          </a:prstGeo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Strengths</a:t>
            </a:r>
          </a:p>
        </p:txBody>
      </p:sp>
      <p:sp>
        <p:nvSpPr>
          <p:cNvPr id="4" name="TextBox 3">
            <a:extLst>
              <a:ext uri="{FF2B5EF4-FFF2-40B4-BE49-F238E27FC236}">
                <a16:creationId xmlns:a16="http://schemas.microsoft.com/office/drawing/2014/main" id="{CAC83F75-92CA-2139-132C-652BD1336384}"/>
              </a:ext>
            </a:extLst>
          </p:cNvPr>
          <p:cNvSpPr txBox="1"/>
          <p:nvPr/>
        </p:nvSpPr>
        <p:spPr>
          <a:xfrm>
            <a:off x="1111250" y="2806700"/>
            <a:ext cx="8015497" cy="2585323"/>
          </a:xfrm>
          <a:prstGeom prst="rect">
            <a:avLst/>
          </a:prstGeom>
          <a:noFill/>
        </p:spPr>
        <p:txBody>
          <a:bodyPr wrap="square" rtlCol="0">
            <a:spAutoFit/>
          </a:bodyPr>
          <a:lstStyle/>
          <a:p>
            <a:r>
              <a:rPr lang="en-US" dirty="0"/>
              <a:t>1) Access to further learning is the general answer among employees. Most staff are eager to grow and keep improving themselves while increasing the store’s potential. Having many team players on the roster helps make up for ego-driven individuals within the store.</a:t>
            </a:r>
          </a:p>
          <a:p>
            <a:r>
              <a:rPr lang="en-US" dirty="0"/>
              <a:t>The backbone of our store's strength lies within the integrity displayed.</a:t>
            </a:r>
          </a:p>
          <a:p>
            <a:r>
              <a:rPr lang="en-US" dirty="0"/>
              <a:t>2) A strong team that has goals they want to achieve</a:t>
            </a:r>
          </a:p>
          <a:p>
            <a:r>
              <a:rPr lang="en-US" dirty="0"/>
              <a:t>3) Willingness to communicate issues with management</a:t>
            </a:r>
          </a:p>
          <a:p>
            <a:r>
              <a:rPr lang="en-US" dirty="0"/>
              <a:t>4) Growth easily achievable.</a:t>
            </a:r>
          </a:p>
          <a:p>
            <a:endParaRPr lang="en-US" dirty="0"/>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Weaknesses</a:t>
            </a:r>
          </a:p>
          <a:p>
            <a:endParaRPr lang="en-US" dirty="0"/>
          </a:p>
        </p:txBody>
      </p:sp>
      <p:sp>
        <p:nvSpPr>
          <p:cNvPr id="4" name="TextBox 3">
            <a:extLst>
              <a:ext uri="{FF2B5EF4-FFF2-40B4-BE49-F238E27FC236}">
                <a16:creationId xmlns:a16="http://schemas.microsoft.com/office/drawing/2014/main" id="{7CBD40AC-1A49-FA7C-24A5-8D51E0376DC0}"/>
              </a:ext>
            </a:extLst>
          </p:cNvPr>
          <p:cNvSpPr txBox="1"/>
          <p:nvPr/>
        </p:nvSpPr>
        <p:spPr>
          <a:xfrm>
            <a:off x="1086928" y="3001992"/>
            <a:ext cx="8057072" cy="2031325"/>
          </a:xfrm>
          <a:prstGeom prst="rect">
            <a:avLst/>
          </a:prstGeom>
          <a:noFill/>
        </p:spPr>
        <p:txBody>
          <a:bodyPr wrap="square" rtlCol="0">
            <a:spAutoFit/>
          </a:bodyPr>
          <a:lstStyle/>
          <a:p>
            <a:r>
              <a:rPr lang="en-US" dirty="0"/>
              <a:t>1) Departments are divided, and when departments are divided, it creates tension between employees. In turn, consistency takes a hit and</a:t>
            </a:r>
          </a:p>
          <a:p>
            <a:r>
              <a:rPr lang="en-US" dirty="0"/>
              <a:t>plays a huge role in communication issues.</a:t>
            </a:r>
          </a:p>
          <a:p>
            <a:r>
              <a:rPr lang="en-US" dirty="0"/>
              <a:t>2) Many employees feel favoritism is used in dispatching</a:t>
            </a:r>
          </a:p>
          <a:p>
            <a:r>
              <a:rPr lang="en-US" dirty="0"/>
              <a:t>3) Staff does not feel management will listen and address all concerns.</a:t>
            </a:r>
          </a:p>
          <a:p>
            <a:endParaRPr lang="en-US" dirty="0"/>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194</TotalTime>
  <Words>1268</Words>
  <Application>Microsoft Office PowerPoint</Application>
  <PresentationFormat>Widescreen</PresentationFormat>
  <Paragraphs>121</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Trebuchet MS</vt:lpstr>
      <vt:lpstr>Wingdings 3</vt:lpstr>
      <vt:lpstr>Facet</vt:lpstr>
      <vt:lpstr>NADA Service Homework </vt:lpstr>
      <vt:lpstr>   Marketing  </vt:lpstr>
      <vt:lpstr>  Analyze Cost of Labor   </vt:lpstr>
      <vt:lpstr> Changes in Expense Structure    </vt:lpstr>
      <vt:lpstr> Productivity   </vt:lpstr>
      <vt:lpstr> Facility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Tony Peckham</cp:lastModifiedBy>
  <cp:revision>7</cp:revision>
  <dcterms:created xsi:type="dcterms:W3CDTF">2022-12-04T13:10:55Z</dcterms:created>
  <dcterms:modified xsi:type="dcterms:W3CDTF">2024-08-03T03:42:03Z</dcterms:modified>
</cp:coreProperties>
</file>